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5333-2503-4941-A3FB-F6F89CD43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84CC5-0056-41FA-BCD5-6708A8ACE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38D93-39DA-41BB-A355-B26B0FE2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3EE59-8290-415A-8B9C-77799D04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2097B-3E76-46BB-AC33-70521FBF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0296-1F67-44A7-893D-56A3943B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FD4A9-DACF-4E11-A18C-46296AB59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9410C-1CCE-4E4C-8098-C047AFC9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F04C6-19A7-414F-919F-7F97950B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1F42-9EAE-42B0-8FF0-17C245D2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CD58E-6BF5-40F9-9AFF-8EE12DC8F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7CA45-0E19-410F-88B2-FC9ABE2CA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BC22F-6C87-4712-B819-5F1DFBCC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7199-6626-47EB-A113-84BFE9B9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CA2-5273-48E3-B070-E71AA4F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5BA-18F9-4DC0-BEA1-E14DB52B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2428-4229-40C7-BE4E-919C38ED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4221-0836-4160-BF05-F1A68686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874F-8821-411B-B827-26678E3D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17D65-24AA-4FD6-851E-A0168D83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EBCE-8B83-4D5A-B557-D3F88932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245B-3FFE-46BD-BBD3-ECC89AF2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17FE-BF2D-4245-872C-3368B1B8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C2ADB-2847-405A-AD31-94E76E89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F335-CE1A-45AE-BD4B-47437200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6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3E6F-0A6C-4380-96D0-4C8AB6D8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F87B-3A85-43E9-97BC-4DBD65825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699DB-303F-4D42-A87E-DE24E8ED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F0B3C-C0B7-4F7B-91D1-A3FB97B9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023E2-C9BA-4CD7-8418-79904119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4038E-030B-413A-8758-C6B29870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0C4F-1FEC-43EF-B3E6-6EC16E57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95B66-3170-4178-9DCB-216A962E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CF5C3-68A8-4388-A358-9C5E2589D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EE291-B6B9-4824-9E16-B0746B431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688F1-7B54-4B37-8692-43A0A0BFA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6AD9B-A560-440F-BA2C-42A3B08F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6EA3D-623C-4223-9F8F-3B28DEE8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2D901-048B-44B0-AF30-9A3FD73C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A1AD-5E03-4DB9-A60D-24B99DCB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AAB23-90DB-4C81-A4F8-19CD5624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2DE4B-2846-4EAD-991E-7D5CD016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93B52-263D-440D-BE89-2A6C9E6B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1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F564B-D255-45AD-80FC-1E3B9EC2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752787-292C-49DF-B4AA-0363F394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27680-BF4A-4166-B1EA-07DC9C6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A1DF-C237-419E-95EB-872CB7A1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52DD-43EE-4650-AA9E-523E9F98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01745-9113-48E4-B24F-F4EC746B8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1B201-75B9-4A25-ACCA-8831197C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0D0B2-67ED-47AA-A943-6A33A34C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C79B1-ECB3-4156-90C2-5852E280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E720-FC00-4C8D-8450-3BA3E369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852D9-C8FC-44EE-A33F-2F3312234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2CDDF-12F9-4B46-B42A-B1A1DC53B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E0274-34C9-43F0-AE27-3BDD2076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0AB2E-100C-406B-9FC8-98EF75A1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35CA3-3238-4F23-A538-BD0DBD46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476CA-95CF-421A-8085-916549EF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0F020-1C78-457C-8770-7CCE0E075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8B316-2759-44B8-B6B8-ED65ADD12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5A17-C8D5-4399-8DA0-4425BBA425C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53F1-4E77-40F0-BC87-4E2738BC3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9F62-DD0A-45C2-A376-900EEAA2D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fcpinsuranc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fcpinsuranc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fightercancersupport.org/" TargetMode="External"/><Relationship Id="rId2" Type="http://schemas.openxmlformats.org/officeDocument/2006/relationships/hyperlink" Target="http://www.gfcpinsuran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lgrm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fcpinsuranc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8F222-D83B-481C-BD04-B4AB5E969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800">
                <a:solidFill>
                  <a:schemeClr val="bg1"/>
                </a:solidFill>
              </a:rPr>
              <a:t>LGRMS </a:t>
            </a:r>
            <a:br>
              <a:rPr lang="en-US" sz="3800">
                <a:solidFill>
                  <a:schemeClr val="bg1"/>
                </a:solidFill>
              </a:rPr>
            </a:br>
            <a:r>
              <a:rPr lang="en-US" sz="3800">
                <a:solidFill>
                  <a:schemeClr val="bg1"/>
                </a:solidFill>
              </a:rPr>
              <a:t>Firefighter </a:t>
            </a:r>
            <a:r>
              <a:rPr lang="en-US" sz="3800" dirty="0">
                <a:solidFill>
                  <a:schemeClr val="bg1"/>
                </a:solidFill>
              </a:rPr>
              <a:t>Cancer Regional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00FA2-37F1-4EBE-818A-D7AFEF3F1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June 2022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60079-73FE-4F42-A55D-96BA011F02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283" y="330783"/>
            <a:ext cx="3657318" cy="145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31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4" y="52345"/>
            <a:ext cx="10515600" cy="1325563"/>
          </a:xfrm>
        </p:spPr>
        <p:txBody>
          <a:bodyPr/>
          <a:lstStyle/>
          <a:p>
            <a:r>
              <a:rPr lang="en-US" b="1" dirty="0"/>
              <a:t>How to file a Claim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7CB04-6CEF-4372-945B-5C059E6CA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3" y="1148023"/>
            <a:ext cx="5131117" cy="5631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BFDA29-4CC4-450F-84D9-60FB40A7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02" y="1148023"/>
            <a:ext cx="5129752" cy="565763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0B71D76-8B3D-4592-A6FB-F7ACE3D3CE73}"/>
              </a:ext>
            </a:extLst>
          </p:cNvPr>
          <p:cNvSpPr/>
          <p:nvPr/>
        </p:nvSpPr>
        <p:spPr>
          <a:xfrm>
            <a:off x="3749096" y="2180237"/>
            <a:ext cx="2034073" cy="755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Option for Employee to  complete the form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601834-4944-4C14-BBBB-6BFBF857160E}"/>
              </a:ext>
            </a:extLst>
          </p:cNvPr>
          <p:cNvSpPr/>
          <p:nvPr/>
        </p:nvSpPr>
        <p:spPr>
          <a:xfrm>
            <a:off x="9682179" y="2156236"/>
            <a:ext cx="2034073" cy="755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Option for Employer to  complete the form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EC6358-F400-4DF9-BCBF-4DDAFCA391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0651" y="52345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02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" y="95160"/>
            <a:ext cx="10515600" cy="1325563"/>
          </a:xfrm>
        </p:spPr>
        <p:txBody>
          <a:bodyPr/>
          <a:lstStyle/>
          <a:p>
            <a:r>
              <a:rPr lang="en-US" b="1" dirty="0"/>
              <a:t>How to Continue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our website:  </a:t>
            </a:r>
            <a:r>
              <a:rPr lang="en-US" dirty="0">
                <a:hlinkClick r:id="rId2"/>
              </a:rPr>
              <a:t>www.gfcpinsurance.com</a:t>
            </a:r>
            <a:endParaRPr lang="en-US" dirty="0"/>
          </a:p>
          <a:p>
            <a:r>
              <a:rPr lang="en-US" dirty="0"/>
              <a:t>Click on “Forms”</a:t>
            </a:r>
          </a:p>
          <a:p>
            <a:r>
              <a:rPr lang="en-US" dirty="0"/>
              <a:t>Select ACCG (Counties) or GMA (Cities)</a:t>
            </a:r>
          </a:p>
          <a:p>
            <a:r>
              <a:rPr lang="en-US" dirty="0"/>
              <a:t>Choose applicable claim form</a:t>
            </a:r>
          </a:p>
          <a:p>
            <a:r>
              <a:rPr lang="en-US" u="sng" dirty="0">
                <a:solidFill>
                  <a:srgbClr val="FF0000"/>
                </a:solidFill>
              </a:rPr>
              <a:t>Reminder:  Please include the Continuation Form in the separation paperwork for your firefighters.  They can continue the coverage at the same discounted rate the cities/counties are paying.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6FE2-7F86-436B-BED5-76579AC5E9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30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8" y="49786"/>
            <a:ext cx="10515600" cy="1325563"/>
          </a:xfrm>
        </p:spPr>
        <p:txBody>
          <a:bodyPr/>
          <a:lstStyle/>
          <a:p>
            <a:r>
              <a:rPr lang="en-US" b="1" dirty="0"/>
              <a:t>How to Continue Coverage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E5966-8CAD-4D17-A112-864721D88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926" y="1375349"/>
            <a:ext cx="6445967" cy="5197733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8DA1831-8563-4789-9F55-4D8E8981E9F4}"/>
              </a:ext>
            </a:extLst>
          </p:cNvPr>
          <p:cNvSpPr/>
          <p:nvPr/>
        </p:nvSpPr>
        <p:spPr>
          <a:xfrm>
            <a:off x="2170789" y="3716673"/>
            <a:ext cx="550506" cy="233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F0876E1-A5F3-45E8-9341-8AE849B72466}"/>
              </a:ext>
            </a:extLst>
          </p:cNvPr>
          <p:cNvSpPr/>
          <p:nvPr/>
        </p:nvSpPr>
        <p:spPr>
          <a:xfrm>
            <a:off x="2170789" y="5548693"/>
            <a:ext cx="550506" cy="233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835A0-27AC-4CCD-B146-785FA73861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13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6" y="66819"/>
            <a:ext cx="10515600" cy="1325563"/>
          </a:xfrm>
        </p:spPr>
        <p:txBody>
          <a:bodyPr/>
          <a:lstStyle/>
          <a:p>
            <a:r>
              <a:rPr lang="en-US" b="1" dirty="0"/>
              <a:t>How to Continue Coverage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7A1628-DAC1-4DCF-8A8C-4A40933CA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85" y="1392382"/>
            <a:ext cx="4681893" cy="523875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DF604-C6A2-4632-9D64-186B0F7C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318" y="1392382"/>
            <a:ext cx="5396406" cy="5283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7D8052-BD68-4956-AB70-547F074716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8655" y="66819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69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Thank you for all you do to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protect our communities!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5824C-0FFA-4DFB-B59F-0F63F20825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24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 Topics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the Georgia law</a:t>
            </a:r>
          </a:p>
          <a:p>
            <a:r>
              <a:rPr lang="en-US" dirty="0"/>
              <a:t>Timeline for program administration</a:t>
            </a:r>
          </a:p>
          <a:p>
            <a:r>
              <a:rPr lang="en-US" dirty="0"/>
              <a:t>GFSTC Audit - Evidence of coverage</a:t>
            </a:r>
          </a:p>
          <a:p>
            <a:r>
              <a:rPr lang="en-US" dirty="0"/>
              <a:t>Build awareness of risk and coverage</a:t>
            </a:r>
          </a:p>
          <a:p>
            <a:r>
              <a:rPr lang="en-US" dirty="0"/>
              <a:t>Preventing cancer </a:t>
            </a:r>
          </a:p>
          <a:p>
            <a:r>
              <a:rPr lang="en-US" dirty="0"/>
              <a:t>How to file a claim</a:t>
            </a:r>
          </a:p>
          <a:p>
            <a:r>
              <a:rPr lang="en-US" dirty="0"/>
              <a:t>How to continue coverage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B0AA-35E6-4420-B7AA-CAAE121FAB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58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82731"/>
            <a:ext cx="10515600" cy="1325563"/>
          </a:xfrm>
        </p:spPr>
        <p:txBody>
          <a:bodyPr/>
          <a:lstStyle/>
          <a:p>
            <a:r>
              <a:rPr lang="en-US" b="1" dirty="0"/>
              <a:t>Overview of Law Requiring Cancer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294"/>
            <a:ext cx="10515600" cy="476866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Why?</a:t>
            </a:r>
          </a:p>
          <a:p>
            <a:pPr lvl="1"/>
            <a:r>
              <a:rPr lang="en-US" dirty="0"/>
              <a:t>Help bridge the financial gaps firefighters encounter following a diagnosis of cancer</a:t>
            </a:r>
          </a:p>
          <a:p>
            <a:r>
              <a:rPr lang="en-US" b="1" dirty="0"/>
              <a:t>What? </a:t>
            </a:r>
          </a:p>
          <a:p>
            <a:pPr lvl="1"/>
            <a:r>
              <a:rPr lang="en-US" b="0" i="0" dirty="0">
                <a:effectLst/>
              </a:rPr>
              <a:t>O.C.G.A. § 25-3-23</a:t>
            </a:r>
            <a:r>
              <a:rPr lang="en-US" dirty="0"/>
              <a:t> requires all legally organized fire departments to provide and maintain specific cancer coverage for anyone meeting the definition of “firefighter”</a:t>
            </a:r>
          </a:p>
          <a:p>
            <a:pPr lvl="1"/>
            <a:r>
              <a:rPr lang="en-US" dirty="0"/>
              <a:t>Provides coverage for both </a:t>
            </a:r>
            <a:r>
              <a:rPr lang="en-US" b="1" dirty="0"/>
              <a:t>Critical Illness </a:t>
            </a:r>
            <a:r>
              <a:rPr lang="en-US" dirty="0"/>
              <a:t>(Lump Sum) and </a:t>
            </a:r>
            <a:r>
              <a:rPr lang="en-US" b="1" dirty="0"/>
              <a:t>Disability</a:t>
            </a:r>
            <a:r>
              <a:rPr lang="en-US" dirty="0"/>
              <a:t> (Income Replacement)</a:t>
            </a:r>
          </a:p>
          <a:p>
            <a:pPr lvl="2"/>
            <a:r>
              <a:rPr lang="en-US" dirty="0"/>
              <a:t>Critical illness component requires payment of lump sum benefit of either $6,250 or $25,000 depending on the severity of the cancer</a:t>
            </a:r>
          </a:p>
          <a:p>
            <a:pPr lvl="2"/>
            <a:r>
              <a:rPr lang="en-US" dirty="0"/>
              <a:t>Disability component requires a benefit equal to 60% of a firefighter’s total salary or $5,000 per month (whichever is less)</a:t>
            </a:r>
          </a:p>
          <a:p>
            <a:r>
              <a:rPr lang="en-US" b="1" dirty="0"/>
              <a:t>Who is eligible?</a:t>
            </a:r>
          </a:p>
          <a:p>
            <a:pPr lvl="1"/>
            <a:r>
              <a:rPr lang="en-US" dirty="0"/>
              <a:t>All members of the fire department who meet the definition of “firefighter” as defined in O.C.G.A. </a:t>
            </a:r>
            <a:r>
              <a:rPr lang="en-US" b="0" i="0" dirty="0">
                <a:effectLst/>
              </a:rPr>
              <a:t>§</a:t>
            </a:r>
            <a:r>
              <a:rPr lang="en-US" b="0" i="0" dirty="0">
                <a:solidFill>
                  <a:srgbClr val="777777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dirty="0"/>
              <a:t>25-4-2</a:t>
            </a:r>
          </a:p>
          <a:p>
            <a:pPr lvl="1"/>
            <a:r>
              <a:rPr lang="en-US" dirty="0"/>
              <a:t>Diagnosis of an eligible cancer must be on or after January 1,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2E11F-FC7F-4DA8-8BE7-6E092E655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5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Timeline for Program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November 1</a:t>
            </a:r>
            <a:r>
              <a:rPr lang="en-US" baseline="30000" dirty="0"/>
              <a:t>st</a:t>
            </a:r>
            <a:r>
              <a:rPr lang="en-US" dirty="0"/>
              <a:t>:  Request for updated census sent </a:t>
            </a:r>
          </a:p>
          <a:p>
            <a:pPr marL="0" indent="0">
              <a:buNone/>
            </a:pPr>
            <a:r>
              <a:rPr lang="en-US" dirty="0"/>
              <a:t>November 15</a:t>
            </a:r>
            <a:r>
              <a:rPr lang="en-US" baseline="30000" dirty="0"/>
              <a:t>th</a:t>
            </a:r>
            <a:r>
              <a:rPr lang="en-US" dirty="0"/>
              <a:t>:  Due date for updates</a:t>
            </a:r>
          </a:p>
          <a:p>
            <a:pPr marL="0" indent="0">
              <a:buNone/>
            </a:pPr>
            <a:r>
              <a:rPr lang="en-US" dirty="0"/>
              <a:t>December 1</a:t>
            </a:r>
            <a:r>
              <a:rPr lang="en-US" baseline="30000" dirty="0"/>
              <a:t>st</a:t>
            </a:r>
            <a:r>
              <a:rPr lang="en-US" dirty="0"/>
              <a:t>:  Quote, Invoice (1</a:t>
            </a:r>
            <a:r>
              <a:rPr lang="en-US" baseline="30000" dirty="0"/>
              <a:t>st</a:t>
            </a:r>
            <a:r>
              <a:rPr lang="en-US" dirty="0"/>
              <a:t> half of the year), Summary of Benefits sent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January 1</a:t>
            </a:r>
            <a:r>
              <a:rPr lang="en-US" baseline="30000" dirty="0">
                <a:solidFill>
                  <a:srgbClr val="00B050"/>
                </a:solidFill>
              </a:rPr>
              <a:t>st</a:t>
            </a:r>
            <a:r>
              <a:rPr lang="en-US" dirty="0">
                <a:solidFill>
                  <a:srgbClr val="00B050"/>
                </a:solidFill>
              </a:rPr>
              <a:t>:  New Policy Period commences</a:t>
            </a:r>
          </a:p>
          <a:p>
            <a:pPr marL="0" indent="0">
              <a:buNone/>
            </a:pPr>
            <a:r>
              <a:rPr lang="en-US" dirty="0"/>
              <a:t>May 15</a:t>
            </a:r>
            <a:r>
              <a:rPr lang="en-US" baseline="30000" dirty="0"/>
              <a:t>th</a:t>
            </a:r>
            <a:r>
              <a:rPr lang="en-US" dirty="0"/>
              <a:t>:  Voluntary Request for census updates sent</a:t>
            </a:r>
          </a:p>
          <a:p>
            <a:pPr marL="0" indent="0">
              <a:buNone/>
            </a:pPr>
            <a:r>
              <a:rPr lang="en-US" dirty="0"/>
              <a:t>June 1</a:t>
            </a:r>
            <a:r>
              <a:rPr lang="en-US" baseline="30000" dirty="0"/>
              <a:t>st</a:t>
            </a:r>
            <a:r>
              <a:rPr lang="en-US" dirty="0"/>
              <a:t>:  Due date for voluntary updates</a:t>
            </a:r>
          </a:p>
          <a:p>
            <a:pPr marL="0" indent="0">
              <a:buNone/>
            </a:pPr>
            <a:r>
              <a:rPr lang="en-US" dirty="0"/>
              <a:t>June 15</a:t>
            </a:r>
            <a:r>
              <a:rPr lang="en-US" baseline="30000" dirty="0"/>
              <a:t>th</a:t>
            </a:r>
            <a:r>
              <a:rPr lang="en-US" dirty="0"/>
              <a:t>:  Invoice (2</a:t>
            </a:r>
            <a:r>
              <a:rPr lang="en-US" baseline="30000" dirty="0"/>
              <a:t>nd</a:t>
            </a:r>
            <a:r>
              <a:rPr lang="en-US" dirty="0"/>
              <a:t> half of the year) sent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3E450-BCCC-47DF-B181-A0C9E4F2E6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13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9" y="47217"/>
            <a:ext cx="10515600" cy="1325563"/>
          </a:xfrm>
        </p:spPr>
        <p:txBody>
          <a:bodyPr/>
          <a:lstStyle/>
          <a:p>
            <a:r>
              <a:rPr lang="en-US" b="1" dirty="0"/>
              <a:t>GFSTC Audit – Evidence of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78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Provide a copy of the Summary of Benefits for the GFSTC Audit</a:t>
            </a:r>
          </a:p>
          <a:p>
            <a:r>
              <a:rPr lang="en-US" dirty="0"/>
              <a:t>This is sent via email to the contacts in December each year.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F361F-DF74-4D4D-8931-83CBC5C2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66" y="2525486"/>
            <a:ext cx="4126200" cy="4176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E3B1A-046E-40D8-8CDD-F6040D28C9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48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82731"/>
            <a:ext cx="10515600" cy="1325563"/>
          </a:xfrm>
        </p:spPr>
        <p:txBody>
          <a:bodyPr/>
          <a:lstStyle/>
          <a:p>
            <a:r>
              <a:rPr lang="en-US" b="1" dirty="0"/>
              <a:t>Make Firefighters Aware of Risk &amp;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Current and future firefighters</a:t>
            </a:r>
          </a:p>
          <a:p>
            <a:r>
              <a:rPr lang="en-US" b="1" dirty="0"/>
              <a:t>Lead department in efforts to prevent cancer</a:t>
            </a:r>
          </a:p>
          <a:p>
            <a:r>
              <a:rPr lang="en-US" b="1" dirty="0"/>
              <a:t>Share the city’s/county’s Statement of Benefits Form</a:t>
            </a:r>
          </a:p>
          <a:p>
            <a:r>
              <a:rPr lang="en-US" b="1" dirty="0"/>
              <a:t>Ask for a completed Firefighters Acknowledgments Form </a:t>
            </a:r>
          </a:p>
          <a:p>
            <a:pPr lvl="1"/>
            <a:r>
              <a:rPr lang="en-US" b="1" dirty="0"/>
              <a:t>Example found on </a:t>
            </a:r>
            <a:r>
              <a:rPr lang="en-US" dirty="0">
                <a:hlinkClick r:id="rId2"/>
              </a:rPr>
              <a:t>www.gfcpinsurance.com</a:t>
            </a:r>
            <a:endParaRPr lang="en-US" dirty="0"/>
          </a:p>
          <a:p>
            <a:r>
              <a:rPr lang="en-US" b="1" dirty="0"/>
              <a:t>Place posters and flyers in common areas</a:t>
            </a:r>
          </a:p>
          <a:p>
            <a:r>
              <a:rPr lang="en-US" b="1" dirty="0"/>
              <a:t>If firefighter contracts cancer, share available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2E11F-FC7F-4DA8-8BE7-6E092E655D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61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9" y="47217"/>
            <a:ext cx="10515600" cy="1325563"/>
          </a:xfrm>
        </p:spPr>
        <p:txBody>
          <a:bodyPr/>
          <a:lstStyle/>
          <a:p>
            <a:r>
              <a:rPr lang="en-US" b="1" dirty="0"/>
              <a:t>Reduce the Risk of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78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Policy, practices and protective gear &amp; equipment</a:t>
            </a:r>
          </a:p>
          <a:p>
            <a:r>
              <a:rPr lang="en-US" dirty="0"/>
              <a:t>Resources - see </a:t>
            </a:r>
            <a:r>
              <a:rPr lang="en-US" dirty="0">
                <a:hlinkClick r:id="rId2"/>
              </a:rPr>
              <a:t>www.gfcpinsurance.com</a:t>
            </a:r>
            <a:endParaRPr lang="en-US" dirty="0"/>
          </a:p>
          <a:p>
            <a:pPr lvl="1"/>
            <a:r>
              <a:rPr lang="en-US" dirty="0"/>
              <a:t>Firefighter Cancer Support Network (</a:t>
            </a:r>
            <a:r>
              <a:rPr lang="en-US" dirty="0">
                <a:hlinkClick r:id="rId3"/>
              </a:rPr>
              <a:t>www.firefightercancersupport.org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Local Government Risk Management Services (</a:t>
            </a:r>
            <a:r>
              <a:rPr lang="en-US" dirty="0">
                <a:hlinkClick r:id="rId4"/>
              </a:rPr>
              <a:t>www.lgrms.com</a:t>
            </a:r>
            <a:r>
              <a:rPr lang="en-US" dirty="0"/>
              <a:t>)</a:t>
            </a:r>
          </a:p>
          <a:p>
            <a:pPr lvl="2"/>
            <a:r>
              <a:rPr lang="en-US" u="sng" dirty="0"/>
              <a:t>2022 Incentive Program</a:t>
            </a:r>
            <a:r>
              <a:rPr lang="en-US" dirty="0"/>
              <a:t>: “Taking Action Against Firefighter Cancers”</a:t>
            </a:r>
          </a:p>
          <a:p>
            <a:pPr lvl="2"/>
            <a:r>
              <a:rPr lang="en-US" u="sng" dirty="0"/>
              <a:t>Regional Training</a:t>
            </a:r>
            <a:r>
              <a:rPr lang="en-US" dirty="0"/>
              <a:t>: </a:t>
            </a:r>
          </a:p>
          <a:p>
            <a:pPr marL="914400" lvl="2" indent="0">
              <a:buNone/>
            </a:pPr>
            <a:r>
              <a:rPr lang="en-US" dirty="0"/>
              <a:t>	May 31	Tifton			June 9	Gainesville</a:t>
            </a:r>
          </a:p>
          <a:p>
            <a:pPr marL="914400" lvl="2" indent="0">
              <a:buNone/>
            </a:pPr>
            <a:r>
              <a:rPr lang="en-US" dirty="0"/>
              <a:t>	June 2	Statesboro		June 14	Macon</a:t>
            </a:r>
          </a:p>
          <a:p>
            <a:pPr marL="914400" lvl="2" indent="0">
              <a:buNone/>
            </a:pPr>
            <a:r>
              <a:rPr lang="en-US" dirty="0"/>
              <a:t>	June 7	Cartersville</a:t>
            </a:r>
          </a:p>
          <a:p>
            <a:pPr lvl="1"/>
            <a:r>
              <a:rPr lang="en-US" dirty="0"/>
              <a:t>Cancer Treatment Centers of America</a:t>
            </a:r>
          </a:p>
          <a:p>
            <a:pPr lvl="1"/>
            <a:r>
              <a:rPr lang="en-US" dirty="0"/>
              <a:t>40 Plus Fire and others!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3B1A-046E-40D8-8CDD-F6040D28C9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5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file a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our website:  </a:t>
            </a:r>
            <a:r>
              <a:rPr lang="en-US" dirty="0">
                <a:hlinkClick r:id="rId2"/>
              </a:rPr>
              <a:t>www.gfcpinsurance.com</a:t>
            </a:r>
            <a:endParaRPr lang="en-US" dirty="0"/>
          </a:p>
          <a:p>
            <a:r>
              <a:rPr lang="en-US" dirty="0"/>
              <a:t>Click on “Claims Service”</a:t>
            </a:r>
          </a:p>
          <a:p>
            <a:r>
              <a:rPr lang="en-US" dirty="0"/>
              <a:t>Select ACCG (Counties) or GMA (Cities)</a:t>
            </a:r>
          </a:p>
          <a:p>
            <a:r>
              <a:rPr lang="en-US" dirty="0"/>
              <a:t>Choose applicable claim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E1A34-31A9-453C-9E51-9A7469C500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6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67112"/>
            <a:ext cx="10515600" cy="1325563"/>
          </a:xfrm>
        </p:spPr>
        <p:txBody>
          <a:bodyPr/>
          <a:lstStyle/>
          <a:p>
            <a:r>
              <a:rPr lang="en-US" b="1" dirty="0"/>
              <a:t>How to file a Claim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48184D-70DC-4F46-9731-A4223A09A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984" y="1320292"/>
            <a:ext cx="7277877" cy="5197633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873B8F4-C598-4ADC-84C1-00232D1C80D2}"/>
              </a:ext>
            </a:extLst>
          </p:cNvPr>
          <p:cNvSpPr/>
          <p:nvPr/>
        </p:nvSpPr>
        <p:spPr>
          <a:xfrm>
            <a:off x="1903445" y="5537708"/>
            <a:ext cx="550506" cy="233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A62D03D-17A4-45D3-A93A-48C6A946C5E0}"/>
              </a:ext>
            </a:extLst>
          </p:cNvPr>
          <p:cNvSpPr/>
          <p:nvPr/>
        </p:nvSpPr>
        <p:spPr>
          <a:xfrm>
            <a:off x="1903445" y="5035766"/>
            <a:ext cx="550506" cy="233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521840-7AC6-4D4F-8CEE-0A369CE7C7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09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604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Office Theme</vt:lpstr>
      <vt:lpstr>LGRMS  Firefighter Cancer Regional Program</vt:lpstr>
      <vt:lpstr>Discussion Topics</vt:lpstr>
      <vt:lpstr>Overview of Law Requiring Cancer Coverage</vt:lpstr>
      <vt:lpstr>Timeline for Program Administration</vt:lpstr>
      <vt:lpstr>GFSTC Audit – Evidence of Coverage</vt:lpstr>
      <vt:lpstr>Make Firefighters Aware of Risk &amp; Coverage</vt:lpstr>
      <vt:lpstr>Reduce the Risk of Cancer</vt:lpstr>
      <vt:lpstr>How to file a Claim</vt:lpstr>
      <vt:lpstr>How to file a Claim</vt:lpstr>
      <vt:lpstr>How to file a Claim</vt:lpstr>
      <vt:lpstr>How to Continue Coverage</vt:lpstr>
      <vt:lpstr>How to Continue Coverage</vt:lpstr>
      <vt:lpstr>How to Continue Coverage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GAFC Executive Training Session:  Cancer Benefit Program Presentation</dc:title>
  <dc:creator>Albright, Lindsey</dc:creator>
  <cp:lastModifiedBy>Abercrombie, Ashley</cp:lastModifiedBy>
  <cp:revision>16</cp:revision>
  <dcterms:created xsi:type="dcterms:W3CDTF">2022-03-25T16:09:36Z</dcterms:created>
  <dcterms:modified xsi:type="dcterms:W3CDTF">2022-06-03T00:05:28Z</dcterms:modified>
</cp:coreProperties>
</file>