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6E01-8A8F-42E7-8A5B-9532F7767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FFD81B-6474-4CA2-B16E-2C0130922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53214-7616-42F9-BD85-CBFB284A2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2391D-D674-410C-95C0-08B75322D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2134D-B323-4DF2-A000-AFF5F690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2EAAC-476D-462A-BBCD-3DCCD725A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7BC7E-F0EA-4E68-969D-D89988726B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C52E9-B960-482F-B900-BFCC79FB5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E0C3E-3110-483B-9ADD-AFEAE577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B7ECD-5455-476E-B347-EE64E79A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2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45A565-15DD-45FE-A7E6-78C2F7BF1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91BD1-BCD9-48EA-9943-A1827C778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177D2-1ACB-43CC-B1FB-A8CA0030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82BD1-6393-448E-B539-A919E388D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CBE88-47EB-469C-8620-5C4B4AC39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5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E040-C45A-418D-A1DA-F62C872AC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DF1D5-9F76-4402-B76E-CA5D7277D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6E60A-925B-44AA-AB4F-3F4C2F1DC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B5139-0E79-4FF6-BE70-5E5909024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184ED-85C2-47CF-8178-0E8888EAB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5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60FC1-D29D-4C8F-95A8-B36E8DE0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877BF-E4B8-4F2B-A323-8B14CBBAF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17A1D-577B-45D1-9FB9-250BA71C4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52A4B-67AA-450A-A61A-20C226E4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9FCD0-534B-4F03-9993-1AF044D7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1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3A1F-ECB1-42DC-9D87-60E92B2D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0619-AC92-4FEA-BEFD-FDE4837B2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C7F8E-6AA2-4D79-B026-88FEEAD97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42003-03C1-4DEC-BC6F-0DA44F6CD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1AE68-24C5-4B6C-B08E-A615C8CE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AEFAB-17BB-469B-9929-046F2EBF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4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19118-21B6-4B81-907B-C469E8AB6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0A144-3905-4C36-B05F-D56352445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B4365-A856-4CB9-BBBE-B51A11487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AC40C2-E53E-40BA-A52F-8515C8AA4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6820FA-21AC-444F-ACFB-EF1A66FB28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C75F57-7D9C-4DC1-B685-4FEE5552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0DA61-931A-4C9D-BC4B-DAE814396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E34B05-392C-48E8-B136-2219ADF9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1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87FBF-60F5-4884-B19E-DDDD4CB63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C9EAC-EA6B-45F6-9C2C-7A5F8849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2D457-C19E-4B32-9F70-0CE3D4D11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1E39B-BB9A-4F69-90E1-64FE555C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68C54D-9C20-4F2A-ACBB-B63A802F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DB45B-B719-46E6-BD4C-CFF9A4A4F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D6253-95DB-4FBE-8FE3-DAA2E8CE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6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DD39-A312-4D66-8AD9-E53E3C4B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E8194-FC90-4881-B41A-CA63994CA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5E126-9E05-4EF7-869B-1C3A8DBE8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192B2-49FA-4709-87D3-4089E3421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99309-B53A-4E0C-AFD3-9A942C1B7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F7292-ED2D-41D9-B3C3-1899AE75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9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4F83-2CB6-49A7-BCF4-696675D1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3FDEA9-27C1-4DAC-B247-AE4115224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C61BB-8B6B-40D1-BAFD-90428E7BD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DF40D6-8731-4FA5-B51D-32F0063C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1900D-E7B9-4FC3-A10C-255406A6D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5B3FC-5438-4EEF-BA1E-75E1CE03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1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D4CC4-44EB-414A-807F-12EA99B4E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4D29C-5BA0-4045-AD57-BB4264782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73795-AEA5-41FA-BB45-20E5797D0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9FF42-7BEA-42AB-BED7-8873F7A79CCD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B6F33-8600-4A72-BC08-DE89A1F8CD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DE8C2-683A-4082-9BD5-28CCC9E04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164B-7F55-4F21-8F62-23EB3109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1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BEAEB-9B01-4314-9E25-20F32815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248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/>
              <a:t>COVID-19 AND WORKERS’ COMPENSATION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85294-2EEA-4579-8649-449825A1E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2" y="1119687"/>
            <a:ext cx="11173096" cy="536447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/>
              <a:t>Georgia’s Workers’ Compensation Act treats Injuries and Diseases differently</a:t>
            </a:r>
            <a:endParaRPr lang="en-US" sz="2000" b="1" dirty="0"/>
          </a:p>
          <a:p>
            <a:pPr lvl="1"/>
            <a:r>
              <a:rPr lang="en-US" dirty="0"/>
              <a:t>Injuries:  Must “arise out of and in the course of” employment;</a:t>
            </a:r>
            <a:endParaRPr lang="en-US" sz="1800" dirty="0"/>
          </a:p>
          <a:p>
            <a:pPr lvl="1"/>
            <a:r>
              <a:rPr lang="en-US" dirty="0"/>
              <a:t>Diseases:  Must satisfy </a:t>
            </a:r>
            <a:r>
              <a:rPr lang="en-US" u="sng" dirty="0"/>
              <a:t>all</a:t>
            </a:r>
            <a:r>
              <a:rPr lang="en-US" dirty="0"/>
              <a:t> 5 elements of OCGA 34-9-280(2)</a:t>
            </a:r>
            <a:endParaRPr lang="en-US" sz="1800" dirty="0"/>
          </a:p>
          <a:p>
            <a:pPr lvl="0"/>
            <a:r>
              <a:rPr lang="en-US" b="1" dirty="0"/>
              <a:t>To be compensable under Georgia’s WC Act, it must be proven that:</a:t>
            </a:r>
            <a:endParaRPr lang="en-US" sz="2000" b="1" dirty="0"/>
          </a:p>
          <a:p>
            <a:pPr lvl="1"/>
            <a:r>
              <a:rPr lang="en-US" dirty="0"/>
              <a:t>A direct causal connection between the conditions under which the work is performed and the disease;</a:t>
            </a:r>
            <a:endParaRPr lang="en-US" sz="1800" dirty="0"/>
          </a:p>
          <a:p>
            <a:pPr lvl="1"/>
            <a:r>
              <a:rPr lang="en-US" dirty="0"/>
              <a:t>That the disease followed as a natural incident of exposure by reason of the employment;</a:t>
            </a:r>
            <a:endParaRPr lang="en-US" sz="1800" dirty="0"/>
          </a:p>
          <a:p>
            <a:pPr lvl="1"/>
            <a:r>
              <a:rPr lang="en-US" dirty="0"/>
              <a:t>That the disease is not of a character to which the employee may have had substantial exposure outside of the employment;</a:t>
            </a:r>
            <a:endParaRPr lang="en-US" sz="1800" dirty="0"/>
          </a:p>
          <a:p>
            <a:pPr lvl="1"/>
            <a:r>
              <a:rPr lang="en-US" dirty="0"/>
              <a:t>That the disease is not an ordinary disease of life to which the general public is exposed;</a:t>
            </a:r>
            <a:endParaRPr lang="en-US" sz="1800" dirty="0"/>
          </a:p>
          <a:p>
            <a:pPr lvl="1"/>
            <a:r>
              <a:rPr lang="en-US" dirty="0"/>
              <a:t>That the disease must appear to have had its origin in a risk connected with the employment and to have flowed from that source as a natural consequence.</a:t>
            </a:r>
            <a:endParaRPr lang="en-US" sz="1800" dirty="0"/>
          </a:p>
          <a:p>
            <a:pPr lvl="0"/>
            <a:r>
              <a:rPr lang="en-US" b="1" u="sng" dirty="0"/>
              <a:t>Cases:</a:t>
            </a:r>
            <a:endParaRPr lang="en-US" sz="2000" b="1" dirty="0"/>
          </a:p>
          <a:p>
            <a:pPr lvl="1"/>
            <a:r>
              <a:rPr lang="en-US" dirty="0"/>
              <a:t>Depression and Anxiety are not occupational diseases as they are ordinary diseases to which the general public is exposed. (Unless directly related to a physical, compensable injury.)</a:t>
            </a:r>
            <a:endParaRPr lang="en-US" sz="1800" dirty="0"/>
          </a:p>
          <a:p>
            <a:pPr lvl="1"/>
            <a:r>
              <a:rPr lang="en-US" dirty="0"/>
              <a:t>Hospital worker could not recover for Hepatitis B infection as it is an ordinary disease of life to which the general public is exposed.</a:t>
            </a:r>
            <a:endParaRPr lang="en-US" sz="1800" dirty="0"/>
          </a:p>
          <a:p>
            <a:pPr lvl="1"/>
            <a:r>
              <a:rPr lang="en-US" dirty="0"/>
              <a:t>Employee who contracted malaria while on the job in South America had compensable Occupational Disease since Malaria is not a disease to which the general public in Georgia or United States is exposed.</a:t>
            </a:r>
          </a:p>
        </p:txBody>
      </p:sp>
    </p:spTree>
    <p:extLst>
      <p:ext uri="{BB962C8B-B14F-4D97-AF65-F5344CB8AC3E}">
        <p14:creationId xmlns:p14="http://schemas.microsoft.com/office/powerpoint/2010/main" val="482762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COVID-19 AND WORKERS’ COMPENSATION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AND WORKERS’ COMPENSATION</dc:title>
  <dc:creator>Dan Beck</dc:creator>
  <cp:lastModifiedBy>Tamara Chapman</cp:lastModifiedBy>
  <cp:revision>3</cp:revision>
  <dcterms:created xsi:type="dcterms:W3CDTF">2020-03-17T18:46:40Z</dcterms:created>
  <dcterms:modified xsi:type="dcterms:W3CDTF">2020-04-01T15:23:57Z</dcterms:modified>
</cp:coreProperties>
</file>