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334" r:id="rId3"/>
    <p:sldId id="258" r:id="rId4"/>
    <p:sldId id="260" r:id="rId5"/>
    <p:sldId id="348" r:id="rId6"/>
    <p:sldId id="362" r:id="rId7"/>
    <p:sldId id="366" r:id="rId8"/>
    <p:sldId id="367" r:id="rId9"/>
    <p:sldId id="368" r:id="rId10"/>
    <p:sldId id="369" r:id="rId11"/>
    <p:sldId id="370" r:id="rId12"/>
    <p:sldId id="371" r:id="rId13"/>
    <p:sldId id="365"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58" autoAdjust="0"/>
  </p:normalViewPr>
  <p:slideViewPr>
    <p:cSldViewPr snapToGrid="0">
      <p:cViewPr varScale="1">
        <p:scale>
          <a:sx n="74" d="100"/>
          <a:sy n="74" d="100"/>
        </p:scale>
        <p:origin x="226" y="82"/>
      </p:cViewPr>
      <p:guideLst/>
    </p:cSldViewPr>
  </p:slideViewPr>
  <p:outlineViewPr>
    <p:cViewPr>
      <p:scale>
        <a:sx n="33" d="100"/>
        <a:sy n="33" d="100"/>
      </p:scale>
      <p:origin x="0" y="-647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90796-2B65-4EE6-84E7-CA4A590D7752}"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51077-89CA-4226-A6FC-D9BF871D6459}" type="slidenum">
              <a:rPr lang="en-US" smtClean="0"/>
              <a:t>‹#›</a:t>
            </a:fld>
            <a:endParaRPr lang="en-US"/>
          </a:p>
        </p:txBody>
      </p:sp>
    </p:spTree>
    <p:extLst>
      <p:ext uri="{BB962C8B-B14F-4D97-AF65-F5344CB8AC3E}">
        <p14:creationId xmlns:p14="http://schemas.microsoft.com/office/powerpoint/2010/main" val="233845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a:t>
            </a:r>
            <a:r>
              <a:rPr lang="en-US" baseline="0" dirty="0"/>
              <a:t> to today’s Coordinator training class</a:t>
            </a:r>
          </a:p>
          <a:p>
            <a:r>
              <a:rPr lang="en-US" baseline="0" dirty="0"/>
              <a:t>Introduce LGRMS Staff and Association(s) Staff in attendance,</a:t>
            </a:r>
          </a:p>
          <a:p>
            <a:r>
              <a:rPr lang="en-US" baseline="0" dirty="0"/>
              <a:t>Location of exits, restrooms, if available the </a:t>
            </a:r>
            <a:r>
              <a:rPr lang="en-US" baseline="0" dirty="0" err="1"/>
              <a:t>wifi</a:t>
            </a:r>
            <a:r>
              <a:rPr lang="en-US" baseline="0" dirty="0"/>
              <a:t> password(s) </a:t>
            </a:r>
          </a:p>
          <a:p>
            <a:r>
              <a:rPr lang="en-US" baseline="0" dirty="0"/>
              <a:t>Ground rules for class: Please silence all cell phone and electronic devices if you need to make or take a call please step outside. Breaks will be given throughout today’s training.</a:t>
            </a:r>
          </a:p>
        </p:txBody>
      </p:sp>
      <p:sp>
        <p:nvSpPr>
          <p:cNvPr id="4" name="Slide Number Placeholder 3"/>
          <p:cNvSpPr>
            <a:spLocks noGrp="1"/>
          </p:cNvSpPr>
          <p:nvPr>
            <p:ph type="sldNum" sz="quarter" idx="5"/>
          </p:nvPr>
        </p:nvSpPr>
        <p:spPr/>
        <p:txBody>
          <a:bodyPr/>
          <a:lstStyle/>
          <a:p>
            <a:fld id="{72851077-89CA-4226-A6FC-D9BF871D6459}" type="slidenum">
              <a:rPr lang="en-US" smtClean="0"/>
              <a:t>1</a:t>
            </a:fld>
            <a:endParaRPr lang="en-US"/>
          </a:p>
        </p:txBody>
      </p:sp>
    </p:spTree>
    <p:extLst>
      <p:ext uri="{BB962C8B-B14F-4D97-AF65-F5344CB8AC3E}">
        <p14:creationId xmlns:p14="http://schemas.microsoft.com/office/powerpoint/2010/main" val="374714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resolution.  Signed by City/County Manager/Administrator</a:t>
            </a:r>
          </a:p>
        </p:txBody>
      </p:sp>
      <p:sp>
        <p:nvSpPr>
          <p:cNvPr id="4" name="Slide Number Placeholder 3"/>
          <p:cNvSpPr>
            <a:spLocks noGrp="1"/>
          </p:cNvSpPr>
          <p:nvPr>
            <p:ph type="sldNum" sz="quarter" idx="5"/>
          </p:nvPr>
        </p:nvSpPr>
        <p:spPr/>
        <p:txBody>
          <a:bodyPr/>
          <a:lstStyle/>
          <a:p>
            <a:fld id="{72851077-89CA-4226-A6FC-D9BF871D6459}" type="slidenum">
              <a:rPr lang="en-US" smtClean="0"/>
              <a:t>10</a:t>
            </a:fld>
            <a:endParaRPr lang="en-US"/>
          </a:p>
        </p:txBody>
      </p:sp>
    </p:spTree>
    <p:extLst>
      <p:ext uri="{BB962C8B-B14F-4D97-AF65-F5344CB8AC3E}">
        <p14:creationId xmlns:p14="http://schemas.microsoft.com/office/powerpoint/2010/main" val="236089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used to document any safety meeting held.  It shows the date, department and topic of the meeting.  It also shows the attendees of the meeting.  </a:t>
            </a:r>
          </a:p>
        </p:txBody>
      </p:sp>
      <p:sp>
        <p:nvSpPr>
          <p:cNvPr id="4" name="Slide Number Placeholder 3"/>
          <p:cNvSpPr>
            <a:spLocks noGrp="1"/>
          </p:cNvSpPr>
          <p:nvPr>
            <p:ph type="sldNum" sz="quarter" idx="5"/>
          </p:nvPr>
        </p:nvSpPr>
        <p:spPr/>
        <p:txBody>
          <a:bodyPr/>
          <a:lstStyle/>
          <a:p>
            <a:fld id="{72851077-89CA-4226-A6FC-D9BF871D6459}" type="slidenum">
              <a:rPr lang="en-US" smtClean="0"/>
              <a:t>11</a:t>
            </a:fld>
            <a:endParaRPr lang="en-US"/>
          </a:p>
        </p:txBody>
      </p:sp>
    </p:spTree>
    <p:extLst>
      <p:ext uri="{BB962C8B-B14F-4D97-AF65-F5344CB8AC3E}">
        <p14:creationId xmlns:p14="http://schemas.microsoft.com/office/powerpoint/2010/main" val="1414758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one of these samples.  What is the right way to wear a seatbelt?  You will be surprised how you see your employees utilizing them.  If a vehicle does not have a seatbelt, should an employee use it.  Talk about running MVRs too and using a driving criteria policy to look them over.</a:t>
            </a:r>
          </a:p>
        </p:txBody>
      </p:sp>
      <p:sp>
        <p:nvSpPr>
          <p:cNvPr id="4" name="Slide Number Placeholder 3"/>
          <p:cNvSpPr>
            <a:spLocks noGrp="1"/>
          </p:cNvSpPr>
          <p:nvPr>
            <p:ph type="sldNum" sz="quarter" idx="5"/>
          </p:nvPr>
        </p:nvSpPr>
        <p:spPr/>
        <p:txBody>
          <a:bodyPr/>
          <a:lstStyle/>
          <a:p>
            <a:fld id="{72851077-89CA-4226-A6FC-D9BF871D6459}" type="slidenum">
              <a:rPr lang="en-US" smtClean="0"/>
              <a:t>12</a:t>
            </a:fld>
            <a:endParaRPr lang="en-US"/>
          </a:p>
        </p:txBody>
      </p:sp>
    </p:spTree>
    <p:extLst>
      <p:ext uri="{BB962C8B-B14F-4D97-AF65-F5344CB8AC3E}">
        <p14:creationId xmlns:p14="http://schemas.microsoft.com/office/powerpoint/2010/main" val="3265762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(Group Discussion) </a:t>
            </a:r>
            <a:r>
              <a:rPr lang="en-US" dirty="0"/>
              <a:t>Provide three roadblocks you may face when working with other departments, and how could you overcome them.</a:t>
            </a:r>
          </a:p>
          <a:p>
            <a:endParaRPr lang="en-US" dirty="0"/>
          </a:p>
          <a:p>
            <a:endParaRPr lang="en-US" dirty="0"/>
          </a:p>
        </p:txBody>
      </p:sp>
      <p:sp>
        <p:nvSpPr>
          <p:cNvPr id="4" name="Slide Number Placeholder 3"/>
          <p:cNvSpPr>
            <a:spLocks noGrp="1"/>
          </p:cNvSpPr>
          <p:nvPr>
            <p:ph type="sldNum" sz="quarter" idx="5"/>
          </p:nvPr>
        </p:nvSpPr>
        <p:spPr/>
        <p:txBody>
          <a:bodyPr/>
          <a:lstStyle/>
          <a:p>
            <a:fld id="{72851077-89CA-4226-A6FC-D9BF871D6459}" type="slidenum">
              <a:rPr lang="en-US" smtClean="0"/>
              <a:t>13</a:t>
            </a:fld>
            <a:endParaRPr lang="en-US"/>
          </a:p>
        </p:txBody>
      </p:sp>
    </p:spTree>
    <p:extLst>
      <p:ext uri="{BB962C8B-B14F-4D97-AF65-F5344CB8AC3E}">
        <p14:creationId xmlns:p14="http://schemas.microsoft.com/office/powerpoint/2010/main" val="4075092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Contact Point-Who is your primary person to report to?  What did they say they wanted you to do?  Keep their name out of the local paper or internet.  </a:t>
            </a:r>
          </a:p>
          <a:p>
            <a:endParaRPr lang="en-US" baseline="0" dirty="0"/>
          </a:p>
          <a:p>
            <a:r>
              <a:rPr lang="en-US" b="1" baseline="0" dirty="0"/>
              <a:t>(Group discussion on other things to do as a contact person); </a:t>
            </a:r>
            <a:r>
              <a:rPr lang="en-US" baseline="0" dirty="0"/>
              <a:t>Some roles- oversees safety activities, identify unsafe conditions, suggest standards-PPE/work practices </a:t>
            </a:r>
            <a:r>
              <a:rPr lang="en-US" baseline="0" dirty="0" err="1"/>
              <a:t>etc</a:t>
            </a:r>
            <a:r>
              <a:rPr lang="en-US" baseline="0" dirty="0"/>
              <a:t>, oversees safety committee activities, advise /recommend / problem correction to management.  Help in setting up our risk visits and maybe ride around with us.  Help develop a safety committee/accident review committee</a:t>
            </a:r>
          </a:p>
          <a:p>
            <a:endParaRPr lang="en-US" baseline="0" dirty="0"/>
          </a:p>
          <a:p>
            <a:r>
              <a:rPr lang="en-US" baseline="0" dirty="0"/>
              <a:t>Discuss different safety/accident review committees.</a:t>
            </a:r>
          </a:p>
          <a:p>
            <a:endParaRPr lang="en-US" baseline="0" dirty="0"/>
          </a:p>
          <a:p>
            <a:r>
              <a:rPr lang="en-US" baseline="0" dirty="0"/>
              <a:t>Communications- You will be on the contact list to receive electronic SHARE publication and other LGRMS notifications. </a:t>
            </a:r>
          </a:p>
          <a:p>
            <a:endParaRPr lang="en-US" baseline="0" dirty="0"/>
          </a:p>
          <a:p>
            <a:r>
              <a:rPr lang="en-US" b="1" baseline="0" dirty="0"/>
              <a:t>(Group Discussion): </a:t>
            </a:r>
            <a:r>
              <a:rPr lang="en-US" baseline="0" dirty="0"/>
              <a:t>What can SC do to communicate with their own employees</a:t>
            </a:r>
          </a:p>
          <a:p>
            <a:r>
              <a:rPr lang="en-US" baseline="0" dirty="0"/>
              <a:t>(some thoughts if group did not come up with):: payroll flyers, bulletin boards,  safety news, puzzles, contests, </a:t>
            </a:r>
            <a:r>
              <a:rPr lang="en-US" baseline="0" dirty="0" err="1"/>
              <a:t>etc</a:t>
            </a:r>
            <a:r>
              <a:rPr lang="en-US" baseline="0" dirty="0"/>
              <a:t> </a:t>
            </a:r>
          </a:p>
          <a:p>
            <a:endParaRPr lang="en-US" baseline="0" dirty="0"/>
          </a:p>
          <a:p>
            <a:r>
              <a:rPr lang="en-US" baseline="0" dirty="0"/>
              <a:t>Key for safety coordinator is understanding role and building relationships with each department.</a:t>
            </a:r>
          </a:p>
          <a:p>
            <a:endParaRPr lang="en-US" baseline="0" dirty="0"/>
          </a:p>
          <a:p>
            <a:r>
              <a:rPr lang="en-US" baseline="0" dirty="0"/>
              <a:t>Training-identifying what is needed and where to get</a:t>
            </a:r>
          </a:p>
          <a:p>
            <a:endParaRPr lang="en-US" baseline="0" dirty="0"/>
          </a:p>
          <a:p>
            <a:r>
              <a:rPr lang="en-US" baseline="0" dirty="0"/>
              <a:t>Safety Rule-encourage adoption/ help in development by facilitation</a:t>
            </a:r>
          </a:p>
          <a:p>
            <a:endParaRPr lang="en-US" baseline="0" dirty="0"/>
          </a:p>
          <a:p>
            <a:r>
              <a:rPr lang="en-US" baseline="0" dirty="0"/>
              <a:t>Quarterly Safety Meetings- Encourage the departments to hold meetings and if they don’t have a topic, they could use a topic provided in the SHARE publication</a:t>
            </a:r>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72851077-89CA-4226-A6FC-D9BF871D6459}" type="slidenum">
              <a:rPr lang="en-US" smtClean="0"/>
              <a:t>14</a:t>
            </a:fld>
            <a:endParaRPr lang="en-US"/>
          </a:p>
        </p:txBody>
      </p:sp>
    </p:spTree>
    <p:extLst>
      <p:ext uri="{BB962C8B-B14F-4D97-AF65-F5344CB8AC3E}">
        <p14:creationId xmlns:p14="http://schemas.microsoft.com/office/powerpoint/2010/main" val="4166137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Coordinator will ensure that appropriate documentation is posted, periodic inspections on all member vehicles, buildings &amp; grounds, equipment &amp; machinery, and work practices &amp; procedures. LGRMS can provide members with checklists and other assistance to help comply with this requirement. </a:t>
            </a:r>
          </a:p>
          <a:p>
            <a:endParaRPr lang="en-US" dirty="0"/>
          </a:p>
          <a:p>
            <a:r>
              <a:rPr lang="en-US" dirty="0"/>
              <a:t>SC is not necessarily the person who does or initiates these, (could be supervisor or management). SC should be part of the process in assisting in implementing or providing guidance on how to implement or use.</a:t>
            </a:r>
          </a:p>
          <a:p>
            <a:endParaRPr lang="en-US" dirty="0"/>
          </a:p>
          <a:p>
            <a:r>
              <a:rPr lang="en-US" dirty="0"/>
              <a:t>Self Inspections- provide schedule, coordinate inspection.  Buildings should be done bi-annually.  Vehicles should be done daily.  Law enforcement will conduct vehicle inspections multiple times per day.</a:t>
            </a:r>
          </a:p>
          <a:p>
            <a:endParaRPr lang="en-US" dirty="0"/>
          </a:p>
          <a:p>
            <a:r>
              <a:rPr lang="en-US" dirty="0"/>
              <a:t>Accident investigation- consolidating reports, being an objective 3rd party, ensuring completeness of report, follow up on corrective measures??? (local management may operate differently). You might or might not have this responsibility.  Usually done by department head or vehicle might be completed by law enforcement</a:t>
            </a:r>
          </a:p>
          <a:p>
            <a:endParaRPr lang="en-US" dirty="0"/>
          </a:p>
          <a:p>
            <a:r>
              <a:rPr lang="en-US" dirty="0"/>
              <a:t>Safety Hazards-Help in  identifying existing and potential hazards /recommend remediation. Hazards can be big or small (cord across the floor) </a:t>
            </a:r>
          </a:p>
          <a:p>
            <a:endParaRPr lang="en-US" dirty="0"/>
          </a:p>
          <a:p>
            <a:r>
              <a:rPr lang="en-US" b="1" dirty="0"/>
              <a:t>(Group Discussion) </a:t>
            </a:r>
            <a:r>
              <a:rPr lang="en-US" dirty="0"/>
              <a:t>Provide three roadblocks you may face when working with other departments, and how could you overcome them.</a:t>
            </a:r>
          </a:p>
          <a:p>
            <a:endParaRPr lang="en-US" dirty="0"/>
          </a:p>
          <a:p>
            <a:endParaRPr lang="en-US" dirty="0"/>
          </a:p>
        </p:txBody>
      </p:sp>
      <p:sp>
        <p:nvSpPr>
          <p:cNvPr id="4" name="Slide Number Placeholder 3"/>
          <p:cNvSpPr>
            <a:spLocks noGrp="1"/>
          </p:cNvSpPr>
          <p:nvPr>
            <p:ph type="sldNum" sz="quarter" idx="5"/>
          </p:nvPr>
        </p:nvSpPr>
        <p:spPr/>
        <p:txBody>
          <a:bodyPr/>
          <a:lstStyle/>
          <a:p>
            <a:fld id="{72851077-89CA-4226-A6FC-D9BF871D6459}" type="slidenum">
              <a:rPr lang="en-US" smtClean="0"/>
              <a:t>15</a:t>
            </a:fld>
            <a:endParaRPr lang="en-US"/>
          </a:p>
        </p:txBody>
      </p:sp>
    </p:spTree>
    <p:extLst>
      <p:ext uri="{BB962C8B-B14F-4D97-AF65-F5344CB8AC3E}">
        <p14:creationId xmlns:p14="http://schemas.microsoft.com/office/powerpoint/2010/main" val="1174277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session to identify safety hazards and PPE they need to use.</a:t>
            </a:r>
          </a:p>
        </p:txBody>
      </p:sp>
      <p:sp>
        <p:nvSpPr>
          <p:cNvPr id="4" name="Slide Number Placeholder 3"/>
          <p:cNvSpPr>
            <a:spLocks noGrp="1"/>
          </p:cNvSpPr>
          <p:nvPr>
            <p:ph type="sldNum" sz="quarter" idx="5"/>
          </p:nvPr>
        </p:nvSpPr>
        <p:spPr/>
        <p:txBody>
          <a:bodyPr/>
          <a:lstStyle/>
          <a:p>
            <a:fld id="{72851077-89CA-4226-A6FC-D9BF871D6459}" type="slidenum">
              <a:rPr lang="en-US" smtClean="0"/>
              <a:t>16</a:t>
            </a:fld>
            <a:endParaRPr lang="en-US"/>
          </a:p>
        </p:txBody>
      </p:sp>
    </p:spTree>
    <p:extLst>
      <p:ext uri="{BB962C8B-B14F-4D97-AF65-F5344CB8AC3E}">
        <p14:creationId xmlns:p14="http://schemas.microsoft.com/office/powerpoint/2010/main" val="412642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LGRMS</a:t>
            </a:r>
            <a:r>
              <a:rPr lang="en-US" baseline="0" dirty="0"/>
              <a:t> recommends you start a safety committee. The committee should be made up of a representatives from each department/office. These meetings should include representatives within the organization who can conduct a root cause analysis and document recommendations for improvements to prevent or minimize future occurrences. Records are to be maintained for proof of compliance and follow-up actions implemented.</a:t>
            </a:r>
            <a:endParaRPr lang="en-US" dirty="0"/>
          </a:p>
        </p:txBody>
      </p:sp>
      <p:sp>
        <p:nvSpPr>
          <p:cNvPr id="4" name="Slide Number Placeholder 3"/>
          <p:cNvSpPr>
            <a:spLocks noGrp="1"/>
          </p:cNvSpPr>
          <p:nvPr>
            <p:ph type="sldNum" sz="quarter" idx="5"/>
          </p:nvPr>
        </p:nvSpPr>
        <p:spPr/>
        <p:txBody>
          <a:bodyPr/>
          <a:lstStyle/>
          <a:p>
            <a:fld id="{72851077-89CA-4226-A6FC-D9BF871D6459}" type="slidenum">
              <a:rPr lang="en-US" smtClean="0"/>
              <a:t>17</a:t>
            </a:fld>
            <a:endParaRPr lang="en-US"/>
          </a:p>
        </p:txBody>
      </p:sp>
    </p:spTree>
    <p:extLst>
      <p:ext uri="{BB962C8B-B14F-4D97-AF65-F5344CB8AC3E}">
        <p14:creationId xmlns:p14="http://schemas.microsoft.com/office/powerpoint/2010/main" val="678174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Field Rep</a:t>
            </a:r>
            <a:r>
              <a:rPr lang="en-US" baseline="0" dirty="0"/>
              <a:t> can provide you with a Loss Analysis report to identify loss trends and to prevent similar</a:t>
            </a:r>
          </a:p>
          <a:p>
            <a:r>
              <a:rPr lang="en-US" baseline="0" dirty="0"/>
              <a:t>claims.</a:t>
            </a:r>
            <a:endParaRPr lang="en-US" dirty="0"/>
          </a:p>
        </p:txBody>
      </p:sp>
      <p:sp>
        <p:nvSpPr>
          <p:cNvPr id="4" name="Slide Number Placeholder 3"/>
          <p:cNvSpPr>
            <a:spLocks noGrp="1"/>
          </p:cNvSpPr>
          <p:nvPr>
            <p:ph type="sldNum" sz="quarter" idx="5"/>
          </p:nvPr>
        </p:nvSpPr>
        <p:spPr/>
        <p:txBody>
          <a:bodyPr/>
          <a:lstStyle/>
          <a:p>
            <a:fld id="{72851077-89CA-4226-A6FC-D9BF871D6459}" type="slidenum">
              <a:rPr lang="en-US" smtClean="0"/>
              <a:t>18</a:t>
            </a:fld>
            <a:endParaRPr lang="en-US"/>
          </a:p>
        </p:txBody>
      </p:sp>
    </p:spTree>
    <p:extLst>
      <p:ext uri="{BB962C8B-B14F-4D97-AF65-F5344CB8AC3E}">
        <p14:creationId xmlns:p14="http://schemas.microsoft.com/office/powerpoint/2010/main" val="4174298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department/office include housing authority, admin, unknow/other public transit, animal control school maintenance, airport and departments &lt;1%.  The Jail is just an ACCG department. </a:t>
            </a:r>
          </a:p>
        </p:txBody>
      </p:sp>
      <p:sp>
        <p:nvSpPr>
          <p:cNvPr id="4" name="Slide Number Placeholder 3"/>
          <p:cNvSpPr>
            <a:spLocks noGrp="1"/>
          </p:cNvSpPr>
          <p:nvPr>
            <p:ph type="sldNum" sz="quarter" idx="5"/>
          </p:nvPr>
        </p:nvSpPr>
        <p:spPr/>
        <p:txBody>
          <a:bodyPr/>
          <a:lstStyle/>
          <a:p>
            <a:fld id="{72851077-89CA-4226-A6FC-D9BF871D6459}" type="slidenum">
              <a:rPr lang="en-US" smtClean="0"/>
              <a:t>19</a:t>
            </a:fld>
            <a:endParaRPr lang="en-US"/>
          </a:p>
        </p:txBody>
      </p:sp>
    </p:spTree>
    <p:extLst>
      <p:ext uri="{BB962C8B-B14F-4D97-AF65-F5344CB8AC3E}">
        <p14:creationId xmlns:p14="http://schemas.microsoft.com/office/powerpoint/2010/main" val="30250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Workplace safety is about preventing injury and illness to employees in the workplace. </a:t>
            </a:r>
          </a:p>
          <a:p>
            <a:pPr marL="171450" indent="-171450">
              <a:buFont typeface="Arial" panose="020B0604020202020204" pitchFamily="34" charset="0"/>
              <a:buChar char="•"/>
            </a:pPr>
            <a:r>
              <a:rPr lang="en-US" dirty="0"/>
              <a:t>Safety Rules: Each department should have their own</a:t>
            </a:r>
          </a:p>
          <a:p>
            <a:pPr marL="171450" indent="-171450">
              <a:buFont typeface="Arial" panose="020B0604020202020204" pitchFamily="34" charset="0"/>
              <a:buChar char="•"/>
            </a:pPr>
            <a:r>
              <a:rPr lang="en-US" dirty="0"/>
              <a:t>Audits/Self-Inspections: Routinely performed on all property, vehicles, and equipment</a:t>
            </a:r>
          </a:p>
          <a:p>
            <a:pPr marL="171450" indent="-171450">
              <a:buFont typeface="Arial" panose="020B0604020202020204" pitchFamily="34" charset="0"/>
              <a:buChar char="•"/>
            </a:pPr>
            <a:r>
              <a:rPr lang="en-US" dirty="0"/>
              <a:t>Hazard Identification: Dangers to employees and the general public, as well as exposures to physical assets</a:t>
            </a:r>
          </a:p>
          <a:p>
            <a:pPr marL="171450" indent="-171450">
              <a:buFont typeface="Arial" panose="020B0604020202020204" pitchFamily="34" charset="0"/>
              <a:buChar char="•"/>
            </a:pPr>
            <a:r>
              <a:rPr lang="en-US" dirty="0"/>
              <a:t>Accident/Incident Investigations: Performed to correct the Root Cause</a:t>
            </a:r>
          </a:p>
          <a:p>
            <a:pPr marL="171450" indent="-171450">
              <a:buFont typeface="Arial" panose="020B0604020202020204" pitchFamily="34" charset="0"/>
              <a:buChar char="•"/>
            </a:pPr>
            <a:r>
              <a:rPr lang="en-US" dirty="0"/>
              <a:t>Safety Training: Routinely conducted often based on loss trends</a:t>
            </a:r>
          </a:p>
          <a:p>
            <a:pPr marL="171450" indent="-171450">
              <a:buFont typeface="Arial" panose="020B0604020202020204" pitchFamily="34" charset="0"/>
              <a:buChar char="•"/>
            </a:pPr>
            <a:r>
              <a:rPr lang="en-US" dirty="0"/>
              <a:t>Fleet Safety: Designed to keep the fleet running well</a:t>
            </a:r>
          </a:p>
          <a:p>
            <a:pPr marL="171450" indent="-171450">
              <a:buFont typeface="Arial" panose="020B0604020202020204" pitchFamily="34" charset="0"/>
              <a:buChar char="•"/>
            </a:pPr>
            <a:r>
              <a:rPr lang="en-US" dirty="0"/>
              <a:t>Safety Practices: This can be the culture of your organization</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2851077-89CA-4226-A6FC-D9BF871D6459}" type="slidenum">
              <a:rPr lang="en-US" smtClean="0"/>
              <a:t>2</a:t>
            </a:fld>
            <a:endParaRPr lang="en-US"/>
          </a:p>
        </p:txBody>
      </p:sp>
    </p:spTree>
    <p:extLst>
      <p:ext uri="{BB962C8B-B14F-4D97-AF65-F5344CB8AC3E}">
        <p14:creationId xmlns:p14="http://schemas.microsoft.com/office/powerpoint/2010/main" val="2733323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cause include unknow/other and it is just an GMA cause.  The Non-Category include caught between an object, struck by an object, exposures</a:t>
            </a:r>
          </a:p>
        </p:txBody>
      </p:sp>
      <p:sp>
        <p:nvSpPr>
          <p:cNvPr id="4" name="Slide Number Placeholder 3"/>
          <p:cNvSpPr>
            <a:spLocks noGrp="1"/>
          </p:cNvSpPr>
          <p:nvPr>
            <p:ph type="sldNum" sz="quarter" idx="5"/>
          </p:nvPr>
        </p:nvSpPr>
        <p:spPr/>
        <p:txBody>
          <a:bodyPr/>
          <a:lstStyle/>
          <a:p>
            <a:fld id="{72851077-89CA-4226-A6FC-D9BF871D6459}" type="slidenum">
              <a:rPr lang="en-US" smtClean="0"/>
              <a:t>20</a:t>
            </a:fld>
            <a:endParaRPr lang="en-US"/>
          </a:p>
        </p:txBody>
      </p:sp>
    </p:spTree>
    <p:extLst>
      <p:ext uri="{BB962C8B-B14F-4D97-AF65-F5344CB8AC3E}">
        <p14:creationId xmlns:p14="http://schemas.microsoft.com/office/powerpoint/2010/main" val="1587123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department/office include election district, schools, blank, public transit, court, airport, elected office, building maintenance, animal control, EMA and department &lt;1%.  In the other department election district and schools are GMA .</a:t>
            </a:r>
          </a:p>
        </p:txBody>
      </p:sp>
      <p:sp>
        <p:nvSpPr>
          <p:cNvPr id="4" name="Slide Number Placeholder 3"/>
          <p:cNvSpPr>
            <a:spLocks noGrp="1"/>
          </p:cNvSpPr>
          <p:nvPr>
            <p:ph type="sldNum" sz="quarter" idx="5"/>
          </p:nvPr>
        </p:nvSpPr>
        <p:spPr/>
        <p:txBody>
          <a:bodyPr/>
          <a:lstStyle/>
          <a:p>
            <a:fld id="{72851077-89CA-4226-A6FC-D9BF871D6459}" type="slidenum">
              <a:rPr lang="en-US" smtClean="0"/>
              <a:t>21</a:t>
            </a:fld>
            <a:endParaRPr lang="en-US"/>
          </a:p>
        </p:txBody>
      </p:sp>
    </p:spTree>
    <p:extLst>
      <p:ext uri="{BB962C8B-B14F-4D97-AF65-F5344CB8AC3E}">
        <p14:creationId xmlns:p14="http://schemas.microsoft.com/office/powerpoint/2010/main" val="837832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cause include Cyber, Fire/EMS, Public Transit and not classified.  ACCG causes are cyber and Fire/EMS and GMA causes are public transit and not classified. </a:t>
            </a:r>
          </a:p>
        </p:txBody>
      </p:sp>
      <p:sp>
        <p:nvSpPr>
          <p:cNvPr id="4" name="Slide Number Placeholder 3"/>
          <p:cNvSpPr>
            <a:spLocks noGrp="1"/>
          </p:cNvSpPr>
          <p:nvPr>
            <p:ph type="sldNum" sz="quarter" idx="5"/>
          </p:nvPr>
        </p:nvSpPr>
        <p:spPr/>
        <p:txBody>
          <a:bodyPr/>
          <a:lstStyle/>
          <a:p>
            <a:fld id="{72851077-89CA-4226-A6FC-D9BF871D6459}" type="slidenum">
              <a:rPr lang="en-US" smtClean="0"/>
              <a:t>22</a:t>
            </a:fld>
            <a:endParaRPr lang="en-US"/>
          </a:p>
        </p:txBody>
      </p:sp>
    </p:spTree>
    <p:extLst>
      <p:ext uri="{BB962C8B-B14F-4D97-AF65-F5344CB8AC3E}">
        <p14:creationId xmlns:p14="http://schemas.microsoft.com/office/powerpoint/2010/main" val="2882670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reduction in cost for health insurance and workers compensation when there’s a reduction in claims.</a:t>
            </a:r>
          </a:p>
          <a:p>
            <a:endParaRPr lang="en-US" dirty="0"/>
          </a:p>
          <a:p>
            <a:r>
              <a:rPr lang="en-US" dirty="0"/>
              <a:t>Discuss the loss of production by having to use temporary help or injured worker not being replaced.</a:t>
            </a:r>
          </a:p>
          <a:p>
            <a:endParaRPr lang="en-US" dirty="0"/>
          </a:p>
        </p:txBody>
      </p:sp>
      <p:sp>
        <p:nvSpPr>
          <p:cNvPr id="4" name="Slide Number Placeholder 3"/>
          <p:cNvSpPr>
            <a:spLocks noGrp="1"/>
          </p:cNvSpPr>
          <p:nvPr>
            <p:ph type="sldNum" sz="quarter" idx="5"/>
          </p:nvPr>
        </p:nvSpPr>
        <p:spPr/>
        <p:txBody>
          <a:bodyPr/>
          <a:lstStyle/>
          <a:p>
            <a:fld id="{72851077-89CA-4226-A6FC-D9BF871D6459}" type="slidenum">
              <a:rPr lang="en-US" smtClean="0"/>
              <a:t>23</a:t>
            </a:fld>
            <a:endParaRPr lang="en-US"/>
          </a:p>
        </p:txBody>
      </p:sp>
    </p:spTree>
    <p:extLst>
      <p:ext uri="{BB962C8B-B14F-4D97-AF65-F5344CB8AC3E}">
        <p14:creationId xmlns:p14="http://schemas.microsoft.com/office/powerpoint/2010/main" val="409256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above</a:t>
            </a:r>
            <a:r>
              <a:rPr lang="en-US" baseline="0" dirty="0"/>
              <a:t> goals</a:t>
            </a:r>
            <a:endParaRPr lang="en-US" dirty="0"/>
          </a:p>
        </p:txBody>
      </p:sp>
      <p:sp>
        <p:nvSpPr>
          <p:cNvPr id="4" name="Slide Number Placeholder 3"/>
          <p:cNvSpPr>
            <a:spLocks noGrp="1"/>
          </p:cNvSpPr>
          <p:nvPr>
            <p:ph type="sldNum" sz="quarter" idx="5"/>
          </p:nvPr>
        </p:nvSpPr>
        <p:spPr/>
        <p:txBody>
          <a:bodyPr/>
          <a:lstStyle/>
          <a:p>
            <a:fld id="{72851077-89CA-4226-A6FC-D9BF871D6459}" type="slidenum">
              <a:rPr lang="en-US" smtClean="0"/>
              <a:t>3</a:t>
            </a:fld>
            <a:endParaRPr lang="en-US"/>
          </a:p>
        </p:txBody>
      </p:sp>
    </p:spTree>
    <p:extLst>
      <p:ext uri="{BB962C8B-B14F-4D97-AF65-F5344CB8AC3E}">
        <p14:creationId xmlns:p14="http://schemas.microsoft.com/office/powerpoint/2010/main" val="266542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Safety Coordinator-Must have attended</a:t>
            </a:r>
            <a:r>
              <a:rPr lang="en-US" baseline="0" dirty="0"/>
              <a:t> 1 Safety Coordinator Training per year until all have 3 have been completed. </a:t>
            </a:r>
            <a:endParaRPr lang="en-US" dirty="0"/>
          </a:p>
          <a:p>
            <a:pPr marL="228600" indent="-228600">
              <a:buAutoNum type="arabicPeriod"/>
            </a:pPr>
            <a:r>
              <a:rPr lang="en-US" dirty="0"/>
              <a:t>Signed Safety Policy Statement-By the top</a:t>
            </a:r>
            <a:r>
              <a:rPr lang="en-US" baseline="0" dirty="0"/>
              <a:t> elected official</a:t>
            </a:r>
          </a:p>
          <a:p>
            <a:pPr marL="228600" indent="-228600">
              <a:buAutoNum type="arabicPeriod"/>
            </a:pPr>
            <a:r>
              <a:rPr lang="en-US" baseline="0" dirty="0"/>
              <a:t>Describe recommendation letter</a:t>
            </a:r>
          </a:p>
          <a:p>
            <a:pPr marL="228600" indent="-228600">
              <a:buAutoNum type="arabicPeriod"/>
            </a:pPr>
            <a:r>
              <a:rPr lang="en-US" baseline="0" dirty="0"/>
              <a:t>Describe Quarterly Meetings</a:t>
            </a:r>
          </a:p>
          <a:p>
            <a:pPr marL="228600" indent="-228600">
              <a:buAutoNum type="arabicPeriod"/>
            </a:pPr>
            <a:r>
              <a:rPr lang="en-US" baseline="0" dirty="0"/>
              <a:t>Self-inspection form located on the </a:t>
            </a:r>
            <a:r>
              <a:rPr lang="en-US" baseline="0" dirty="0" err="1"/>
              <a:t>lgrms</a:t>
            </a:r>
            <a:r>
              <a:rPr lang="en-US" baseline="0" dirty="0"/>
              <a:t> website and provided monthly in the SHARE publication</a:t>
            </a:r>
          </a:p>
          <a:p>
            <a:pPr marL="228600" indent="-228600">
              <a:buAutoNum type="arabicPeriod"/>
            </a:pPr>
            <a:r>
              <a:rPr lang="en-US" baseline="0" dirty="0"/>
              <a:t>Mandatory Seatbelt policy can be found on the </a:t>
            </a:r>
            <a:r>
              <a:rPr lang="en-US" baseline="0" dirty="0" err="1"/>
              <a:t>lgrms</a:t>
            </a:r>
            <a:r>
              <a:rPr lang="en-US" baseline="0" dirty="0"/>
              <a:t> website.</a:t>
            </a: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2851077-89CA-4226-A6FC-D9BF871D6459}" type="slidenum">
              <a:rPr lang="en-US" smtClean="0"/>
              <a:t>4</a:t>
            </a:fld>
            <a:endParaRPr lang="en-US"/>
          </a:p>
        </p:txBody>
      </p:sp>
    </p:spTree>
    <p:extLst>
      <p:ext uri="{BB962C8B-B14F-4D97-AF65-F5344CB8AC3E}">
        <p14:creationId xmlns:p14="http://schemas.microsoft.com/office/powerpoint/2010/main" val="232474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Regional Training- Health</a:t>
            </a:r>
            <a:r>
              <a:rPr lang="en-US" baseline="0" dirty="0"/>
              <a:t> Promotions Training will not count towards requirement</a:t>
            </a:r>
          </a:p>
          <a:p>
            <a:pPr marL="228600" indent="-228600">
              <a:buAutoNum type="arabicPeriod"/>
            </a:pPr>
            <a:r>
              <a:rPr lang="en-US" baseline="0" dirty="0"/>
              <a:t>Focused- In house training </a:t>
            </a:r>
            <a:r>
              <a:rPr lang="en-US" baseline="0" dirty="0" err="1"/>
              <a:t>ie</a:t>
            </a:r>
            <a:r>
              <a:rPr lang="en-US" baseline="0" dirty="0"/>
              <a:t>, DDC, Harassment, LGRMS provided, etc. </a:t>
            </a:r>
          </a:p>
          <a:p>
            <a:pPr marL="228600" indent="-228600">
              <a:buAutoNum type="arabicPeriod"/>
            </a:pPr>
            <a:r>
              <a:rPr lang="en-US" baseline="0" dirty="0"/>
              <a:t>Webinar-Discuss Types</a:t>
            </a:r>
            <a:endParaRPr lang="en-US" dirty="0"/>
          </a:p>
        </p:txBody>
      </p:sp>
      <p:sp>
        <p:nvSpPr>
          <p:cNvPr id="4" name="Slide Number Placeholder 3"/>
          <p:cNvSpPr>
            <a:spLocks noGrp="1"/>
          </p:cNvSpPr>
          <p:nvPr>
            <p:ph type="sldNum" sz="quarter" idx="5"/>
          </p:nvPr>
        </p:nvSpPr>
        <p:spPr/>
        <p:txBody>
          <a:bodyPr/>
          <a:lstStyle/>
          <a:p>
            <a:fld id="{72851077-89CA-4226-A6FC-D9BF871D6459}" type="slidenum">
              <a:rPr lang="en-US" smtClean="0"/>
              <a:t>5</a:t>
            </a:fld>
            <a:endParaRPr lang="en-US"/>
          </a:p>
        </p:txBody>
      </p:sp>
    </p:spTree>
    <p:extLst>
      <p:ext uri="{BB962C8B-B14F-4D97-AF65-F5344CB8AC3E}">
        <p14:creationId xmlns:p14="http://schemas.microsoft.com/office/powerpoint/2010/main" val="413402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52" indent="-235552">
              <a:buAutoNum type="arabicPeriod"/>
            </a:pPr>
            <a:r>
              <a:rPr lang="en-US" dirty="0"/>
              <a:t>Safety Coordinator-Must attend</a:t>
            </a:r>
            <a:r>
              <a:rPr lang="en-US" baseline="0" dirty="0"/>
              <a:t> 1 Safety Coordinator Training per year until all have 3 have been completed. </a:t>
            </a:r>
            <a:endParaRPr lang="en-US" dirty="0"/>
          </a:p>
          <a:p>
            <a:pPr marL="235552" indent="-235552">
              <a:buAutoNum type="arabicPeriod"/>
            </a:pPr>
            <a:r>
              <a:rPr lang="en-US" dirty="0"/>
              <a:t>Signed Safety Policy Statement-By the top</a:t>
            </a:r>
            <a:r>
              <a:rPr lang="en-US" baseline="0" dirty="0"/>
              <a:t> elected official.  It shows that top management supports for the safety program.</a:t>
            </a:r>
          </a:p>
          <a:p>
            <a:pPr marL="235552" indent="-235552">
              <a:buAutoNum type="arabicPeriod"/>
            </a:pPr>
            <a:r>
              <a:rPr lang="en-US" baseline="0" dirty="0"/>
              <a:t>Describe recommendation letter.  How and where we found the problems?  Responses from past recommendations should be answered by the City/County/Authority 90 days after they receive them.  Responses could be completion or a schedule of when the recommendation will be taken car of.  </a:t>
            </a:r>
          </a:p>
          <a:p>
            <a:pPr marL="235552" indent="-235552">
              <a:buAutoNum type="arabicPeriod"/>
            </a:pPr>
            <a:r>
              <a:rPr lang="en-US" baseline="0" dirty="0"/>
              <a:t>Describe Quarterly Meetings – even though the grants and incentive only requires quarterly, we recommend monthly.  It is easier to make up a month than a quarter meeting.  These meetings can be anything a tail gate, monthly safety theme to a meeting about how to prevent the same type of accident.</a:t>
            </a:r>
          </a:p>
          <a:p>
            <a:pPr marL="235552" indent="-235552">
              <a:buAutoNum type="arabicPeriod"/>
            </a:pPr>
            <a:r>
              <a:rPr lang="en-US" baseline="0" dirty="0"/>
              <a:t>Self-inspection form located on the </a:t>
            </a:r>
            <a:r>
              <a:rPr lang="en-US" baseline="0" dirty="0" err="1"/>
              <a:t>lgrms</a:t>
            </a:r>
            <a:r>
              <a:rPr lang="en-US" baseline="0" dirty="0"/>
              <a:t> website and provided monthly in the SHARE publication</a:t>
            </a:r>
          </a:p>
          <a:p>
            <a:pPr marL="235552" indent="-235552">
              <a:buAutoNum type="arabicPeriod"/>
            </a:pPr>
            <a:r>
              <a:rPr lang="en-US" baseline="0" dirty="0"/>
              <a:t>Mandatory Seatbelt policy can be found on the </a:t>
            </a:r>
            <a:r>
              <a:rPr lang="en-US" baseline="0" dirty="0" err="1"/>
              <a:t>lgrms</a:t>
            </a:r>
            <a:r>
              <a:rPr lang="en-US" baseline="0" dirty="0"/>
              <a:t> website.</a:t>
            </a:r>
          </a:p>
          <a:p>
            <a:pPr marL="235552" indent="-235552">
              <a:buAutoNum type="arabicPeriod"/>
            </a:pPr>
            <a:r>
              <a:rPr lang="en-US" baseline="0" dirty="0"/>
              <a:t>Required training – safety coordinator I-III over one year or over three years and an extra training by anyone at the City/County/Authority.</a:t>
            </a:r>
            <a:endParaRPr lang="en-US" dirty="0"/>
          </a:p>
          <a:p>
            <a:pPr marL="235552" indent="-235552">
              <a:buAutoNum type="arabicPeriod"/>
            </a:pPr>
            <a:endParaRPr lang="en-US" dirty="0"/>
          </a:p>
        </p:txBody>
      </p:sp>
      <p:sp>
        <p:nvSpPr>
          <p:cNvPr id="4" name="Slide Number Placeholder 3"/>
          <p:cNvSpPr>
            <a:spLocks noGrp="1"/>
          </p:cNvSpPr>
          <p:nvPr>
            <p:ph type="sldNum" sz="quarter" idx="5"/>
          </p:nvPr>
        </p:nvSpPr>
        <p:spPr/>
        <p:txBody>
          <a:bodyPr/>
          <a:lstStyle/>
          <a:p>
            <a:fld id="{72851077-89CA-4226-A6FC-D9BF871D6459}" type="slidenum">
              <a:rPr lang="en-US" smtClean="0"/>
              <a:t>6</a:t>
            </a:fld>
            <a:endParaRPr lang="en-US"/>
          </a:p>
        </p:txBody>
      </p:sp>
    </p:spTree>
    <p:extLst>
      <p:ext uri="{BB962C8B-B14F-4D97-AF65-F5344CB8AC3E}">
        <p14:creationId xmlns:p14="http://schemas.microsoft.com/office/powerpoint/2010/main" val="232474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52" indent="-235552">
              <a:buAutoNum type="arabicPeriod"/>
            </a:pPr>
            <a:r>
              <a:rPr lang="en-US" dirty="0"/>
              <a:t>General - Anyone can attend (Ex: harassment – required once a year)</a:t>
            </a:r>
            <a:r>
              <a:rPr lang="en-US" baseline="0" dirty="0"/>
              <a:t>.</a:t>
            </a:r>
          </a:p>
          <a:p>
            <a:pPr marL="235552" indent="-235552">
              <a:buAutoNum type="arabicPeriod"/>
            </a:pPr>
            <a:r>
              <a:rPr lang="en-US" baseline="0" dirty="0"/>
              <a:t>Specific – knowledge and skills of the piece of equipment (Ex: chain saw safety or heavy equipment operator)</a:t>
            </a:r>
          </a:p>
        </p:txBody>
      </p:sp>
      <p:sp>
        <p:nvSpPr>
          <p:cNvPr id="4" name="Slide Number Placeholder 3"/>
          <p:cNvSpPr>
            <a:spLocks noGrp="1"/>
          </p:cNvSpPr>
          <p:nvPr>
            <p:ph type="sldNum" sz="quarter" idx="5"/>
          </p:nvPr>
        </p:nvSpPr>
        <p:spPr/>
        <p:txBody>
          <a:bodyPr/>
          <a:lstStyle/>
          <a:p>
            <a:fld id="{72851077-89CA-4226-A6FC-D9BF871D6459}" type="slidenum">
              <a:rPr lang="en-US" smtClean="0"/>
              <a:t>7</a:t>
            </a:fld>
            <a:endParaRPr lang="en-US"/>
          </a:p>
        </p:txBody>
      </p:sp>
    </p:spTree>
    <p:extLst>
      <p:ext uri="{BB962C8B-B14F-4D97-AF65-F5344CB8AC3E}">
        <p14:creationId xmlns:p14="http://schemas.microsoft.com/office/powerpoint/2010/main" val="497727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52" indent="-235552">
              <a:buAutoNum type="arabicPeriod"/>
            </a:pPr>
            <a:r>
              <a:rPr lang="en-US" dirty="0"/>
              <a:t>Regional Training- Health</a:t>
            </a:r>
            <a:r>
              <a:rPr lang="en-US" baseline="0" dirty="0"/>
              <a:t> Promotions Training will not count towards requirement.  These trainings are located on our website in the training calendar and can be done by our staff or the pool’s attorneys.</a:t>
            </a:r>
          </a:p>
          <a:p>
            <a:pPr marL="235552" indent="-235552">
              <a:buAutoNum type="arabicPeriod"/>
            </a:pPr>
            <a:r>
              <a:rPr lang="en-US" baseline="0" dirty="0"/>
              <a:t>Focused- In house training </a:t>
            </a:r>
            <a:r>
              <a:rPr lang="en-US" baseline="0" dirty="0" err="1"/>
              <a:t>ie</a:t>
            </a:r>
            <a:r>
              <a:rPr lang="en-US" baseline="0" dirty="0"/>
              <a:t>, DDC, Harassment, LGRMS provided, etc. Usually done by a member of our staff.</a:t>
            </a:r>
          </a:p>
          <a:p>
            <a:pPr marL="235552" indent="-235552">
              <a:buAutoNum type="arabicPeriod"/>
            </a:pPr>
            <a:r>
              <a:rPr lang="en-US" baseline="0" dirty="0"/>
              <a:t>Webinar-Discuss Types – to count as the extra class requirement, but it must add up to 3-hours.</a:t>
            </a:r>
            <a:endParaRPr lang="en-US" dirty="0"/>
          </a:p>
        </p:txBody>
      </p:sp>
      <p:sp>
        <p:nvSpPr>
          <p:cNvPr id="4" name="Slide Number Placeholder 3"/>
          <p:cNvSpPr>
            <a:spLocks noGrp="1"/>
          </p:cNvSpPr>
          <p:nvPr>
            <p:ph type="sldNum" sz="quarter" idx="5"/>
          </p:nvPr>
        </p:nvSpPr>
        <p:spPr/>
        <p:txBody>
          <a:bodyPr/>
          <a:lstStyle/>
          <a:p>
            <a:fld id="{72851077-89CA-4226-A6FC-D9BF871D6459}" type="slidenum">
              <a:rPr lang="en-US" smtClean="0"/>
              <a:t>8</a:t>
            </a:fld>
            <a:endParaRPr lang="en-US"/>
          </a:p>
        </p:txBody>
      </p:sp>
    </p:spTree>
    <p:extLst>
      <p:ext uri="{BB962C8B-B14F-4D97-AF65-F5344CB8AC3E}">
        <p14:creationId xmlns:p14="http://schemas.microsoft.com/office/powerpoint/2010/main" val="413402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resolution.  This will show who is the safety coordinator and maybe will could become the safety coordinator if that person leaves the City/County/Authority.  The Commissioners or City Council need to approve it in a meeting.</a:t>
            </a:r>
          </a:p>
        </p:txBody>
      </p:sp>
      <p:sp>
        <p:nvSpPr>
          <p:cNvPr id="4" name="Slide Number Placeholder 3"/>
          <p:cNvSpPr>
            <a:spLocks noGrp="1"/>
          </p:cNvSpPr>
          <p:nvPr>
            <p:ph type="sldNum" sz="quarter" idx="5"/>
          </p:nvPr>
        </p:nvSpPr>
        <p:spPr/>
        <p:txBody>
          <a:bodyPr/>
          <a:lstStyle/>
          <a:p>
            <a:fld id="{72851077-89CA-4226-A6FC-D9BF871D6459}" type="slidenum">
              <a:rPr lang="en-US" smtClean="0"/>
              <a:t>9</a:t>
            </a:fld>
            <a:endParaRPr lang="en-US"/>
          </a:p>
        </p:txBody>
      </p:sp>
    </p:spTree>
    <p:extLst>
      <p:ext uri="{BB962C8B-B14F-4D97-AF65-F5344CB8AC3E}">
        <p14:creationId xmlns:p14="http://schemas.microsoft.com/office/powerpoint/2010/main" val="184792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7/9/2024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7/9/2024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osasdekari.blogspot.com/2011/04/porque-se-debe-utilizar-el-cinturon-de.html"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lgrm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4260-EAE7-4E85-8C91-29A0B17C878A}"/>
              </a:ext>
            </a:extLst>
          </p:cNvPr>
          <p:cNvSpPr>
            <a:spLocks noGrp="1"/>
          </p:cNvSpPr>
          <p:nvPr>
            <p:ph type="ctrTitle"/>
          </p:nvPr>
        </p:nvSpPr>
        <p:spPr/>
        <p:txBody>
          <a:bodyPr/>
          <a:lstStyle/>
          <a:p>
            <a:r>
              <a:rPr lang="en-US" dirty="0"/>
              <a:t>Safety Coordinator I</a:t>
            </a:r>
          </a:p>
        </p:txBody>
      </p:sp>
      <p:sp>
        <p:nvSpPr>
          <p:cNvPr id="3" name="Subtitle 2">
            <a:extLst>
              <a:ext uri="{FF2B5EF4-FFF2-40B4-BE49-F238E27FC236}">
                <a16:creationId xmlns:a16="http://schemas.microsoft.com/office/drawing/2014/main" id="{C05F247A-30B7-4F83-BF29-08569CFEEFFB}"/>
              </a:ext>
            </a:extLst>
          </p:cNvPr>
          <p:cNvSpPr>
            <a:spLocks noGrp="1"/>
          </p:cNvSpPr>
          <p:nvPr>
            <p:ph type="subTitle" idx="1"/>
          </p:nvPr>
        </p:nvSpPr>
        <p:spPr/>
        <p:txBody>
          <a:bodyPr/>
          <a:lstStyle/>
          <a:p>
            <a:r>
              <a:rPr lang="en-US" dirty="0"/>
              <a:t>The Ground Floor</a:t>
            </a:r>
          </a:p>
        </p:txBody>
      </p:sp>
    </p:spTree>
    <p:extLst>
      <p:ext uri="{BB962C8B-B14F-4D97-AF65-F5344CB8AC3E}">
        <p14:creationId xmlns:p14="http://schemas.microsoft.com/office/powerpoint/2010/main" val="75349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387D-A71D-4E06-A571-17BEAB8F04D8}"/>
              </a:ext>
            </a:extLst>
          </p:cNvPr>
          <p:cNvSpPr>
            <a:spLocks noGrp="1"/>
          </p:cNvSpPr>
          <p:nvPr>
            <p:ph type="title"/>
          </p:nvPr>
        </p:nvSpPr>
        <p:spPr>
          <a:xfrm>
            <a:off x="1451580" y="804519"/>
            <a:ext cx="5040384" cy="1049235"/>
          </a:xfrm>
        </p:spPr>
        <p:txBody>
          <a:bodyPr/>
          <a:lstStyle/>
          <a:p>
            <a:pPr algn="ctr"/>
            <a:r>
              <a:rPr lang="en-US" dirty="0"/>
              <a:t>Signed safety Policy Statement</a:t>
            </a:r>
          </a:p>
        </p:txBody>
      </p:sp>
      <p:pic>
        <p:nvPicPr>
          <p:cNvPr id="4" name="Picture 3" descr="Logo&#10;&#10;Description automatically generated with medium confidence">
            <a:extLst>
              <a:ext uri="{FF2B5EF4-FFF2-40B4-BE49-F238E27FC236}">
                <a16:creationId xmlns:a16="http://schemas.microsoft.com/office/drawing/2014/main" id="{8E6C4EB5-6530-492E-929E-D37DC10D383B}"/>
              </a:ext>
            </a:extLst>
          </p:cNvPr>
          <p:cNvPicPr>
            <a:picLocks noChangeAspect="1"/>
          </p:cNvPicPr>
          <p:nvPr/>
        </p:nvPicPr>
        <p:blipFill>
          <a:blip r:embed="rId3"/>
          <a:stretch>
            <a:fillRect/>
          </a:stretch>
        </p:blipFill>
        <p:spPr>
          <a:xfrm>
            <a:off x="162811" y="147191"/>
            <a:ext cx="1443119" cy="685930"/>
          </a:xfrm>
          <a:prstGeom prst="rect">
            <a:avLst/>
          </a:prstGeom>
        </p:spPr>
      </p:pic>
      <p:pic>
        <p:nvPicPr>
          <p:cNvPr id="5" name="Picture 4">
            <a:extLst>
              <a:ext uri="{FF2B5EF4-FFF2-40B4-BE49-F238E27FC236}">
                <a16:creationId xmlns:a16="http://schemas.microsoft.com/office/drawing/2014/main" id="{7CBFE240-1702-4FBF-BA40-D8FA9683ED26}"/>
              </a:ext>
            </a:extLst>
          </p:cNvPr>
          <p:cNvPicPr>
            <a:picLocks noChangeAspect="1"/>
          </p:cNvPicPr>
          <p:nvPr/>
        </p:nvPicPr>
        <p:blipFill>
          <a:blip r:embed="rId4"/>
          <a:srcRect/>
          <a:stretch/>
        </p:blipFill>
        <p:spPr>
          <a:xfrm>
            <a:off x="6743283" y="63592"/>
            <a:ext cx="5040383" cy="6522849"/>
          </a:xfrm>
          <a:prstGeom prst="rect">
            <a:avLst/>
          </a:prstGeom>
        </p:spPr>
      </p:pic>
    </p:spTree>
    <p:extLst>
      <p:ext uri="{BB962C8B-B14F-4D97-AF65-F5344CB8AC3E}">
        <p14:creationId xmlns:p14="http://schemas.microsoft.com/office/powerpoint/2010/main" val="79771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1873-21E0-41D9-9F62-5FBC3805863E}"/>
              </a:ext>
            </a:extLst>
          </p:cNvPr>
          <p:cNvSpPr>
            <a:spLocks noGrp="1"/>
          </p:cNvSpPr>
          <p:nvPr>
            <p:ph type="title"/>
          </p:nvPr>
        </p:nvSpPr>
        <p:spPr>
          <a:xfrm>
            <a:off x="1451579" y="1058779"/>
            <a:ext cx="5040383" cy="802105"/>
          </a:xfrm>
        </p:spPr>
        <p:txBody>
          <a:bodyPr/>
          <a:lstStyle/>
          <a:p>
            <a:pPr algn="ctr"/>
            <a:r>
              <a:rPr lang="en-US" dirty="0"/>
              <a:t>Safety Meeting Sign-In </a:t>
            </a:r>
          </a:p>
        </p:txBody>
      </p:sp>
      <p:pic>
        <p:nvPicPr>
          <p:cNvPr id="4" name="Picture 3" descr="Logo&#10;&#10;Description automatically generated with medium confidence">
            <a:extLst>
              <a:ext uri="{FF2B5EF4-FFF2-40B4-BE49-F238E27FC236}">
                <a16:creationId xmlns:a16="http://schemas.microsoft.com/office/drawing/2014/main" id="{DE911698-EFB3-4B6A-97E2-AF0B44F0AFB1}"/>
              </a:ext>
            </a:extLst>
          </p:cNvPr>
          <p:cNvPicPr>
            <a:picLocks noChangeAspect="1"/>
          </p:cNvPicPr>
          <p:nvPr/>
        </p:nvPicPr>
        <p:blipFill>
          <a:blip r:embed="rId3"/>
          <a:stretch>
            <a:fillRect/>
          </a:stretch>
        </p:blipFill>
        <p:spPr>
          <a:xfrm>
            <a:off x="162811" y="147191"/>
            <a:ext cx="1443119" cy="685930"/>
          </a:xfrm>
          <a:prstGeom prst="rect">
            <a:avLst/>
          </a:prstGeom>
        </p:spPr>
      </p:pic>
      <p:pic>
        <p:nvPicPr>
          <p:cNvPr id="5" name="Picture 4">
            <a:extLst>
              <a:ext uri="{FF2B5EF4-FFF2-40B4-BE49-F238E27FC236}">
                <a16:creationId xmlns:a16="http://schemas.microsoft.com/office/drawing/2014/main" id="{99961F1E-894F-4CD4-B8E8-1BED6BA0F096}"/>
              </a:ext>
            </a:extLst>
          </p:cNvPr>
          <p:cNvPicPr>
            <a:picLocks noChangeAspect="1"/>
          </p:cNvPicPr>
          <p:nvPr/>
        </p:nvPicPr>
        <p:blipFill>
          <a:blip r:embed="rId4"/>
          <a:srcRect/>
          <a:stretch/>
        </p:blipFill>
        <p:spPr>
          <a:xfrm>
            <a:off x="6743283" y="63592"/>
            <a:ext cx="5040383" cy="6522848"/>
          </a:xfrm>
          <a:prstGeom prst="rect">
            <a:avLst/>
          </a:prstGeom>
        </p:spPr>
      </p:pic>
    </p:spTree>
    <p:extLst>
      <p:ext uri="{BB962C8B-B14F-4D97-AF65-F5344CB8AC3E}">
        <p14:creationId xmlns:p14="http://schemas.microsoft.com/office/powerpoint/2010/main" val="367191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3B82-3903-4051-9565-A3AD0C8CC6DA}"/>
              </a:ext>
            </a:extLst>
          </p:cNvPr>
          <p:cNvSpPr>
            <a:spLocks noGrp="1"/>
          </p:cNvSpPr>
          <p:nvPr>
            <p:ph type="title"/>
          </p:nvPr>
        </p:nvSpPr>
        <p:spPr>
          <a:xfrm>
            <a:off x="1451579" y="804519"/>
            <a:ext cx="4644421" cy="1049235"/>
          </a:xfrm>
        </p:spPr>
        <p:txBody>
          <a:bodyPr/>
          <a:lstStyle/>
          <a:p>
            <a:pPr algn="ctr"/>
            <a:r>
              <a:rPr lang="en-US" dirty="0"/>
              <a:t>Mandatory Seatbelt Policy Samples</a:t>
            </a:r>
          </a:p>
        </p:txBody>
      </p:sp>
      <p:pic>
        <p:nvPicPr>
          <p:cNvPr id="4" name="Picture 3" descr="Logo&#10;&#10;Description automatically generated with medium confidence">
            <a:extLst>
              <a:ext uri="{FF2B5EF4-FFF2-40B4-BE49-F238E27FC236}">
                <a16:creationId xmlns:a16="http://schemas.microsoft.com/office/drawing/2014/main" id="{6E3F5E74-B879-46F5-85DE-077382EF40DD}"/>
              </a:ext>
            </a:extLst>
          </p:cNvPr>
          <p:cNvPicPr>
            <a:picLocks noChangeAspect="1"/>
          </p:cNvPicPr>
          <p:nvPr/>
        </p:nvPicPr>
        <p:blipFill>
          <a:blip r:embed="rId3"/>
          <a:stretch>
            <a:fillRect/>
          </a:stretch>
        </p:blipFill>
        <p:spPr>
          <a:xfrm>
            <a:off x="162811" y="147191"/>
            <a:ext cx="1443119" cy="685930"/>
          </a:xfrm>
          <a:prstGeom prst="rect">
            <a:avLst/>
          </a:prstGeom>
        </p:spPr>
      </p:pic>
      <p:pic>
        <p:nvPicPr>
          <p:cNvPr id="5" name="Picture 4">
            <a:extLst>
              <a:ext uri="{FF2B5EF4-FFF2-40B4-BE49-F238E27FC236}">
                <a16:creationId xmlns:a16="http://schemas.microsoft.com/office/drawing/2014/main" id="{2CD3EDDD-0E7B-4571-99FF-1E986720EADA}"/>
              </a:ext>
            </a:extLst>
          </p:cNvPr>
          <p:cNvPicPr>
            <a:picLocks noChangeAspect="1"/>
          </p:cNvPicPr>
          <p:nvPr/>
        </p:nvPicPr>
        <p:blipFill>
          <a:blip r:embed="rId4"/>
          <a:srcRect/>
          <a:stretch/>
        </p:blipFill>
        <p:spPr>
          <a:xfrm>
            <a:off x="6743283" y="63592"/>
            <a:ext cx="5040384" cy="6522849"/>
          </a:xfrm>
          <a:prstGeom prst="rect">
            <a:avLst/>
          </a:prstGeom>
        </p:spPr>
      </p:pic>
      <p:pic>
        <p:nvPicPr>
          <p:cNvPr id="6" name="Picture 5">
            <a:extLst>
              <a:ext uri="{FF2B5EF4-FFF2-40B4-BE49-F238E27FC236}">
                <a16:creationId xmlns:a16="http://schemas.microsoft.com/office/drawing/2014/main" id="{1C9966B8-D723-411C-BFFB-795111BAE1BE}"/>
              </a:ext>
            </a:extLst>
          </p:cNvPr>
          <p:cNvPicPr>
            <a:picLocks noChangeAspect="1"/>
          </p:cNvPicPr>
          <p:nvPr/>
        </p:nvPicPr>
        <p:blipFill rotWithShape="1">
          <a:blip r:embed="rId5"/>
          <a:srcRect b="15238"/>
          <a:stretch/>
        </p:blipFill>
        <p:spPr>
          <a:xfrm rot="21337284">
            <a:off x="6539584" y="1513476"/>
            <a:ext cx="5040383" cy="55288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448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526C-446A-4C9C-BE94-B824408F6092}"/>
              </a:ext>
            </a:extLst>
          </p:cNvPr>
          <p:cNvSpPr>
            <a:spLocks noGrp="1"/>
          </p:cNvSpPr>
          <p:nvPr>
            <p:ph type="title"/>
          </p:nvPr>
        </p:nvSpPr>
        <p:spPr/>
        <p:txBody>
          <a:bodyPr/>
          <a:lstStyle/>
          <a:p>
            <a:pPr algn="ctr"/>
            <a:r>
              <a:rPr lang="en-US" dirty="0"/>
              <a:t>Breakout Session</a:t>
            </a:r>
          </a:p>
        </p:txBody>
      </p:sp>
      <p:sp>
        <p:nvSpPr>
          <p:cNvPr id="3" name="Content Placeholder 2">
            <a:extLst>
              <a:ext uri="{FF2B5EF4-FFF2-40B4-BE49-F238E27FC236}">
                <a16:creationId xmlns:a16="http://schemas.microsoft.com/office/drawing/2014/main" id="{0FB9CA81-229A-4AED-A20F-44F7959C1073}"/>
              </a:ext>
            </a:extLst>
          </p:cNvPr>
          <p:cNvSpPr>
            <a:spLocks noGrp="1"/>
          </p:cNvSpPr>
          <p:nvPr>
            <p:ph idx="1"/>
          </p:nvPr>
        </p:nvSpPr>
        <p:spPr/>
        <p:txBody>
          <a:bodyPr/>
          <a:lstStyle/>
          <a:p>
            <a:pPr marL="0" indent="0">
              <a:buNone/>
            </a:pPr>
            <a:r>
              <a:rPr lang="en-US" sz="2200" b="1" dirty="0">
                <a:solidFill>
                  <a:srgbClr val="000000"/>
                </a:solidFill>
                <a:latin typeface="Century Gothic" panose="020B0502020202020204" pitchFamily="34" charset="0"/>
              </a:rPr>
              <a:t>As the Safety Coordinator your Field Representative contacts you to set up a visit. One department based on Accident Trends has significant losses and to this point has done little on safety (Police, Sheriff, Parks, Public Works, Pers, etc.).</a:t>
            </a:r>
          </a:p>
          <a:p>
            <a:pPr marL="0" indent="0">
              <a:spcBef>
                <a:spcPts val="0"/>
              </a:spcBef>
              <a:spcAft>
                <a:spcPts val="0"/>
              </a:spcAft>
              <a:buNone/>
            </a:pPr>
            <a:endParaRPr lang="en-US" sz="2200" b="1" dirty="0">
              <a:solidFill>
                <a:srgbClr val="000000"/>
              </a:solidFill>
              <a:latin typeface="Century Gothic" panose="020B0502020202020204" pitchFamily="34" charset="0"/>
            </a:endParaRPr>
          </a:p>
          <a:p>
            <a:pPr marL="0" indent="0">
              <a:spcBef>
                <a:spcPts val="0"/>
              </a:spcBef>
              <a:spcAft>
                <a:spcPts val="0"/>
              </a:spcAft>
              <a:buNone/>
            </a:pPr>
            <a:r>
              <a:rPr lang="en-US" sz="2200" b="1" dirty="0">
                <a:solidFill>
                  <a:srgbClr val="000000"/>
                </a:solidFill>
                <a:latin typeface="Century Gothic" panose="020B0502020202020204" pitchFamily="34" charset="0"/>
              </a:rPr>
              <a:t>What are some challenges (Roadblocks in working with them)?</a:t>
            </a:r>
          </a:p>
          <a:p>
            <a:pPr marL="0" indent="0">
              <a:spcBef>
                <a:spcPts val="0"/>
              </a:spcBef>
              <a:spcAft>
                <a:spcPts val="0"/>
              </a:spcAft>
              <a:buNone/>
            </a:pPr>
            <a:endParaRPr lang="en-US" sz="2200" b="1" dirty="0">
              <a:solidFill>
                <a:srgbClr val="000000"/>
              </a:solidFill>
              <a:latin typeface="Century Gothic" panose="020B0502020202020204" pitchFamily="34" charset="0"/>
            </a:endParaRPr>
          </a:p>
          <a:p>
            <a:pPr marL="0" indent="0">
              <a:spcBef>
                <a:spcPts val="0"/>
              </a:spcBef>
              <a:spcAft>
                <a:spcPts val="0"/>
              </a:spcAft>
              <a:buNone/>
            </a:pPr>
            <a:r>
              <a:rPr lang="en-US" sz="2200" b="1" dirty="0">
                <a:solidFill>
                  <a:srgbClr val="000000"/>
                </a:solidFill>
                <a:latin typeface="Century Gothic" panose="020B0502020202020204" pitchFamily="34" charset="0"/>
              </a:rPr>
              <a:t>How could you overcome the roadblocks?</a:t>
            </a:r>
          </a:p>
          <a:p>
            <a:endParaRPr lang="en-US" dirty="0"/>
          </a:p>
        </p:txBody>
      </p:sp>
      <p:pic>
        <p:nvPicPr>
          <p:cNvPr id="4" name="Picture 3" descr="Logo&#10;&#10;Description automatically generated with medium confidence">
            <a:extLst>
              <a:ext uri="{FF2B5EF4-FFF2-40B4-BE49-F238E27FC236}">
                <a16:creationId xmlns:a16="http://schemas.microsoft.com/office/drawing/2014/main" id="{DA76A0E9-2433-4AE2-94DE-CB3370E682CF}"/>
              </a:ext>
            </a:extLst>
          </p:cNvPr>
          <p:cNvPicPr>
            <a:picLocks noChangeAspect="1"/>
          </p:cNvPicPr>
          <p:nvPr/>
        </p:nvPicPr>
        <p:blipFill>
          <a:blip r:embed="rId3"/>
          <a:stretch>
            <a:fillRect/>
          </a:stretch>
        </p:blipFill>
        <p:spPr>
          <a:xfrm>
            <a:off x="162811" y="147191"/>
            <a:ext cx="1443119" cy="685930"/>
          </a:xfrm>
          <a:prstGeom prst="rect">
            <a:avLst/>
          </a:prstGeom>
        </p:spPr>
      </p:pic>
    </p:spTree>
    <p:extLst>
      <p:ext uri="{BB962C8B-B14F-4D97-AF65-F5344CB8AC3E}">
        <p14:creationId xmlns:p14="http://schemas.microsoft.com/office/powerpoint/2010/main" val="339673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06C8-F270-40E3-A33C-AA96DAC7C195}"/>
              </a:ext>
            </a:extLst>
          </p:cNvPr>
          <p:cNvSpPr>
            <a:spLocks noGrp="1"/>
          </p:cNvSpPr>
          <p:nvPr>
            <p:ph type="title"/>
          </p:nvPr>
        </p:nvSpPr>
        <p:spPr/>
        <p:txBody>
          <a:bodyPr/>
          <a:lstStyle/>
          <a:p>
            <a:r>
              <a:rPr lang="en-US" dirty="0"/>
              <a:t>Responsibilities of the Safety Coordinator</a:t>
            </a:r>
          </a:p>
        </p:txBody>
      </p:sp>
      <p:sp>
        <p:nvSpPr>
          <p:cNvPr id="3" name="Content Placeholder 2">
            <a:extLst>
              <a:ext uri="{FF2B5EF4-FFF2-40B4-BE49-F238E27FC236}">
                <a16:creationId xmlns:a16="http://schemas.microsoft.com/office/drawing/2014/main" id="{A8A1CF7B-631E-4044-ADC6-E4CA954C2E99}"/>
              </a:ext>
            </a:extLst>
          </p:cNvPr>
          <p:cNvSpPr>
            <a:spLocks noGrp="1"/>
          </p:cNvSpPr>
          <p:nvPr>
            <p:ph idx="1"/>
          </p:nvPr>
        </p:nvSpPr>
        <p:spPr/>
        <p:txBody>
          <a:bodyPr/>
          <a:lstStyle/>
          <a:p>
            <a:r>
              <a:rPr lang="en-US" sz="2400" b="1" dirty="0">
                <a:solidFill>
                  <a:srgbClr val="000000"/>
                </a:solidFill>
              </a:rPr>
              <a:t>The Safety Coordinator is responsible for working with management to coordinate the actions below.</a:t>
            </a:r>
          </a:p>
          <a:p>
            <a:pPr lvl="1">
              <a:buFont typeface="Wingdings" panose="05000000000000000000" pitchFamily="2" charset="2"/>
              <a:buChar char="v"/>
            </a:pPr>
            <a:r>
              <a:rPr lang="en-US" sz="2400" b="1" dirty="0">
                <a:solidFill>
                  <a:srgbClr val="000000"/>
                </a:solidFill>
              </a:rPr>
              <a:t>Contact Point</a:t>
            </a:r>
          </a:p>
          <a:p>
            <a:pPr lvl="1">
              <a:buFont typeface="Wingdings" panose="05000000000000000000" pitchFamily="2" charset="2"/>
              <a:buChar char="v"/>
            </a:pPr>
            <a:r>
              <a:rPr lang="en-US" sz="2400" b="1" dirty="0">
                <a:solidFill>
                  <a:srgbClr val="000000"/>
                </a:solidFill>
              </a:rPr>
              <a:t>Communications</a:t>
            </a:r>
          </a:p>
          <a:p>
            <a:pPr lvl="1">
              <a:buFont typeface="Wingdings" panose="05000000000000000000" pitchFamily="2" charset="2"/>
              <a:buChar char="v"/>
            </a:pPr>
            <a:r>
              <a:rPr lang="en-US" sz="2400" b="1" dirty="0">
                <a:solidFill>
                  <a:srgbClr val="000000"/>
                </a:solidFill>
              </a:rPr>
              <a:t>Coordinate Safety Training and Implement Safety Rules</a:t>
            </a:r>
          </a:p>
          <a:p>
            <a:pPr lvl="1">
              <a:buFont typeface="Wingdings" panose="05000000000000000000" pitchFamily="2" charset="2"/>
              <a:buChar char="v"/>
            </a:pPr>
            <a:r>
              <a:rPr lang="en-US" sz="2400" b="1" dirty="0">
                <a:solidFill>
                  <a:srgbClr val="000000"/>
                </a:solidFill>
              </a:rPr>
              <a:t>Coordinate Department Quarterly Safety Meetings</a:t>
            </a:r>
          </a:p>
          <a:p>
            <a:pPr marL="457200" lvl="1" indent="0">
              <a:buNone/>
            </a:pPr>
            <a:endParaRPr lang="en-US" dirty="0"/>
          </a:p>
        </p:txBody>
      </p:sp>
      <p:pic>
        <p:nvPicPr>
          <p:cNvPr id="5" name="Picture 4" descr="Logo&#10;&#10;Description automatically generated with medium confidence">
            <a:extLst>
              <a:ext uri="{FF2B5EF4-FFF2-40B4-BE49-F238E27FC236}">
                <a16:creationId xmlns:a16="http://schemas.microsoft.com/office/drawing/2014/main" id="{DB3B5D03-3391-4C42-B90B-573F7BC8B87F}"/>
              </a:ext>
            </a:extLst>
          </p:cNvPr>
          <p:cNvPicPr>
            <a:picLocks noChangeAspect="1"/>
          </p:cNvPicPr>
          <p:nvPr/>
        </p:nvPicPr>
        <p:blipFill>
          <a:blip r:embed="rId3"/>
          <a:stretch>
            <a:fillRect/>
          </a:stretch>
        </p:blipFill>
        <p:spPr>
          <a:xfrm>
            <a:off x="162811" y="147191"/>
            <a:ext cx="1443119" cy="685930"/>
          </a:xfrm>
          <a:prstGeom prst="rect">
            <a:avLst/>
          </a:prstGeom>
        </p:spPr>
      </p:pic>
    </p:spTree>
    <p:extLst>
      <p:ext uri="{BB962C8B-B14F-4D97-AF65-F5344CB8AC3E}">
        <p14:creationId xmlns:p14="http://schemas.microsoft.com/office/powerpoint/2010/main" val="183402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526C-446A-4C9C-BE94-B824408F6092}"/>
              </a:ext>
            </a:extLst>
          </p:cNvPr>
          <p:cNvSpPr>
            <a:spLocks noGrp="1"/>
          </p:cNvSpPr>
          <p:nvPr>
            <p:ph type="title"/>
          </p:nvPr>
        </p:nvSpPr>
        <p:spPr/>
        <p:txBody>
          <a:bodyPr/>
          <a:lstStyle/>
          <a:p>
            <a:r>
              <a:rPr lang="en-US" dirty="0"/>
              <a:t>Responsibilities continued</a:t>
            </a:r>
          </a:p>
        </p:txBody>
      </p:sp>
      <p:sp>
        <p:nvSpPr>
          <p:cNvPr id="3" name="Content Placeholder 2">
            <a:extLst>
              <a:ext uri="{FF2B5EF4-FFF2-40B4-BE49-F238E27FC236}">
                <a16:creationId xmlns:a16="http://schemas.microsoft.com/office/drawing/2014/main" id="{0FB9CA81-229A-4AED-A20F-44F7959C1073}"/>
              </a:ext>
            </a:extLst>
          </p:cNvPr>
          <p:cNvSpPr>
            <a:spLocks noGrp="1"/>
          </p:cNvSpPr>
          <p:nvPr>
            <p:ph idx="1"/>
          </p:nvPr>
        </p:nvSpPr>
        <p:spPr/>
        <p:txBody>
          <a:bodyPr>
            <a:normAutofit/>
          </a:bodyPr>
          <a:lstStyle/>
          <a:p>
            <a:r>
              <a:rPr lang="en-US" sz="2400" b="1" dirty="0">
                <a:solidFill>
                  <a:srgbClr val="000000"/>
                </a:solidFill>
              </a:rPr>
              <a:t>Assist in Implementing Safety Inspections</a:t>
            </a:r>
          </a:p>
          <a:p>
            <a:r>
              <a:rPr lang="en-US" sz="2400" b="1" dirty="0">
                <a:solidFill>
                  <a:srgbClr val="000000"/>
                </a:solidFill>
              </a:rPr>
              <a:t>Assist in Implementing Accident Investigations</a:t>
            </a:r>
          </a:p>
          <a:p>
            <a:r>
              <a:rPr lang="en-US" sz="2400" b="1" dirty="0">
                <a:solidFill>
                  <a:srgbClr val="000000"/>
                </a:solidFill>
              </a:rPr>
              <a:t>Assist in Identifying Safety Hazards</a:t>
            </a:r>
          </a:p>
        </p:txBody>
      </p:sp>
      <p:pic>
        <p:nvPicPr>
          <p:cNvPr id="4" name="Picture 3" descr="Logo&#10;&#10;Description automatically generated with medium confidence">
            <a:extLst>
              <a:ext uri="{FF2B5EF4-FFF2-40B4-BE49-F238E27FC236}">
                <a16:creationId xmlns:a16="http://schemas.microsoft.com/office/drawing/2014/main" id="{DA76A0E9-2433-4AE2-94DE-CB3370E682CF}"/>
              </a:ext>
            </a:extLst>
          </p:cNvPr>
          <p:cNvPicPr>
            <a:picLocks noChangeAspect="1"/>
          </p:cNvPicPr>
          <p:nvPr/>
        </p:nvPicPr>
        <p:blipFill>
          <a:blip r:embed="rId3"/>
          <a:stretch>
            <a:fillRect/>
          </a:stretch>
        </p:blipFill>
        <p:spPr>
          <a:xfrm>
            <a:off x="162811" y="147191"/>
            <a:ext cx="1443119" cy="685930"/>
          </a:xfrm>
          <a:prstGeom prst="rect">
            <a:avLst/>
          </a:prstGeom>
        </p:spPr>
      </p:pic>
    </p:spTree>
    <p:extLst>
      <p:ext uri="{BB962C8B-B14F-4D97-AF65-F5344CB8AC3E}">
        <p14:creationId xmlns:p14="http://schemas.microsoft.com/office/powerpoint/2010/main" val="375372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526C-446A-4C9C-BE94-B824408F6092}"/>
              </a:ext>
            </a:extLst>
          </p:cNvPr>
          <p:cNvSpPr>
            <a:spLocks noGrp="1"/>
          </p:cNvSpPr>
          <p:nvPr>
            <p:ph type="title"/>
          </p:nvPr>
        </p:nvSpPr>
        <p:spPr>
          <a:xfrm>
            <a:off x="1703371" y="415764"/>
            <a:ext cx="9918786" cy="834713"/>
          </a:xfrm>
        </p:spPr>
        <p:txBody>
          <a:bodyPr/>
          <a:lstStyle/>
          <a:p>
            <a:r>
              <a:rPr lang="en-US" dirty="0"/>
              <a:t>Identifying  safety Hazards - breakout</a:t>
            </a:r>
          </a:p>
        </p:txBody>
      </p:sp>
      <p:pic>
        <p:nvPicPr>
          <p:cNvPr id="4" name="Picture 3" descr="Logo&#10;&#10;Description automatically generated with medium confidence">
            <a:extLst>
              <a:ext uri="{FF2B5EF4-FFF2-40B4-BE49-F238E27FC236}">
                <a16:creationId xmlns:a16="http://schemas.microsoft.com/office/drawing/2014/main" id="{DA76A0E9-2433-4AE2-94DE-CB3370E682CF}"/>
              </a:ext>
            </a:extLst>
          </p:cNvPr>
          <p:cNvPicPr>
            <a:picLocks noChangeAspect="1"/>
          </p:cNvPicPr>
          <p:nvPr/>
        </p:nvPicPr>
        <p:blipFill>
          <a:blip r:embed="rId3"/>
          <a:stretch>
            <a:fillRect/>
          </a:stretch>
        </p:blipFill>
        <p:spPr>
          <a:xfrm>
            <a:off x="162811" y="147191"/>
            <a:ext cx="1443119" cy="685930"/>
          </a:xfrm>
          <a:prstGeom prst="rect">
            <a:avLst/>
          </a:prstGeom>
        </p:spPr>
      </p:pic>
      <p:pic>
        <p:nvPicPr>
          <p:cNvPr id="8" name="Content Placeholder 4">
            <a:extLst>
              <a:ext uri="{FF2B5EF4-FFF2-40B4-BE49-F238E27FC236}">
                <a16:creationId xmlns:a16="http://schemas.microsoft.com/office/drawing/2014/main" id="{1AF7F96D-2589-4A10-82D1-27765288E7E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074" t="-6530" r="2074" b="-7059"/>
          <a:stretch/>
        </p:blipFill>
        <p:spPr>
          <a:xfrm>
            <a:off x="1806498" y="970156"/>
            <a:ext cx="8106936" cy="59876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237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B461-A526-425B-BEEA-CEE8D7D1A7C1}"/>
              </a:ext>
            </a:extLst>
          </p:cNvPr>
          <p:cNvSpPr>
            <a:spLocks noGrp="1"/>
          </p:cNvSpPr>
          <p:nvPr>
            <p:ph type="title"/>
          </p:nvPr>
        </p:nvSpPr>
        <p:spPr/>
        <p:txBody>
          <a:bodyPr/>
          <a:lstStyle/>
          <a:p>
            <a:r>
              <a:rPr lang="en-US" dirty="0"/>
              <a:t>You’re not expected to do it by yourself</a:t>
            </a:r>
          </a:p>
        </p:txBody>
      </p:sp>
      <p:sp>
        <p:nvSpPr>
          <p:cNvPr id="3" name="Content Placeholder 2">
            <a:extLst>
              <a:ext uri="{FF2B5EF4-FFF2-40B4-BE49-F238E27FC236}">
                <a16:creationId xmlns:a16="http://schemas.microsoft.com/office/drawing/2014/main" id="{8BEEA13B-8E7C-41FC-BB2C-0410B9F02995}"/>
              </a:ext>
            </a:extLst>
          </p:cNvPr>
          <p:cNvSpPr>
            <a:spLocks noGrp="1"/>
          </p:cNvSpPr>
          <p:nvPr>
            <p:ph idx="1"/>
          </p:nvPr>
        </p:nvSpPr>
        <p:spPr/>
        <p:txBody>
          <a:bodyPr/>
          <a:lstStyle/>
          <a:p>
            <a:r>
              <a:rPr lang="en-US" sz="2400" dirty="0">
                <a:solidFill>
                  <a:srgbClr val="000000"/>
                </a:solidFill>
              </a:rPr>
              <a:t>Who can help you?</a:t>
            </a:r>
          </a:p>
          <a:p>
            <a:pPr lvl="1">
              <a:buFont typeface="Wingdings" panose="05000000000000000000" pitchFamily="2" charset="2"/>
              <a:buChar char="v"/>
            </a:pPr>
            <a:r>
              <a:rPr lang="en-US" sz="2400" dirty="0">
                <a:solidFill>
                  <a:srgbClr val="000000"/>
                </a:solidFill>
              </a:rPr>
              <a:t>LGRMS Risk Consultants</a:t>
            </a:r>
          </a:p>
          <a:p>
            <a:pPr lvl="1">
              <a:buFont typeface="Wingdings" panose="05000000000000000000" pitchFamily="2" charset="2"/>
              <a:buChar char="v"/>
            </a:pPr>
            <a:r>
              <a:rPr lang="en-US" sz="2400" dirty="0">
                <a:solidFill>
                  <a:srgbClr val="000000"/>
                </a:solidFill>
              </a:rPr>
              <a:t>Your own talented people </a:t>
            </a:r>
          </a:p>
          <a:p>
            <a:pPr lvl="1">
              <a:buFont typeface="Wingdings" panose="05000000000000000000" pitchFamily="2" charset="2"/>
              <a:buChar char="v"/>
            </a:pPr>
            <a:r>
              <a:rPr lang="en-US" sz="2400" dirty="0">
                <a:solidFill>
                  <a:srgbClr val="000000"/>
                </a:solidFill>
              </a:rPr>
              <a:t>Pool Management and Services Team</a:t>
            </a:r>
          </a:p>
          <a:p>
            <a:pPr lvl="1">
              <a:buFont typeface="Wingdings" panose="05000000000000000000" pitchFamily="2" charset="2"/>
              <a:buChar char="v"/>
            </a:pPr>
            <a:r>
              <a:rPr lang="en-US" sz="2400" dirty="0">
                <a:solidFill>
                  <a:srgbClr val="000000"/>
                </a:solidFill>
              </a:rPr>
              <a:t>Safety Committee</a:t>
            </a:r>
          </a:p>
          <a:p>
            <a:pPr lvl="1"/>
            <a:endParaRPr lang="en-US" dirty="0"/>
          </a:p>
          <a:p>
            <a:pPr lvl="1"/>
            <a:endParaRPr lang="en-US" dirty="0"/>
          </a:p>
          <a:p>
            <a:endParaRPr lang="en-US" dirty="0"/>
          </a:p>
          <a:p>
            <a:pPr marL="0" indent="0">
              <a:buNone/>
            </a:pPr>
            <a:endParaRPr lang="en-US" dirty="0"/>
          </a:p>
        </p:txBody>
      </p:sp>
      <p:pic>
        <p:nvPicPr>
          <p:cNvPr id="4" name="Picture 3" descr="Logo&#10;&#10;Description automatically generated with medium confidence">
            <a:extLst>
              <a:ext uri="{FF2B5EF4-FFF2-40B4-BE49-F238E27FC236}">
                <a16:creationId xmlns:a16="http://schemas.microsoft.com/office/drawing/2014/main" id="{71CFBF9B-DF6E-4DA2-8324-2F85DA39551F}"/>
              </a:ext>
            </a:extLst>
          </p:cNvPr>
          <p:cNvPicPr>
            <a:picLocks noChangeAspect="1"/>
          </p:cNvPicPr>
          <p:nvPr/>
        </p:nvPicPr>
        <p:blipFill>
          <a:blip r:embed="rId3"/>
          <a:stretch>
            <a:fillRect/>
          </a:stretch>
        </p:blipFill>
        <p:spPr>
          <a:xfrm>
            <a:off x="162811" y="147191"/>
            <a:ext cx="1443119" cy="685930"/>
          </a:xfrm>
          <a:prstGeom prst="rect">
            <a:avLst/>
          </a:prstGeom>
        </p:spPr>
      </p:pic>
    </p:spTree>
    <p:extLst>
      <p:ext uri="{BB962C8B-B14F-4D97-AF65-F5344CB8AC3E}">
        <p14:creationId xmlns:p14="http://schemas.microsoft.com/office/powerpoint/2010/main" val="19267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7DA9-3F94-4C95-BAF8-2870E96F143B}"/>
              </a:ext>
            </a:extLst>
          </p:cNvPr>
          <p:cNvSpPr>
            <a:spLocks noGrp="1"/>
          </p:cNvSpPr>
          <p:nvPr>
            <p:ph type="title"/>
          </p:nvPr>
        </p:nvSpPr>
        <p:spPr/>
        <p:txBody>
          <a:bodyPr/>
          <a:lstStyle/>
          <a:p>
            <a:r>
              <a:rPr lang="en-US" dirty="0"/>
              <a:t>What’s happening in your city or county?</a:t>
            </a:r>
          </a:p>
        </p:txBody>
      </p:sp>
      <p:sp>
        <p:nvSpPr>
          <p:cNvPr id="3" name="Content Placeholder 2">
            <a:extLst>
              <a:ext uri="{FF2B5EF4-FFF2-40B4-BE49-F238E27FC236}">
                <a16:creationId xmlns:a16="http://schemas.microsoft.com/office/drawing/2014/main" id="{A634242B-09CC-42DB-B369-42433D3720F6}"/>
              </a:ext>
            </a:extLst>
          </p:cNvPr>
          <p:cNvSpPr>
            <a:spLocks noGrp="1"/>
          </p:cNvSpPr>
          <p:nvPr>
            <p:ph idx="1"/>
          </p:nvPr>
        </p:nvSpPr>
        <p:spPr/>
        <p:txBody>
          <a:bodyPr>
            <a:normAutofit/>
          </a:bodyPr>
          <a:lstStyle/>
          <a:p>
            <a:r>
              <a:rPr lang="en-US" sz="2400" b="1" dirty="0">
                <a:solidFill>
                  <a:srgbClr val="000000"/>
                </a:solidFill>
              </a:rPr>
              <a:t>What type of claims is your city of county having in workers’ comp by cause or department/office?</a:t>
            </a:r>
          </a:p>
          <a:p>
            <a:r>
              <a:rPr lang="en-US" sz="2400" b="1" dirty="0">
                <a:solidFill>
                  <a:srgbClr val="000000"/>
                </a:solidFill>
              </a:rPr>
              <a:t>What type of claims is your city of county having in liability by cause or department/office?</a:t>
            </a:r>
          </a:p>
        </p:txBody>
      </p:sp>
      <p:pic>
        <p:nvPicPr>
          <p:cNvPr id="4" name="Picture 3" descr="Logo&#10;&#10;Description automatically generated with medium confidence">
            <a:extLst>
              <a:ext uri="{FF2B5EF4-FFF2-40B4-BE49-F238E27FC236}">
                <a16:creationId xmlns:a16="http://schemas.microsoft.com/office/drawing/2014/main" id="{409C70A0-2301-41CE-B8D9-0F85E2C7C763}"/>
              </a:ext>
            </a:extLst>
          </p:cNvPr>
          <p:cNvPicPr>
            <a:picLocks noChangeAspect="1"/>
          </p:cNvPicPr>
          <p:nvPr/>
        </p:nvPicPr>
        <p:blipFill>
          <a:blip r:embed="rId3"/>
          <a:stretch>
            <a:fillRect/>
          </a:stretch>
        </p:blipFill>
        <p:spPr>
          <a:xfrm>
            <a:off x="162811" y="147191"/>
            <a:ext cx="1443119" cy="685930"/>
          </a:xfrm>
          <a:prstGeom prst="rect">
            <a:avLst/>
          </a:prstGeom>
        </p:spPr>
      </p:pic>
    </p:spTree>
    <p:extLst>
      <p:ext uri="{BB962C8B-B14F-4D97-AF65-F5344CB8AC3E}">
        <p14:creationId xmlns:p14="http://schemas.microsoft.com/office/powerpoint/2010/main" val="634150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F683-F5FC-4227-A336-2C1142078D5E}"/>
              </a:ext>
            </a:extLst>
          </p:cNvPr>
          <p:cNvSpPr>
            <a:spLocks noGrp="1"/>
          </p:cNvSpPr>
          <p:nvPr>
            <p:ph type="title"/>
          </p:nvPr>
        </p:nvSpPr>
        <p:spPr>
          <a:xfrm>
            <a:off x="1489625" y="499719"/>
            <a:ext cx="9603275" cy="1049235"/>
          </a:xfrm>
        </p:spPr>
        <p:txBody>
          <a:bodyPr/>
          <a:lstStyle/>
          <a:p>
            <a:pPr algn="ctr"/>
            <a:r>
              <a:rPr lang="en-US" dirty="0"/>
              <a:t>Local Government Trends </a:t>
            </a:r>
          </a:p>
        </p:txBody>
      </p:sp>
      <p:graphicFrame>
        <p:nvGraphicFramePr>
          <p:cNvPr id="6" name="Table 6">
            <a:extLst>
              <a:ext uri="{FF2B5EF4-FFF2-40B4-BE49-F238E27FC236}">
                <a16:creationId xmlns:a16="http://schemas.microsoft.com/office/drawing/2014/main" id="{01445956-443B-4D52-A40E-F8D0CEC6785F}"/>
              </a:ext>
            </a:extLst>
          </p:cNvPr>
          <p:cNvGraphicFramePr>
            <a:graphicFrameLocks noGrp="1"/>
          </p:cNvGraphicFramePr>
          <p:nvPr>
            <p:ph idx="1"/>
          </p:nvPr>
        </p:nvGraphicFramePr>
        <p:xfrm>
          <a:off x="1455576" y="970384"/>
          <a:ext cx="9599773" cy="5387889"/>
        </p:xfrm>
        <a:graphic>
          <a:graphicData uri="http://schemas.openxmlformats.org/drawingml/2006/table">
            <a:tbl>
              <a:tblPr firstRow="1" bandRow="1">
                <a:tableStyleId>{5C22544A-7EE6-4342-B048-85BDC9FD1C3A}</a:tableStyleId>
              </a:tblPr>
              <a:tblGrid>
                <a:gridCol w="3196857">
                  <a:extLst>
                    <a:ext uri="{9D8B030D-6E8A-4147-A177-3AD203B41FA5}">
                      <a16:colId xmlns:a16="http://schemas.microsoft.com/office/drawing/2014/main" val="2567376927"/>
                    </a:ext>
                  </a:extLst>
                </a:gridCol>
                <a:gridCol w="3201458">
                  <a:extLst>
                    <a:ext uri="{9D8B030D-6E8A-4147-A177-3AD203B41FA5}">
                      <a16:colId xmlns:a16="http://schemas.microsoft.com/office/drawing/2014/main" val="4169063446"/>
                    </a:ext>
                  </a:extLst>
                </a:gridCol>
                <a:gridCol w="3201458">
                  <a:extLst>
                    <a:ext uri="{9D8B030D-6E8A-4147-A177-3AD203B41FA5}">
                      <a16:colId xmlns:a16="http://schemas.microsoft.com/office/drawing/2014/main" val="987959568"/>
                    </a:ext>
                  </a:extLst>
                </a:gridCol>
              </a:tblGrid>
              <a:tr h="414453">
                <a:tc>
                  <a:txBody>
                    <a:bodyPr/>
                    <a:lstStyle/>
                    <a:p>
                      <a:endParaRPr lang="en-US">
                        <a:solidFill>
                          <a:schemeClr val="accent6">
                            <a:lumMod val="50000"/>
                          </a:schemeClr>
                        </a:solidFill>
                      </a:endParaRPr>
                    </a:p>
                  </a:txBody>
                  <a:tcPr/>
                </a:tc>
                <a:tc>
                  <a:txBody>
                    <a:bodyPr/>
                    <a:lstStyle/>
                    <a:p>
                      <a:r>
                        <a:rPr lang="en-US" dirty="0">
                          <a:solidFill>
                            <a:schemeClr val="accent6">
                              <a:lumMod val="50000"/>
                            </a:schemeClr>
                          </a:solidFill>
                        </a:rPr>
                        <a:t>WC Claims by Department</a:t>
                      </a:r>
                    </a:p>
                  </a:txBody>
                  <a:tcPr/>
                </a:tc>
                <a:tc>
                  <a:txBody>
                    <a:bodyPr/>
                    <a:lstStyle/>
                    <a:p>
                      <a:endParaRPr lang="en-US">
                        <a:solidFill>
                          <a:schemeClr val="accent6">
                            <a:lumMod val="50000"/>
                          </a:schemeClr>
                        </a:solidFill>
                      </a:endParaRPr>
                    </a:p>
                  </a:txBody>
                  <a:tcPr/>
                </a:tc>
                <a:extLst>
                  <a:ext uri="{0D108BD9-81ED-4DB2-BD59-A6C34878D82A}">
                    <a16:rowId xmlns:a16="http://schemas.microsoft.com/office/drawing/2014/main" val="4040926728"/>
                  </a:ext>
                </a:extLst>
              </a:tr>
              <a:tr h="414453">
                <a:tc>
                  <a:txBody>
                    <a:bodyPr/>
                    <a:lstStyle/>
                    <a:p>
                      <a:pPr algn="ctr"/>
                      <a:r>
                        <a:rPr lang="en-US" b="1" u="sng" dirty="0">
                          <a:solidFill>
                            <a:schemeClr val="accent6">
                              <a:lumMod val="50000"/>
                            </a:schemeClr>
                          </a:solidFill>
                        </a:rPr>
                        <a:t>Department/Office</a:t>
                      </a:r>
                    </a:p>
                  </a:txBody>
                  <a:tcPr/>
                </a:tc>
                <a:tc>
                  <a:txBody>
                    <a:bodyPr/>
                    <a:lstStyle/>
                    <a:p>
                      <a:pPr algn="ctr"/>
                      <a:r>
                        <a:rPr lang="en-US" b="1" u="sng" dirty="0">
                          <a:solidFill>
                            <a:schemeClr val="accent6">
                              <a:lumMod val="50000"/>
                            </a:schemeClr>
                          </a:solidFill>
                        </a:rPr>
                        <a:t>Total Incurred</a:t>
                      </a:r>
                    </a:p>
                  </a:txBody>
                  <a:tcPr/>
                </a:tc>
                <a:tc>
                  <a:txBody>
                    <a:bodyPr/>
                    <a:lstStyle/>
                    <a:p>
                      <a:pPr algn="ctr"/>
                      <a:r>
                        <a:rPr lang="en-US" b="1" u="sng" dirty="0">
                          <a:solidFill>
                            <a:schemeClr val="accent6">
                              <a:lumMod val="50000"/>
                            </a:schemeClr>
                          </a:solidFill>
                        </a:rPr>
                        <a:t># of Claims</a:t>
                      </a:r>
                    </a:p>
                  </a:txBody>
                  <a:tcPr/>
                </a:tc>
                <a:extLst>
                  <a:ext uri="{0D108BD9-81ED-4DB2-BD59-A6C34878D82A}">
                    <a16:rowId xmlns:a16="http://schemas.microsoft.com/office/drawing/2014/main" val="76822908"/>
                  </a:ext>
                </a:extLst>
              </a:tr>
              <a:tr h="414453">
                <a:tc>
                  <a:txBody>
                    <a:bodyPr/>
                    <a:lstStyle/>
                    <a:p>
                      <a:pPr algn="ctr"/>
                      <a:r>
                        <a:rPr lang="en-US" dirty="0">
                          <a:solidFill>
                            <a:schemeClr val="accent6">
                              <a:lumMod val="50000"/>
                            </a:schemeClr>
                          </a:solidFill>
                        </a:rPr>
                        <a:t>Law Enforcement</a:t>
                      </a:r>
                    </a:p>
                  </a:txBody>
                  <a:tcPr/>
                </a:tc>
                <a:tc>
                  <a:txBody>
                    <a:bodyPr/>
                    <a:lstStyle/>
                    <a:p>
                      <a:pPr algn="ctr"/>
                      <a:r>
                        <a:rPr lang="en-US" dirty="0">
                          <a:solidFill>
                            <a:schemeClr val="accent6">
                              <a:lumMod val="50000"/>
                            </a:schemeClr>
                          </a:solidFill>
                        </a:rPr>
                        <a:t>$34,781,864</a:t>
                      </a:r>
                    </a:p>
                  </a:txBody>
                  <a:tcPr/>
                </a:tc>
                <a:tc>
                  <a:txBody>
                    <a:bodyPr/>
                    <a:lstStyle/>
                    <a:p>
                      <a:pPr algn="ctr"/>
                      <a:r>
                        <a:rPr lang="en-US" dirty="0">
                          <a:solidFill>
                            <a:schemeClr val="accent6">
                              <a:lumMod val="50000"/>
                            </a:schemeClr>
                          </a:solidFill>
                        </a:rPr>
                        <a:t>5,027</a:t>
                      </a:r>
                    </a:p>
                  </a:txBody>
                  <a:tcPr/>
                </a:tc>
                <a:extLst>
                  <a:ext uri="{0D108BD9-81ED-4DB2-BD59-A6C34878D82A}">
                    <a16:rowId xmlns:a16="http://schemas.microsoft.com/office/drawing/2014/main" val="1098924399"/>
                  </a:ext>
                </a:extLst>
              </a:tr>
              <a:tr h="414453">
                <a:tc>
                  <a:txBody>
                    <a:bodyPr/>
                    <a:lstStyle/>
                    <a:p>
                      <a:pPr algn="ctr"/>
                      <a:r>
                        <a:rPr lang="en-US" dirty="0">
                          <a:solidFill>
                            <a:schemeClr val="accent6">
                              <a:lumMod val="50000"/>
                            </a:schemeClr>
                          </a:solidFill>
                        </a:rPr>
                        <a:t>Public Works</a:t>
                      </a:r>
                    </a:p>
                  </a:txBody>
                  <a:tcPr/>
                </a:tc>
                <a:tc>
                  <a:txBody>
                    <a:bodyPr/>
                    <a:lstStyle/>
                    <a:p>
                      <a:pPr algn="ctr"/>
                      <a:r>
                        <a:rPr lang="en-US" dirty="0">
                          <a:solidFill>
                            <a:schemeClr val="accent6">
                              <a:lumMod val="50000"/>
                            </a:schemeClr>
                          </a:solidFill>
                        </a:rPr>
                        <a:t>$17,065,921</a:t>
                      </a:r>
                    </a:p>
                  </a:txBody>
                  <a:tcPr/>
                </a:tc>
                <a:tc>
                  <a:txBody>
                    <a:bodyPr/>
                    <a:lstStyle/>
                    <a:p>
                      <a:pPr algn="ctr"/>
                      <a:r>
                        <a:rPr lang="en-US" dirty="0">
                          <a:solidFill>
                            <a:schemeClr val="accent6">
                              <a:lumMod val="50000"/>
                            </a:schemeClr>
                          </a:solidFill>
                        </a:rPr>
                        <a:t>2,293</a:t>
                      </a:r>
                    </a:p>
                  </a:txBody>
                  <a:tcPr/>
                </a:tc>
                <a:extLst>
                  <a:ext uri="{0D108BD9-81ED-4DB2-BD59-A6C34878D82A}">
                    <a16:rowId xmlns:a16="http://schemas.microsoft.com/office/drawing/2014/main" val="3808799461"/>
                  </a:ext>
                </a:extLst>
              </a:tr>
              <a:tr h="414453">
                <a:tc>
                  <a:txBody>
                    <a:bodyPr/>
                    <a:lstStyle/>
                    <a:p>
                      <a:pPr algn="ctr"/>
                      <a:r>
                        <a:rPr lang="en-US" dirty="0">
                          <a:solidFill>
                            <a:schemeClr val="accent6">
                              <a:lumMod val="50000"/>
                            </a:schemeClr>
                          </a:solidFill>
                        </a:rPr>
                        <a:t>Fire</a:t>
                      </a:r>
                    </a:p>
                  </a:txBody>
                  <a:tcPr/>
                </a:tc>
                <a:tc>
                  <a:txBody>
                    <a:bodyPr/>
                    <a:lstStyle/>
                    <a:p>
                      <a:pPr algn="ctr"/>
                      <a:r>
                        <a:rPr lang="en-US" dirty="0">
                          <a:solidFill>
                            <a:schemeClr val="accent6">
                              <a:lumMod val="50000"/>
                            </a:schemeClr>
                          </a:solidFill>
                        </a:rPr>
                        <a:t>$13,133,301</a:t>
                      </a:r>
                    </a:p>
                  </a:txBody>
                  <a:tcPr/>
                </a:tc>
                <a:tc>
                  <a:txBody>
                    <a:bodyPr/>
                    <a:lstStyle/>
                    <a:p>
                      <a:pPr algn="ctr"/>
                      <a:r>
                        <a:rPr lang="en-US" dirty="0">
                          <a:solidFill>
                            <a:schemeClr val="accent6">
                              <a:lumMod val="50000"/>
                            </a:schemeClr>
                          </a:solidFill>
                        </a:rPr>
                        <a:t>1,925</a:t>
                      </a:r>
                    </a:p>
                  </a:txBody>
                  <a:tcPr/>
                </a:tc>
                <a:extLst>
                  <a:ext uri="{0D108BD9-81ED-4DB2-BD59-A6C34878D82A}">
                    <a16:rowId xmlns:a16="http://schemas.microsoft.com/office/drawing/2014/main" val="1386116045"/>
                  </a:ext>
                </a:extLst>
              </a:tr>
              <a:tr h="414453">
                <a:tc>
                  <a:txBody>
                    <a:bodyPr/>
                    <a:lstStyle/>
                    <a:p>
                      <a:pPr algn="ctr"/>
                      <a:r>
                        <a:rPr lang="en-US" dirty="0">
                          <a:solidFill>
                            <a:schemeClr val="accent6">
                              <a:lumMod val="50000"/>
                            </a:schemeClr>
                          </a:solidFill>
                        </a:rPr>
                        <a:t>Other</a:t>
                      </a:r>
                    </a:p>
                  </a:txBody>
                  <a:tcPr/>
                </a:tc>
                <a:tc>
                  <a:txBody>
                    <a:bodyPr/>
                    <a:lstStyle/>
                    <a:p>
                      <a:pPr algn="ctr"/>
                      <a:r>
                        <a:rPr lang="en-US" dirty="0">
                          <a:solidFill>
                            <a:schemeClr val="accent6">
                              <a:lumMod val="50000"/>
                            </a:schemeClr>
                          </a:solidFill>
                        </a:rPr>
                        <a:t>$8,596,879</a:t>
                      </a:r>
                    </a:p>
                  </a:txBody>
                  <a:tcPr/>
                </a:tc>
                <a:tc>
                  <a:txBody>
                    <a:bodyPr/>
                    <a:lstStyle/>
                    <a:p>
                      <a:pPr algn="ctr"/>
                      <a:r>
                        <a:rPr lang="en-US" dirty="0">
                          <a:solidFill>
                            <a:schemeClr val="accent6">
                              <a:lumMod val="50000"/>
                            </a:schemeClr>
                          </a:solidFill>
                        </a:rPr>
                        <a:t>1,919</a:t>
                      </a:r>
                    </a:p>
                  </a:txBody>
                  <a:tcPr/>
                </a:tc>
                <a:extLst>
                  <a:ext uri="{0D108BD9-81ED-4DB2-BD59-A6C34878D82A}">
                    <a16:rowId xmlns:a16="http://schemas.microsoft.com/office/drawing/2014/main" val="1319663051"/>
                  </a:ext>
                </a:extLst>
              </a:tr>
              <a:tr h="414453">
                <a:tc>
                  <a:txBody>
                    <a:bodyPr/>
                    <a:lstStyle/>
                    <a:p>
                      <a:pPr algn="ctr"/>
                      <a:r>
                        <a:rPr lang="en-US" dirty="0">
                          <a:solidFill>
                            <a:schemeClr val="accent6">
                              <a:lumMod val="50000"/>
                            </a:schemeClr>
                          </a:solidFill>
                        </a:rPr>
                        <a:t>Water/Wastewater</a:t>
                      </a:r>
                    </a:p>
                  </a:txBody>
                  <a:tcPr/>
                </a:tc>
                <a:tc>
                  <a:txBody>
                    <a:bodyPr/>
                    <a:lstStyle/>
                    <a:p>
                      <a:pPr algn="ctr"/>
                      <a:r>
                        <a:rPr lang="en-US" dirty="0">
                          <a:solidFill>
                            <a:schemeClr val="accent6">
                              <a:lumMod val="50000"/>
                            </a:schemeClr>
                          </a:solidFill>
                        </a:rPr>
                        <a:t>$5,412,663</a:t>
                      </a:r>
                    </a:p>
                  </a:txBody>
                  <a:tcPr/>
                </a:tc>
                <a:tc>
                  <a:txBody>
                    <a:bodyPr/>
                    <a:lstStyle/>
                    <a:p>
                      <a:pPr algn="ctr"/>
                      <a:r>
                        <a:rPr lang="en-US" dirty="0">
                          <a:solidFill>
                            <a:schemeClr val="accent6">
                              <a:lumMod val="50000"/>
                            </a:schemeClr>
                          </a:solidFill>
                        </a:rPr>
                        <a:t>698</a:t>
                      </a:r>
                    </a:p>
                  </a:txBody>
                  <a:tcPr/>
                </a:tc>
                <a:extLst>
                  <a:ext uri="{0D108BD9-81ED-4DB2-BD59-A6C34878D82A}">
                    <a16:rowId xmlns:a16="http://schemas.microsoft.com/office/drawing/2014/main" val="380669298"/>
                  </a:ext>
                </a:extLst>
              </a:tr>
              <a:tr h="414453">
                <a:tc>
                  <a:txBody>
                    <a:bodyPr/>
                    <a:lstStyle/>
                    <a:p>
                      <a:pPr algn="ctr"/>
                      <a:r>
                        <a:rPr lang="en-US" dirty="0">
                          <a:solidFill>
                            <a:schemeClr val="accent6">
                              <a:lumMod val="50000"/>
                            </a:schemeClr>
                          </a:solidFill>
                        </a:rPr>
                        <a:t>EMS</a:t>
                      </a:r>
                    </a:p>
                  </a:txBody>
                  <a:tcPr/>
                </a:tc>
                <a:tc>
                  <a:txBody>
                    <a:bodyPr/>
                    <a:lstStyle/>
                    <a:p>
                      <a:pPr algn="ctr"/>
                      <a:r>
                        <a:rPr lang="en-US" dirty="0">
                          <a:solidFill>
                            <a:schemeClr val="accent6">
                              <a:lumMod val="50000"/>
                            </a:schemeClr>
                          </a:solidFill>
                        </a:rPr>
                        <a:t>$4,775,043</a:t>
                      </a:r>
                    </a:p>
                  </a:txBody>
                  <a:tcPr/>
                </a:tc>
                <a:tc>
                  <a:txBody>
                    <a:bodyPr/>
                    <a:lstStyle/>
                    <a:p>
                      <a:pPr algn="ctr"/>
                      <a:r>
                        <a:rPr lang="en-US" dirty="0">
                          <a:solidFill>
                            <a:schemeClr val="accent6">
                              <a:lumMod val="50000"/>
                            </a:schemeClr>
                          </a:solidFill>
                        </a:rPr>
                        <a:t>528</a:t>
                      </a:r>
                    </a:p>
                  </a:txBody>
                  <a:tcPr/>
                </a:tc>
                <a:extLst>
                  <a:ext uri="{0D108BD9-81ED-4DB2-BD59-A6C34878D82A}">
                    <a16:rowId xmlns:a16="http://schemas.microsoft.com/office/drawing/2014/main" val="3640040423"/>
                  </a:ext>
                </a:extLst>
              </a:tr>
              <a:tr h="414453">
                <a:tc>
                  <a:txBody>
                    <a:bodyPr/>
                    <a:lstStyle/>
                    <a:p>
                      <a:pPr algn="ctr"/>
                      <a:r>
                        <a:rPr lang="en-US" dirty="0">
                          <a:solidFill>
                            <a:schemeClr val="accent6">
                              <a:lumMod val="50000"/>
                            </a:schemeClr>
                          </a:solidFill>
                        </a:rPr>
                        <a:t>Parks and Recreation</a:t>
                      </a:r>
                    </a:p>
                  </a:txBody>
                  <a:tcPr/>
                </a:tc>
                <a:tc>
                  <a:txBody>
                    <a:bodyPr/>
                    <a:lstStyle/>
                    <a:p>
                      <a:pPr algn="ctr"/>
                      <a:r>
                        <a:rPr lang="en-US" dirty="0">
                          <a:solidFill>
                            <a:schemeClr val="accent6">
                              <a:lumMod val="50000"/>
                            </a:schemeClr>
                          </a:solidFill>
                        </a:rPr>
                        <a:t>$3,331,892</a:t>
                      </a:r>
                    </a:p>
                  </a:txBody>
                  <a:tcPr/>
                </a:tc>
                <a:tc>
                  <a:txBody>
                    <a:bodyPr/>
                    <a:lstStyle/>
                    <a:p>
                      <a:pPr algn="ctr"/>
                      <a:r>
                        <a:rPr lang="en-US" dirty="0">
                          <a:solidFill>
                            <a:schemeClr val="accent6">
                              <a:lumMod val="50000"/>
                            </a:schemeClr>
                          </a:solidFill>
                        </a:rPr>
                        <a:t>498</a:t>
                      </a:r>
                    </a:p>
                  </a:txBody>
                  <a:tcPr/>
                </a:tc>
                <a:extLst>
                  <a:ext uri="{0D108BD9-81ED-4DB2-BD59-A6C34878D82A}">
                    <a16:rowId xmlns:a16="http://schemas.microsoft.com/office/drawing/2014/main" val="914325252"/>
                  </a:ext>
                </a:extLst>
              </a:tr>
              <a:tr h="414453">
                <a:tc>
                  <a:txBody>
                    <a:bodyPr/>
                    <a:lstStyle/>
                    <a:p>
                      <a:pPr algn="ctr"/>
                      <a:r>
                        <a:rPr lang="en-US" dirty="0">
                          <a:solidFill>
                            <a:schemeClr val="accent6">
                              <a:lumMod val="50000"/>
                            </a:schemeClr>
                          </a:solidFill>
                        </a:rPr>
                        <a:t>Sanitation</a:t>
                      </a:r>
                    </a:p>
                  </a:txBody>
                  <a:tcPr/>
                </a:tc>
                <a:tc>
                  <a:txBody>
                    <a:bodyPr/>
                    <a:lstStyle/>
                    <a:p>
                      <a:pPr algn="ctr"/>
                      <a:r>
                        <a:rPr lang="en-US" dirty="0">
                          <a:solidFill>
                            <a:schemeClr val="accent6">
                              <a:lumMod val="50000"/>
                            </a:schemeClr>
                          </a:solidFill>
                        </a:rPr>
                        <a:t>$3,122,513</a:t>
                      </a:r>
                    </a:p>
                  </a:txBody>
                  <a:tcPr/>
                </a:tc>
                <a:tc>
                  <a:txBody>
                    <a:bodyPr/>
                    <a:lstStyle/>
                    <a:p>
                      <a:pPr algn="ctr"/>
                      <a:r>
                        <a:rPr lang="en-US" dirty="0">
                          <a:solidFill>
                            <a:schemeClr val="accent6">
                              <a:lumMod val="50000"/>
                            </a:schemeClr>
                          </a:solidFill>
                        </a:rPr>
                        <a:t>359</a:t>
                      </a:r>
                    </a:p>
                  </a:txBody>
                  <a:tcPr/>
                </a:tc>
                <a:extLst>
                  <a:ext uri="{0D108BD9-81ED-4DB2-BD59-A6C34878D82A}">
                    <a16:rowId xmlns:a16="http://schemas.microsoft.com/office/drawing/2014/main" val="4123835158"/>
                  </a:ext>
                </a:extLst>
              </a:tr>
              <a:tr h="414453">
                <a:tc>
                  <a:txBody>
                    <a:bodyPr/>
                    <a:lstStyle/>
                    <a:p>
                      <a:pPr algn="ctr"/>
                      <a:r>
                        <a:rPr lang="en-US" dirty="0">
                          <a:solidFill>
                            <a:schemeClr val="accent6">
                              <a:lumMod val="50000"/>
                            </a:schemeClr>
                          </a:solidFill>
                        </a:rPr>
                        <a:t>Jail</a:t>
                      </a:r>
                    </a:p>
                  </a:txBody>
                  <a:tcPr/>
                </a:tc>
                <a:tc>
                  <a:txBody>
                    <a:bodyPr/>
                    <a:lstStyle/>
                    <a:p>
                      <a:pPr algn="ctr"/>
                      <a:r>
                        <a:rPr lang="en-US" dirty="0">
                          <a:solidFill>
                            <a:schemeClr val="accent6">
                              <a:lumMod val="50000"/>
                            </a:schemeClr>
                          </a:solidFill>
                        </a:rPr>
                        <a:t>$2,916,942</a:t>
                      </a:r>
                    </a:p>
                  </a:txBody>
                  <a:tcPr/>
                </a:tc>
                <a:tc>
                  <a:txBody>
                    <a:bodyPr/>
                    <a:lstStyle/>
                    <a:p>
                      <a:pPr algn="ctr"/>
                      <a:r>
                        <a:rPr lang="en-US" dirty="0">
                          <a:solidFill>
                            <a:schemeClr val="accent6">
                              <a:lumMod val="50000"/>
                            </a:schemeClr>
                          </a:solidFill>
                        </a:rPr>
                        <a:t>698</a:t>
                      </a:r>
                    </a:p>
                  </a:txBody>
                  <a:tcPr/>
                </a:tc>
                <a:extLst>
                  <a:ext uri="{0D108BD9-81ED-4DB2-BD59-A6C34878D82A}">
                    <a16:rowId xmlns:a16="http://schemas.microsoft.com/office/drawing/2014/main" val="3921332438"/>
                  </a:ext>
                </a:extLst>
              </a:tr>
              <a:tr h="414453">
                <a:tc>
                  <a:txBody>
                    <a:bodyPr/>
                    <a:lstStyle/>
                    <a:p>
                      <a:pPr algn="ctr"/>
                      <a:r>
                        <a:rPr lang="en-US" dirty="0">
                          <a:solidFill>
                            <a:schemeClr val="accent6">
                              <a:lumMod val="50000"/>
                            </a:schemeClr>
                          </a:solidFill>
                        </a:rPr>
                        <a:t>Admin</a:t>
                      </a:r>
                    </a:p>
                  </a:txBody>
                  <a:tcPr/>
                </a:tc>
                <a:tc>
                  <a:txBody>
                    <a:bodyPr/>
                    <a:lstStyle/>
                    <a:p>
                      <a:pPr algn="ctr"/>
                      <a:r>
                        <a:rPr lang="en-US" dirty="0">
                          <a:solidFill>
                            <a:schemeClr val="accent6">
                              <a:lumMod val="50000"/>
                            </a:schemeClr>
                          </a:solidFill>
                        </a:rPr>
                        <a:t>$2,439,239</a:t>
                      </a:r>
                    </a:p>
                  </a:txBody>
                  <a:tcPr/>
                </a:tc>
                <a:tc>
                  <a:txBody>
                    <a:bodyPr/>
                    <a:lstStyle/>
                    <a:p>
                      <a:pPr algn="ctr"/>
                      <a:r>
                        <a:rPr lang="en-US" dirty="0">
                          <a:solidFill>
                            <a:schemeClr val="accent6">
                              <a:lumMod val="50000"/>
                            </a:schemeClr>
                          </a:solidFill>
                        </a:rPr>
                        <a:t>570</a:t>
                      </a:r>
                    </a:p>
                  </a:txBody>
                  <a:tcPr/>
                </a:tc>
                <a:extLst>
                  <a:ext uri="{0D108BD9-81ED-4DB2-BD59-A6C34878D82A}">
                    <a16:rowId xmlns:a16="http://schemas.microsoft.com/office/drawing/2014/main" val="1799127809"/>
                  </a:ext>
                </a:extLst>
              </a:tr>
              <a:tr h="414453">
                <a:tc>
                  <a:txBody>
                    <a:bodyPr/>
                    <a:lstStyle/>
                    <a:p>
                      <a:pPr algn="ctr"/>
                      <a:r>
                        <a:rPr lang="en-US" dirty="0">
                          <a:solidFill>
                            <a:schemeClr val="accent6">
                              <a:lumMod val="50000"/>
                            </a:schemeClr>
                          </a:solidFill>
                        </a:rPr>
                        <a:t>Utility</a:t>
                      </a:r>
                    </a:p>
                  </a:txBody>
                  <a:tcPr/>
                </a:tc>
                <a:tc>
                  <a:txBody>
                    <a:bodyPr/>
                    <a:lstStyle/>
                    <a:p>
                      <a:pPr algn="ctr"/>
                      <a:r>
                        <a:rPr lang="en-US" dirty="0">
                          <a:solidFill>
                            <a:schemeClr val="accent6">
                              <a:lumMod val="50000"/>
                            </a:schemeClr>
                          </a:solidFill>
                        </a:rPr>
                        <a:t>$1,987,773</a:t>
                      </a:r>
                    </a:p>
                  </a:txBody>
                  <a:tcPr/>
                </a:tc>
                <a:tc>
                  <a:txBody>
                    <a:bodyPr/>
                    <a:lstStyle/>
                    <a:p>
                      <a:pPr algn="ctr"/>
                      <a:r>
                        <a:rPr lang="en-US" dirty="0">
                          <a:solidFill>
                            <a:schemeClr val="accent6">
                              <a:lumMod val="50000"/>
                            </a:schemeClr>
                          </a:solidFill>
                        </a:rPr>
                        <a:t>231</a:t>
                      </a:r>
                    </a:p>
                  </a:txBody>
                  <a:tcPr/>
                </a:tc>
                <a:extLst>
                  <a:ext uri="{0D108BD9-81ED-4DB2-BD59-A6C34878D82A}">
                    <a16:rowId xmlns:a16="http://schemas.microsoft.com/office/drawing/2014/main" val="353520682"/>
                  </a:ext>
                </a:extLst>
              </a:tr>
            </a:tbl>
          </a:graphicData>
        </a:graphic>
      </p:graphicFrame>
    </p:spTree>
    <p:extLst>
      <p:ext uri="{BB962C8B-B14F-4D97-AF65-F5344CB8AC3E}">
        <p14:creationId xmlns:p14="http://schemas.microsoft.com/office/powerpoint/2010/main" val="386468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69F0-CD0E-465F-B5C5-3810A4EBF31F}"/>
              </a:ext>
            </a:extLst>
          </p:cNvPr>
          <p:cNvSpPr>
            <a:spLocks noGrp="1"/>
          </p:cNvSpPr>
          <p:nvPr>
            <p:ph type="title"/>
          </p:nvPr>
        </p:nvSpPr>
        <p:spPr/>
        <p:txBody>
          <a:bodyPr/>
          <a:lstStyle/>
          <a:p>
            <a:r>
              <a:rPr lang="en-US" dirty="0"/>
              <a:t>What is workplace safety</a:t>
            </a:r>
          </a:p>
        </p:txBody>
      </p:sp>
      <p:sp>
        <p:nvSpPr>
          <p:cNvPr id="3" name="Content Placeholder 2">
            <a:extLst>
              <a:ext uri="{FF2B5EF4-FFF2-40B4-BE49-F238E27FC236}">
                <a16:creationId xmlns:a16="http://schemas.microsoft.com/office/drawing/2014/main" id="{70E7AC4F-614C-419B-8795-AE5E35913F6E}"/>
              </a:ext>
            </a:extLst>
          </p:cNvPr>
          <p:cNvSpPr>
            <a:spLocks noGrp="1"/>
          </p:cNvSpPr>
          <p:nvPr>
            <p:ph idx="1"/>
          </p:nvPr>
        </p:nvSpPr>
        <p:spPr/>
        <p:txBody>
          <a:bodyPr/>
          <a:lstStyle/>
          <a:p>
            <a:r>
              <a:rPr lang="en-US" dirty="0"/>
              <a:t>Safety Rules</a:t>
            </a:r>
          </a:p>
          <a:p>
            <a:r>
              <a:rPr lang="en-US" dirty="0"/>
              <a:t>Audits/Self-Inspections</a:t>
            </a:r>
          </a:p>
          <a:p>
            <a:r>
              <a:rPr lang="en-US" dirty="0"/>
              <a:t>Hazard Identification</a:t>
            </a:r>
          </a:p>
          <a:p>
            <a:r>
              <a:rPr lang="en-US" dirty="0"/>
              <a:t>Accident/Incident Investigations</a:t>
            </a:r>
          </a:p>
          <a:p>
            <a:r>
              <a:rPr lang="en-US" dirty="0"/>
              <a:t>Safety Training</a:t>
            </a:r>
          </a:p>
          <a:p>
            <a:r>
              <a:rPr lang="en-US" dirty="0"/>
              <a:t>Fleet Safety</a:t>
            </a:r>
          </a:p>
          <a:p>
            <a:r>
              <a:rPr lang="en-US" dirty="0"/>
              <a:t>Safety Practices</a:t>
            </a:r>
          </a:p>
        </p:txBody>
      </p:sp>
    </p:spTree>
    <p:extLst>
      <p:ext uri="{BB962C8B-B14F-4D97-AF65-F5344CB8AC3E}">
        <p14:creationId xmlns:p14="http://schemas.microsoft.com/office/powerpoint/2010/main" val="686857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21121-76B1-4C09-A5D7-60BF81170B2B}"/>
              </a:ext>
            </a:extLst>
          </p:cNvPr>
          <p:cNvSpPr>
            <a:spLocks noGrp="1"/>
          </p:cNvSpPr>
          <p:nvPr>
            <p:ph type="title"/>
          </p:nvPr>
        </p:nvSpPr>
        <p:spPr/>
        <p:txBody>
          <a:bodyPr/>
          <a:lstStyle/>
          <a:p>
            <a:pPr algn="ctr"/>
            <a:r>
              <a:rPr lang="en-US" dirty="0"/>
              <a:t>Local Government Trends  </a:t>
            </a:r>
          </a:p>
        </p:txBody>
      </p:sp>
      <p:graphicFrame>
        <p:nvGraphicFramePr>
          <p:cNvPr id="6" name="Table 6">
            <a:extLst>
              <a:ext uri="{FF2B5EF4-FFF2-40B4-BE49-F238E27FC236}">
                <a16:creationId xmlns:a16="http://schemas.microsoft.com/office/drawing/2014/main" id="{ABBDA962-2B9D-486F-84FA-8B51B9525259}"/>
              </a:ext>
            </a:extLst>
          </p:cNvPr>
          <p:cNvGraphicFramePr>
            <a:graphicFrameLocks noGrp="1"/>
          </p:cNvGraphicFramePr>
          <p:nvPr>
            <p:ph idx="1"/>
          </p:nvPr>
        </p:nvGraphicFramePr>
        <p:xfrm>
          <a:off x="1450975" y="2016125"/>
          <a:ext cx="9604374" cy="3337560"/>
        </p:xfrm>
        <a:graphic>
          <a:graphicData uri="http://schemas.openxmlformats.org/drawingml/2006/table">
            <a:tbl>
              <a:tblPr firstRow="1" bandRow="1">
                <a:tableStyleId>{5C22544A-7EE6-4342-B048-85BDC9FD1C3A}</a:tableStyleId>
              </a:tblPr>
              <a:tblGrid>
                <a:gridCol w="3201458">
                  <a:extLst>
                    <a:ext uri="{9D8B030D-6E8A-4147-A177-3AD203B41FA5}">
                      <a16:colId xmlns:a16="http://schemas.microsoft.com/office/drawing/2014/main" val="4221897616"/>
                    </a:ext>
                  </a:extLst>
                </a:gridCol>
                <a:gridCol w="3201458">
                  <a:extLst>
                    <a:ext uri="{9D8B030D-6E8A-4147-A177-3AD203B41FA5}">
                      <a16:colId xmlns:a16="http://schemas.microsoft.com/office/drawing/2014/main" val="2293225232"/>
                    </a:ext>
                  </a:extLst>
                </a:gridCol>
                <a:gridCol w="3201458">
                  <a:extLst>
                    <a:ext uri="{9D8B030D-6E8A-4147-A177-3AD203B41FA5}">
                      <a16:colId xmlns:a16="http://schemas.microsoft.com/office/drawing/2014/main" val="1231931627"/>
                    </a:ext>
                  </a:extLst>
                </a:gridCol>
              </a:tblGrid>
              <a:tr h="370840">
                <a:tc>
                  <a:txBody>
                    <a:bodyPr/>
                    <a:lstStyle/>
                    <a:p>
                      <a:endParaRPr lang="en-US">
                        <a:solidFill>
                          <a:schemeClr val="accent6">
                            <a:lumMod val="50000"/>
                          </a:schemeClr>
                        </a:solidFill>
                      </a:endParaRPr>
                    </a:p>
                  </a:txBody>
                  <a:tcPr/>
                </a:tc>
                <a:tc>
                  <a:txBody>
                    <a:bodyPr/>
                    <a:lstStyle/>
                    <a:p>
                      <a:pPr algn="ctr"/>
                      <a:r>
                        <a:rPr lang="en-US" dirty="0">
                          <a:solidFill>
                            <a:schemeClr val="accent6">
                              <a:lumMod val="50000"/>
                            </a:schemeClr>
                          </a:solidFill>
                        </a:rPr>
                        <a:t>WC Claims by Cause</a:t>
                      </a:r>
                    </a:p>
                  </a:txBody>
                  <a:tcPr/>
                </a:tc>
                <a:tc>
                  <a:txBody>
                    <a:bodyPr/>
                    <a:lstStyle/>
                    <a:p>
                      <a:endParaRPr lang="en-US">
                        <a:solidFill>
                          <a:schemeClr val="accent6">
                            <a:lumMod val="50000"/>
                          </a:schemeClr>
                        </a:solidFill>
                      </a:endParaRPr>
                    </a:p>
                  </a:txBody>
                  <a:tcPr/>
                </a:tc>
                <a:extLst>
                  <a:ext uri="{0D108BD9-81ED-4DB2-BD59-A6C34878D82A}">
                    <a16:rowId xmlns:a16="http://schemas.microsoft.com/office/drawing/2014/main" val="3267740605"/>
                  </a:ext>
                </a:extLst>
              </a:tr>
              <a:tr h="370840">
                <a:tc>
                  <a:txBody>
                    <a:bodyPr/>
                    <a:lstStyle/>
                    <a:p>
                      <a:pPr algn="ctr"/>
                      <a:r>
                        <a:rPr lang="en-US" b="1" u="sng" dirty="0">
                          <a:solidFill>
                            <a:schemeClr val="accent6">
                              <a:lumMod val="50000"/>
                            </a:schemeClr>
                          </a:solidFill>
                        </a:rPr>
                        <a:t>Cause</a:t>
                      </a:r>
                    </a:p>
                  </a:txBody>
                  <a:tcPr/>
                </a:tc>
                <a:tc>
                  <a:txBody>
                    <a:bodyPr/>
                    <a:lstStyle/>
                    <a:p>
                      <a:pPr algn="ctr"/>
                      <a:r>
                        <a:rPr lang="en-US" b="1" u="sng" dirty="0">
                          <a:solidFill>
                            <a:schemeClr val="accent6">
                              <a:lumMod val="50000"/>
                            </a:schemeClr>
                          </a:solidFill>
                        </a:rPr>
                        <a:t>Total Incurred</a:t>
                      </a:r>
                    </a:p>
                  </a:txBody>
                  <a:tcPr/>
                </a:tc>
                <a:tc>
                  <a:txBody>
                    <a:bodyPr/>
                    <a:lstStyle/>
                    <a:p>
                      <a:pPr algn="ctr"/>
                      <a:r>
                        <a:rPr lang="en-US" b="1" u="sng" dirty="0">
                          <a:solidFill>
                            <a:schemeClr val="accent6">
                              <a:lumMod val="50000"/>
                            </a:schemeClr>
                          </a:solidFill>
                        </a:rPr>
                        <a:t># of Claims</a:t>
                      </a:r>
                    </a:p>
                  </a:txBody>
                  <a:tcPr/>
                </a:tc>
                <a:extLst>
                  <a:ext uri="{0D108BD9-81ED-4DB2-BD59-A6C34878D82A}">
                    <a16:rowId xmlns:a16="http://schemas.microsoft.com/office/drawing/2014/main" val="2579068525"/>
                  </a:ext>
                </a:extLst>
              </a:tr>
              <a:tr h="370840">
                <a:tc>
                  <a:txBody>
                    <a:bodyPr/>
                    <a:lstStyle/>
                    <a:p>
                      <a:pPr algn="ctr"/>
                      <a:r>
                        <a:rPr lang="en-US" dirty="0">
                          <a:solidFill>
                            <a:schemeClr val="accent6">
                              <a:lumMod val="50000"/>
                            </a:schemeClr>
                          </a:solidFill>
                        </a:rPr>
                        <a:t>Ergonomic</a:t>
                      </a:r>
                    </a:p>
                  </a:txBody>
                  <a:tcPr/>
                </a:tc>
                <a:tc>
                  <a:txBody>
                    <a:bodyPr/>
                    <a:lstStyle/>
                    <a:p>
                      <a:pPr algn="ctr"/>
                      <a:r>
                        <a:rPr lang="en-US" dirty="0">
                          <a:solidFill>
                            <a:schemeClr val="accent6">
                              <a:lumMod val="50000"/>
                            </a:schemeClr>
                          </a:solidFill>
                        </a:rPr>
                        <a:t>$20,927,989</a:t>
                      </a:r>
                    </a:p>
                  </a:txBody>
                  <a:tcPr/>
                </a:tc>
                <a:tc>
                  <a:txBody>
                    <a:bodyPr/>
                    <a:lstStyle/>
                    <a:p>
                      <a:pPr algn="ctr"/>
                      <a:r>
                        <a:rPr lang="en-US" dirty="0">
                          <a:solidFill>
                            <a:schemeClr val="accent6">
                              <a:lumMod val="50000"/>
                            </a:schemeClr>
                          </a:solidFill>
                        </a:rPr>
                        <a:t>2,281</a:t>
                      </a:r>
                    </a:p>
                  </a:txBody>
                  <a:tcPr/>
                </a:tc>
                <a:extLst>
                  <a:ext uri="{0D108BD9-81ED-4DB2-BD59-A6C34878D82A}">
                    <a16:rowId xmlns:a16="http://schemas.microsoft.com/office/drawing/2014/main" val="2758699332"/>
                  </a:ext>
                </a:extLst>
              </a:tr>
              <a:tr h="370840">
                <a:tc>
                  <a:txBody>
                    <a:bodyPr/>
                    <a:lstStyle/>
                    <a:p>
                      <a:pPr algn="ctr"/>
                      <a:r>
                        <a:rPr lang="en-US" dirty="0">
                          <a:solidFill>
                            <a:schemeClr val="accent6">
                              <a:lumMod val="50000"/>
                            </a:schemeClr>
                          </a:solidFill>
                        </a:rPr>
                        <a:t>Non-Category</a:t>
                      </a:r>
                    </a:p>
                  </a:txBody>
                  <a:tcPr/>
                </a:tc>
                <a:tc>
                  <a:txBody>
                    <a:bodyPr/>
                    <a:lstStyle/>
                    <a:p>
                      <a:pPr algn="ctr"/>
                      <a:r>
                        <a:rPr lang="en-US" dirty="0">
                          <a:solidFill>
                            <a:schemeClr val="accent6">
                              <a:lumMod val="50000"/>
                            </a:schemeClr>
                          </a:solidFill>
                        </a:rPr>
                        <a:t>$20,885,053</a:t>
                      </a:r>
                    </a:p>
                  </a:txBody>
                  <a:tcPr/>
                </a:tc>
                <a:tc>
                  <a:txBody>
                    <a:bodyPr/>
                    <a:lstStyle/>
                    <a:p>
                      <a:pPr algn="ctr"/>
                      <a:r>
                        <a:rPr lang="en-US" dirty="0">
                          <a:solidFill>
                            <a:schemeClr val="accent6">
                              <a:lumMod val="50000"/>
                            </a:schemeClr>
                          </a:solidFill>
                        </a:rPr>
                        <a:t>5,693</a:t>
                      </a:r>
                    </a:p>
                  </a:txBody>
                  <a:tcPr/>
                </a:tc>
                <a:extLst>
                  <a:ext uri="{0D108BD9-81ED-4DB2-BD59-A6C34878D82A}">
                    <a16:rowId xmlns:a16="http://schemas.microsoft.com/office/drawing/2014/main" val="2509309790"/>
                  </a:ext>
                </a:extLst>
              </a:tr>
              <a:tr h="370840">
                <a:tc>
                  <a:txBody>
                    <a:bodyPr/>
                    <a:lstStyle/>
                    <a:p>
                      <a:pPr algn="ctr"/>
                      <a:r>
                        <a:rPr lang="en-US" dirty="0">
                          <a:solidFill>
                            <a:schemeClr val="accent6">
                              <a:lumMod val="50000"/>
                            </a:schemeClr>
                          </a:solidFill>
                        </a:rPr>
                        <a:t>Slip, Trip &amp; Fall</a:t>
                      </a:r>
                    </a:p>
                  </a:txBody>
                  <a:tcPr/>
                </a:tc>
                <a:tc>
                  <a:txBody>
                    <a:bodyPr/>
                    <a:lstStyle/>
                    <a:p>
                      <a:pPr algn="ctr"/>
                      <a:r>
                        <a:rPr lang="en-US" dirty="0">
                          <a:solidFill>
                            <a:schemeClr val="accent6">
                              <a:lumMod val="50000"/>
                            </a:schemeClr>
                          </a:solidFill>
                        </a:rPr>
                        <a:t>$17,617,338</a:t>
                      </a:r>
                    </a:p>
                  </a:txBody>
                  <a:tcPr/>
                </a:tc>
                <a:tc>
                  <a:txBody>
                    <a:bodyPr/>
                    <a:lstStyle/>
                    <a:p>
                      <a:pPr algn="ctr"/>
                      <a:r>
                        <a:rPr lang="en-US" dirty="0">
                          <a:solidFill>
                            <a:schemeClr val="accent6">
                              <a:lumMod val="50000"/>
                            </a:schemeClr>
                          </a:solidFill>
                        </a:rPr>
                        <a:t>2,207</a:t>
                      </a:r>
                    </a:p>
                  </a:txBody>
                  <a:tcPr/>
                </a:tc>
                <a:extLst>
                  <a:ext uri="{0D108BD9-81ED-4DB2-BD59-A6C34878D82A}">
                    <a16:rowId xmlns:a16="http://schemas.microsoft.com/office/drawing/2014/main" val="2208461374"/>
                  </a:ext>
                </a:extLst>
              </a:tr>
              <a:tr h="370840">
                <a:tc>
                  <a:txBody>
                    <a:bodyPr/>
                    <a:lstStyle/>
                    <a:p>
                      <a:pPr algn="ctr"/>
                      <a:r>
                        <a:rPr lang="en-US" dirty="0">
                          <a:solidFill>
                            <a:schemeClr val="accent6">
                              <a:lumMod val="50000"/>
                            </a:schemeClr>
                          </a:solidFill>
                        </a:rPr>
                        <a:t>Motor Vehicle</a:t>
                      </a:r>
                    </a:p>
                  </a:txBody>
                  <a:tcPr/>
                </a:tc>
                <a:tc>
                  <a:txBody>
                    <a:bodyPr/>
                    <a:lstStyle/>
                    <a:p>
                      <a:pPr algn="ctr"/>
                      <a:r>
                        <a:rPr lang="en-US" dirty="0">
                          <a:solidFill>
                            <a:schemeClr val="accent6">
                              <a:lumMod val="50000"/>
                            </a:schemeClr>
                          </a:solidFill>
                        </a:rPr>
                        <a:t>$16,782,784</a:t>
                      </a:r>
                    </a:p>
                  </a:txBody>
                  <a:tcPr/>
                </a:tc>
                <a:tc>
                  <a:txBody>
                    <a:bodyPr/>
                    <a:lstStyle/>
                    <a:p>
                      <a:pPr algn="ctr"/>
                      <a:r>
                        <a:rPr lang="en-US" dirty="0">
                          <a:solidFill>
                            <a:schemeClr val="accent6">
                              <a:lumMod val="50000"/>
                            </a:schemeClr>
                          </a:solidFill>
                        </a:rPr>
                        <a:t>1,486</a:t>
                      </a:r>
                    </a:p>
                  </a:txBody>
                  <a:tcPr/>
                </a:tc>
                <a:extLst>
                  <a:ext uri="{0D108BD9-81ED-4DB2-BD59-A6C34878D82A}">
                    <a16:rowId xmlns:a16="http://schemas.microsoft.com/office/drawing/2014/main" val="3672670239"/>
                  </a:ext>
                </a:extLst>
              </a:tr>
              <a:tr h="370840">
                <a:tc>
                  <a:txBody>
                    <a:bodyPr/>
                    <a:lstStyle/>
                    <a:p>
                      <a:pPr algn="ctr"/>
                      <a:r>
                        <a:rPr lang="en-US" dirty="0">
                          <a:solidFill>
                            <a:schemeClr val="accent6">
                              <a:lumMod val="50000"/>
                            </a:schemeClr>
                          </a:solidFill>
                        </a:rPr>
                        <a:t>Law Enforcement Ops</a:t>
                      </a:r>
                    </a:p>
                  </a:txBody>
                  <a:tcPr/>
                </a:tc>
                <a:tc>
                  <a:txBody>
                    <a:bodyPr/>
                    <a:lstStyle/>
                    <a:p>
                      <a:pPr algn="ctr"/>
                      <a:r>
                        <a:rPr lang="en-US" dirty="0">
                          <a:solidFill>
                            <a:schemeClr val="accent6">
                              <a:lumMod val="50000"/>
                            </a:schemeClr>
                          </a:solidFill>
                        </a:rPr>
                        <a:t>$14,362,018</a:t>
                      </a:r>
                    </a:p>
                  </a:txBody>
                  <a:tcPr/>
                </a:tc>
                <a:tc>
                  <a:txBody>
                    <a:bodyPr/>
                    <a:lstStyle/>
                    <a:p>
                      <a:pPr algn="ctr"/>
                      <a:r>
                        <a:rPr lang="en-US" dirty="0">
                          <a:solidFill>
                            <a:schemeClr val="accent6">
                              <a:lumMod val="50000"/>
                            </a:schemeClr>
                          </a:solidFill>
                        </a:rPr>
                        <a:t>2,175</a:t>
                      </a:r>
                    </a:p>
                  </a:txBody>
                  <a:tcPr/>
                </a:tc>
                <a:extLst>
                  <a:ext uri="{0D108BD9-81ED-4DB2-BD59-A6C34878D82A}">
                    <a16:rowId xmlns:a16="http://schemas.microsoft.com/office/drawing/2014/main" val="1777871713"/>
                  </a:ext>
                </a:extLst>
              </a:tr>
              <a:tr h="370840">
                <a:tc>
                  <a:txBody>
                    <a:bodyPr/>
                    <a:lstStyle/>
                    <a:p>
                      <a:pPr algn="ctr"/>
                      <a:r>
                        <a:rPr lang="en-US" dirty="0">
                          <a:solidFill>
                            <a:schemeClr val="accent6">
                              <a:lumMod val="50000"/>
                            </a:schemeClr>
                          </a:solidFill>
                        </a:rPr>
                        <a:t>Fire Ops</a:t>
                      </a:r>
                    </a:p>
                  </a:txBody>
                  <a:tcPr/>
                </a:tc>
                <a:tc>
                  <a:txBody>
                    <a:bodyPr/>
                    <a:lstStyle/>
                    <a:p>
                      <a:pPr algn="ctr"/>
                      <a:r>
                        <a:rPr lang="en-US" dirty="0">
                          <a:solidFill>
                            <a:schemeClr val="accent6">
                              <a:lumMod val="50000"/>
                            </a:schemeClr>
                          </a:solidFill>
                        </a:rPr>
                        <a:t>$6,402,823</a:t>
                      </a:r>
                    </a:p>
                  </a:txBody>
                  <a:tcPr/>
                </a:tc>
                <a:tc>
                  <a:txBody>
                    <a:bodyPr/>
                    <a:lstStyle/>
                    <a:p>
                      <a:pPr algn="ctr"/>
                      <a:r>
                        <a:rPr lang="en-US" dirty="0">
                          <a:solidFill>
                            <a:schemeClr val="accent6">
                              <a:lumMod val="50000"/>
                            </a:schemeClr>
                          </a:solidFill>
                        </a:rPr>
                        <a:t>336</a:t>
                      </a:r>
                    </a:p>
                  </a:txBody>
                  <a:tcPr/>
                </a:tc>
                <a:extLst>
                  <a:ext uri="{0D108BD9-81ED-4DB2-BD59-A6C34878D82A}">
                    <a16:rowId xmlns:a16="http://schemas.microsoft.com/office/drawing/2014/main" val="179723902"/>
                  </a:ext>
                </a:extLst>
              </a:tr>
              <a:tr h="370840">
                <a:tc>
                  <a:txBody>
                    <a:bodyPr/>
                    <a:lstStyle/>
                    <a:p>
                      <a:pPr algn="ctr"/>
                      <a:r>
                        <a:rPr lang="en-US" dirty="0">
                          <a:solidFill>
                            <a:schemeClr val="accent6">
                              <a:lumMod val="50000"/>
                            </a:schemeClr>
                          </a:solidFill>
                        </a:rPr>
                        <a:t>Other</a:t>
                      </a:r>
                    </a:p>
                  </a:txBody>
                  <a:tcPr/>
                </a:tc>
                <a:tc>
                  <a:txBody>
                    <a:bodyPr/>
                    <a:lstStyle/>
                    <a:p>
                      <a:pPr algn="ctr"/>
                      <a:r>
                        <a:rPr lang="en-US" dirty="0">
                          <a:solidFill>
                            <a:schemeClr val="accent6">
                              <a:lumMod val="50000"/>
                            </a:schemeClr>
                          </a:solidFill>
                        </a:rPr>
                        <a:t>$560,755</a:t>
                      </a:r>
                    </a:p>
                  </a:txBody>
                  <a:tcPr/>
                </a:tc>
                <a:tc>
                  <a:txBody>
                    <a:bodyPr/>
                    <a:lstStyle/>
                    <a:p>
                      <a:pPr algn="ctr"/>
                      <a:r>
                        <a:rPr lang="en-US" dirty="0">
                          <a:solidFill>
                            <a:schemeClr val="accent6">
                              <a:lumMod val="50000"/>
                            </a:schemeClr>
                          </a:solidFill>
                        </a:rPr>
                        <a:t>258</a:t>
                      </a:r>
                    </a:p>
                  </a:txBody>
                  <a:tcPr/>
                </a:tc>
                <a:extLst>
                  <a:ext uri="{0D108BD9-81ED-4DB2-BD59-A6C34878D82A}">
                    <a16:rowId xmlns:a16="http://schemas.microsoft.com/office/drawing/2014/main" val="1998722962"/>
                  </a:ext>
                </a:extLst>
              </a:tr>
            </a:tbl>
          </a:graphicData>
        </a:graphic>
      </p:graphicFrame>
    </p:spTree>
    <p:extLst>
      <p:ext uri="{BB962C8B-B14F-4D97-AF65-F5344CB8AC3E}">
        <p14:creationId xmlns:p14="http://schemas.microsoft.com/office/powerpoint/2010/main" val="223560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5840-FBCE-49F6-AF7A-5AF11D4ED476}"/>
              </a:ext>
            </a:extLst>
          </p:cNvPr>
          <p:cNvSpPr>
            <a:spLocks noGrp="1"/>
          </p:cNvSpPr>
          <p:nvPr>
            <p:ph type="title"/>
          </p:nvPr>
        </p:nvSpPr>
        <p:spPr>
          <a:xfrm>
            <a:off x="1451579" y="145916"/>
            <a:ext cx="9603275" cy="1011676"/>
          </a:xfrm>
        </p:spPr>
        <p:txBody>
          <a:bodyPr/>
          <a:lstStyle/>
          <a:p>
            <a:pPr algn="ctr"/>
            <a:r>
              <a:rPr lang="en-US" dirty="0"/>
              <a:t>Local Government Trends</a:t>
            </a:r>
          </a:p>
        </p:txBody>
      </p:sp>
      <p:graphicFrame>
        <p:nvGraphicFramePr>
          <p:cNvPr id="5" name="Table 5">
            <a:extLst>
              <a:ext uri="{FF2B5EF4-FFF2-40B4-BE49-F238E27FC236}">
                <a16:creationId xmlns:a16="http://schemas.microsoft.com/office/drawing/2014/main" id="{D1395D09-2EAF-4D4C-8C2D-D899C2A91BFA}"/>
              </a:ext>
            </a:extLst>
          </p:cNvPr>
          <p:cNvGraphicFramePr>
            <a:graphicFrameLocks noGrp="1"/>
          </p:cNvGraphicFramePr>
          <p:nvPr>
            <p:ph idx="1"/>
          </p:nvPr>
        </p:nvGraphicFramePr>
        <p:xfrm>
          <a:off x="1450975" y="1157592"/>
          <a:ext cx="9604374" cy="5121912"/>
        </p:xfrm>
        <a:graphic>
          <a:graphicData uri="http://schemas.openxmlformats.org/drawingml/2006/table">
            <a:tbl>
              <a:tblPr firstRow="1" bandRow="1">
                <a:tableStyleId>{5C22544A-7EE6-4342-B048-85BDC9FD1C3A}</a:tableStyleId>
              </a:tblPr>
              <a:tblGrid>
                <a:gridCol w="3201458">
                  <a:extLst>
                    <a:ext uri="{9D8B030D-6E8A-4147-A177-3AD203B41FA5}">
                      <a16:colId xmlns:a16="http://schemas.microsoft.com/office/drawing/2014/main" val="3094917076"/>
                    </a:ext>
                  </a:extLst>
                </a:gridCol>
                <a:gridCol w="3586498">
                  <a:extLst>
                    <a:ext uri="{9D8B030D-6E8A-4147-A177-3AD203B41FA5}">
                      <a16:colId xmlns:a16="http://schemas.microsoft.com/office/drawing/2014/main" val="1161011017"/>
                    </a:ext>
                  </a:extLst>
                </a:gridCol>
                <a:gridCol w="2816418">
                  <a:extLst>
                    <a:ext uri="{9D8B030D-6E8A-4147-A177-3AD203B41FA5}">
                      <a16:colId xmlns:a16="http://schemas.microsoft.com/office/drawing/2014/main" val="3072922992"/>
                    </a:ext>
                  </a:extLst>
                </a:gridCol>
              </a:tblGrid>
              <a:tr h="426826">
                <a:tc>
                  <a:txBody>
                    <a:bodyPr/>
                    <a:lstStyle/>
                    <a:p>
                      <a:endParaRPr lang="en-US">
                        <a:solidFill>
                          <a:schemeClr val="accent6">
                            <a:lumMod val="50000"/>
                          </a:schemeClr>
                        </a:solidFill>
                      </a:endParaRPr>
                    </a:p>
                  </a:txBody>
                  <a:tcPr/>
                </a:tc>
                <a:tc>
                  <a:txBody>
                    <a:bodyPr/>
                    <a:lstStyle/>
                    <a:p>
                      <a:r>
                        <a:rPr lang="en-US" dirty="0">
                          <a:solidFill>
                            <a:schemeClr val="accent6">
                              <a:lumMod val="50000"/>
                            </a:schemeClr>
                          </a:solidFill>
                        </a:rPr>
                        <a:t>Liability Claims by Department</a:t>
                      </a:r>
                    </a:p>
                  </a:txBody>
                  <a:tcPr/>
                </a:tc>
                <a:tc>
                  <a:txBody>
                    <a:bodyPr/>
                    <a:lstStyle/>
                    <a:p>
                      <a:endParaRPr lang="en-US" dirty="0">
                        <a:solidFill>
                          <a:schemeClr val="accent6">
                            <a:lumMod val="50000"/>
                          </a:schemeClr>
                        </a:solidFill>
                      </a:endParaRPr>
                    </a:p>
                  </a:txBody>
                  <a:tcPr/>
                </a:tc>
                <a:extLst>
                  <a:ext uri="{0D108BD9-81ED-4DB2-BD59-A6C34878D82A}">
                    <a16:rowId xmlns:a16="http://schemas.microsoft.com/office/drawing/2014/main" val="1380457509"/>
                  </a:ext>
                </a:extLst>
              </a:tr>
              <a:tr h="426826">
                <a:tc>
                  <a:txBody>
                    <a:bodyPr/>
                    <a:lstStyle/>
                    <a:p>
                      <a:pPr algn="ctr"/>
                      <a:r>
                        <a:rPr lang="en-US" b="1" u="sng" dirty="0">
                          <a:solidFill>
                            <a:schemeClr val="accent6">
                              <a:lumMod val="50000"/>
                            </a:schemeClr>
                          </a:solidFill>
                        </a:rPr>
                        <a:t>Department/Office</a:t>
                      </a:r>
                    </a:p>
                  </a:txBody>
                  <a:tcPr/>
                </a:tc>
                <a:tc>
                  <a:txBody>
                    <a:bodyPr/>
                    <a:lstStyle/>
                    <a:p>
                      <a:pPr algn="ctr"/>
                      <a:r>
                        <a:rPr lang="en-US" b="1" u="sng" dirty="0">
                          <a:solidFill>
                            <a:schemeClr val="accent6">
                              <a:lumMod val="50000"/>
                            </a:schemeClr>
                          </a:solidFill>
                        </a:rPr>
                        <a:t>Total Incurred</a:t>
                      </a:r>
                    </a:p>
                  </a:txBody>
                  <a:tcPr/>
                </a:tc>
                <a:tc>
                  <a:txBody>
                    <a:bodyPr/>
                    <a:lstStyle/>
                    <a:p>
                      <a:pPr algn="ctr"/>
                      <a:r>
                        <a:rPr lang="en-US" b="1" u="sng" dirty="0">
                          <a:solidFill>
                            <a:schemeClr val="accent6">
                              <a:lumMod val="50000"/>
                            </a:schemeClr>
                          </a:solidFill>
                        </a:rPr>
                        <a:t># of Claims</a:t>
                      </a:r>
                    </a:p>
                  </a:txBody>
                  <a:tcPr/>
                </a:tc>
                <a:extLst>
                  <a:ext uri="{0D108BD9-81ED-4DB2-BD59-A6C34878D82A}">
                    <a16:rowId xmlns:a16="http://schemas.microsoft.com/office/drawing/2014/main" val="200586424"/>
                  </a:ext>
                </a:extLst>
              </a:tr>
              <a:tr h="426826">
                <a:tc>
                  <a:txBody>
                    <a:bodyPr/>
                    <a:lstStyle/>
                    <a:p>
                      <a:pPr algn="ctr"/>
                      <a:r>
                        <a:rPr lang="en-US" dirty="0">
                          <a:solidFill>
                            <a:schemeClr val="accent6">
                              <a:lumMod val="50000"/>
                            </a:schemeClr>
                          </a:solidFill>
                        </a:rPr>
                        <a:t>Law Enforcement</a:t>
                      </a:r>
                    </a:p>
                  </a:txBody>
                  <a:tcPr/>
                </a:tc>
                <a:tc>
                  <a:txBody>
                    <a:bodyPr/>
                    <a:lstStyle/>
                    <a:p>
                      <a:pPr algn="ctr"/>
                      <a:r>
                        <a:rPr lang="en-US" dirty="0">
                          <a:solidFill>
                            <a:schemeClr val="accent6">
                              <a:lumMod val="50000"/>
                            </a:schemeClr>
                          </a:solidFill>
                        </a:rPr>
                        <a:t>$61,273,256</a:t>
                      </a:r>
                    </a:p>
                  </a:txBody>
                  <a:tcPr/>
                </a:tc>
                <a:tc>
                  <a:txBody>
                    <a:bodyPr/>
                    <a:lstStyle/>
                    <a:p>
                      <a:pPr algn="ctr"/>
                      <a:r>
                        <a:rPr lang="en-US" dirty="0">
                          <a:solidFill>
                            <a:schemeClr val="accent6">
                              <a:lumMod val="50000"/>
                            </a:schemeClr>
                          </a:solidFill>
                        </a:rPr>
                        <a:t>5,065</a:t>
                      </a:r>
                    </a:p>
                  </a:txBody>
                  <a:tcPr/>
                </a:tc>
                <a:extLst>
                  <a:ext uri="{0D108BD9-81ED-4DB2-BD59-A6C34878D82A}">
                    <a16:rowId xmlns:a16="http://schemas.microsoft.com/office/drawing/2014/main" val="3074514874"/>
                  </a:ext>
                </a:extLst>
              </a:tr>
              <a:tr h="426826">
                <a:tc>
                  <a:txBody>
                    <a:bodyPr/>
                    <a:lstStyle/>
                    <a:p>
                      <a:pPr algn="ctr"/>
                      <a:r>
                        <a:rPr lang="en-US" dirty="0">
                          <a:solidFill>
                            <a:schemeClr val="accent6">
                              <a:lumMod val="50000"/>
                            </a:schemeClr>
                          </a:solidFill>
                        </a:rPr>
                        <a:t>Admin</a:t>
                      </a:r>
                    </a:p>
                  </a:txBody>
                  <a:tcPr/>
                </a:tc>
                <a:tc>
                  <a:txBody>
                    <a:bodyPr/>
                    <a:lstStyle/>
                    <a:p>
                      <a:pPr algn="ctr"/>
                      <a:r>
                        <a:rPr lang="en-US" dirty="0">
                          <a:solidFill>
                            <a:schemeClr val="accent6">
                              <a:lumMod val="50000"/>
                            </a:schemeClr>
                          </a:solidFill>
                        </a:rPr>
                        <a:t>$35,449,505</a:t>
                      </a:r>
                    </a:p>
                  </a:txBody>
                  <a:tcPr/>
                </a:tc>
                <a:tc>
                  <a:txBody>
                    <a:bodyPr/>
                    <a:lstStyle/>
                    <a:p>
                      <a:pPr algn="ctr"/>
                      <a:r>
                        <a:rPr lang="en-US" dirty="0">
                          <a:solidFill>
                            <a:schemeClr val="accent6">
                              <a:lumMod val="50000"/>
                            </a:schemeClr>
                          </a:solidFill>
                        </a:rPr>
                        <a:t>1,716</a:t>
                      </a:r>
                    </a:p>
                  </a:txBody>
                  <a:tcPr/>
                </a:tc>
                <a:extLst>
                  <a:ext uri="{0D108BD9-81ED-4DB2-BD59-A6C34878D82A}">
                    <a16:rowId xmlns:a16="http://schemas.microsoft.com/office/drawing/2014/main" val="2705677770"/>
                  </a:ext>
                </a:extLst>
              </a:tr>
              <a:tr h="426826">
                <a:tc>
                  <a:txBody>
                    <a:bodyPr/>
                    <a:lstStyle/>
                    <a:p>
                      <a:pPr algn="ctr"/>
                      <a:r>
                        <a:rPr lang="en-US" dirty="0">
                          <a:solidFill>
                            <a:schemeClr val="accent6">
                              <a:lumMod val="50000"/>
                            </a:schemeClr>
                          </a:solidFill>
                        </a:rPr>
                        <a:t>Public Works</a:t>
                      </a:r>
                    </a:p>
                  </a:txBody>
                  <a:tcPr/>
                </a:tc>
                <a:tc>
                  <a:txBody>
                    <a:bodyPr/>
                    <a:lstStyle/>
                    <a:p>
                      <a:pPr algn="ctr"/>
                      <a:r>
                        <a:rPr lang="en-US" dirty="0">
                          <a:solidFill>
                            <a:schemeClr val="accent6">
                              <a:lumMod val="50000"/>
                            </a:schemeClr>
                          </a:solidFill>
                        </a:rPr>
                        <a:t>$18,111,767</a:t>
                      </a:r>
                    </a:p>
                  </a:txBody>
                  <a:tcPr/>
                </a:tc>
                <a:tc>
                  <a:txBody>
                    <a:bodyPr/>
                    <a:lstStyle/>
                    <a:p>
                      <a:pPr algn="ctr"/>
                      <a:r>
                        <a:rPr lang="en-US" dirty="0">
                          <a:solidFill>
                            <a:schemeClr val="accent6">
                              <a:lumMod val="50000"/>
                            </a:schemeClr>
                          </a:solidFill>
                        </a:rPr>
                        <a:t>3,040</a:t>
                      </a:r>
                    </a:p>
                  </a:txBody>
                  <a:tcPr/>
                </a:tc>
                <a:extLst>
                  <a:ext uri="{0D108BD9-81ED-4DB2-BD59-A6C34878D82A}">
                    <a16:rowId xmlns:a16="http://schemas.microsoft.com/office/drawing/2014/main" val="2679844590"/>
                  </a:ext>
                </a:extLst>
              </a:tr>
              <a:tr h="426826">
                <a:tc>
                  <a:txBody>
                    <a:bodyPr/>
                    <a:lstStyle/>
                    <a:p>
                      <a:pPr algn="ctr"/>
                      <a:r>
                        <a:rPr lang="en-US" dirty="0">
                          <a:solidFill>
                            <a:schemeClr val="accent6">
                              <a:lumMod val="50000"/>
                            </a:schemeClr>
                          </a:solidFill>
                        </a:rPr>
                        <a:t>Other</a:t>
                      </a:r>
                    </a:p>
                  </a:txBody>
                  <a:tcPr/>
                </a:tc>
                <a:tc>
                  <a:txBody>
                    <a:bodyPr/>
                    <a:lstStyle/>
                    <a:p>
                      <a:pPr algn="ctr"/>
                      <a:r>
                        <a:rPr lang="en-US" dirty="0">
                          <a:solidFill>
                            <a:schemeClr val="accent6">
                              <a:lumMod val="50000"/>
                            </a:schemeClr>
                          </a:solidFill>
                        </a:rPr>
                        <a:t>$10,928,484</a:t>
                      </a:r>
                    </a:p>
                  </a:txBody>
                  <a:tcPr/>
                </a:tc>
                <a:tc>
                  <a:txBody>
                    <a:bodyPr/>
                    <a:lstStyle/>
                    <a:p>
                      <a:pPr algn="ctr"/>
                      <a:r>
                        <a:rPr lang="en-US" dirty="0">
                          <a:solidFill>
                            <a:schemeClr val="accent6">
                              <a:lumMod val="50000"/>
                            </a:schemeClr>
                          </a:solidFill>
                        </a:rPr>
                        <a:t>1,053</a:t>
                      </a:r>
                    </a:p>
                  </a:txBody>
                  <a:tcPr/>
                </a:tc>
                <a:extLst>
                  <a:ext uri="{0D108BD9-81ED-4DB2-BD59-A6C34878D82A}">
                    <a16:rowId xmlns:a16="http://schemas.microsoft.com/office/drawing/2014/main" val="2626984654"/>
                  </a:ext>
                </a:extLst>
              </a:tr>
              <a:tr h="426826">
                <a:tc>
                  <a:txBody>
                    <a:bodyPr/>
                    <a:lstStyle/>
                    <a:p>
                      <a:pPr algn="ctr"/>
                      <a:r>
                        <a:rPr lang="en-US" dirty="0">
                          <a:solidFill>
                            <a:schemeClr val="accent6">
                              <a:lumMod val="50000"/>
                            </a:schemeClr>
                          </a:solidFill>
                        </a:rPr>
                        <a:t>Water/Wastewater</a:t>
                      </a:r>
                    </a:p>
                  </a:txBody>
                  <a:tcPr/>
                </a:tc>
                <a:tc>
                  <a:txBody>
                    <a:bodyPr/>
                    <a:lstStyle/>
                    <a:p>
                      <a:pPr algn="ctr"/>
                      <a:r>
                        <a:rPr lang="en-US" dirty="0">
                          <a:solidFill>
                            <a:schemeClr val="accent6">
                              <a:lumMod val="50000"/>
                            </a:schemeClr>
                          </a:solidFill>
                        </a:rPr>
                        <a:t>$7,949,955</a:t>
                      </a:r>
                    </a:p>
                  </a:txBody>
                  <a:tcPr/>
                </a:tc>
                <a:tc>
                  <a:txBody>
                    <a:bodyPr/>
                    <a:lstStyle/>
                    <a:p>
                      <a:pPr algn="ctr"/>
                      <a:r>
                        <a:rPr lang="en-US" dirty="0">
                          <a:solidFill>
                            <a:schemeClr val="accent6">
                              <a:lumMod val="50000"/>
                            </a:schemeClr>
                          </a:solidFill>
                        </a:rPr>
                        <a:t>691</a:t>
                      </a:r>
                    </a:p>
                  </a:txBody>
                  <a:tcPr/>
                </a:tc>
                <a:extLst>
                  <a:ext uri="{0D108BD9-81ED-4DB2-BD59-A6C34878D82A}">
                    <a16:rowId xmlns:a16="http://schemas.microsoft.com/office/drawing/2014/main" val="3329955447"/>
                  </a:ext>
                </a:extLst>
              </a:tr>
              <a:tr h="426826">
                <a:tc>
                  <a:txBody>
                    <a:bodyPr/>
                    <a:lstStyle/>
                    <a:p>
                      <a:pPr algn="ctr"/>
                      <a:r>
                        <a:rPr lang="en-US" dirty="0">
                          <a:solidFill>
                            <a:schemeClr val="accent6">
                              <a:lumMod val="50000"/>
                            </a:schemeClr>
                          </a:solidFill>
                        </a:rPr>
                        <a:t>Fire</a:t>
                      </a:r>
                    </a:p>
                  </a:txBody>
                  <a:tcPr/>
                </a:tc>
                <a:tc>
                  <a:txBody>
                    <a:bodyPr/>
                    <a:lstStyle/>
                    <a:p>
                      <a:pPr algn="ctr"/>
                      <a:r>
                        <a:rPr lang="en-US" dirty="0">
                          <a:solidFill>
                            <a:schemeClr val="accent6">
                              <a:lumMod val="50000"/>
                            </a:schemeClr>
                          </a:solidFill>
                        </a:rPr>
                        <a:t>$6,739,390</a:t>
                      </a:r>
                    </a:p>
                  </a:txBody>
                  <a:tcPr/>
                </a:tc>
                <a:tc>
                  <a:txBody>
                    <a:bodyPr/>
                    <a:lstStyle/>
                    <a:p>
                      <a:pPr algn="ctr"/>
                      <a:r>
                        <a:rPr lang="en-US" dirty="0">
                          <a:solidFill>
                            <a:schemeClr val="accent6">
                              <a:lumMod val="50000"/>
                            </a:schemeClr>
                          </a:solidFill>
                        </a:rPr>
                        <a:t>478</a:t>
                      </a:r>
                    </a:p>
                  </a:txBody>
                  <a:tcPr/>
                </a:tc>
                <a:extLst>
                  <a:ext uri="{0D108BD9-81ED-4DB2-BD59-A6C34878D82A}">
                    <a16:rowId xmlns:a16="http://schemas.microsoft.com/office/drawing/2014/main" val="3419228850"/>
                  </a:ext>
                </a:extLst>
              </a:tr>
              <a:tr h="426826">
                <a:tc>
                  <a:txBody>
                    <a:bodyPr/>
                    <a:lstStyle/>
                    <a:p>
                      <a:pPr algn="ctr"/>
                      <a:r>
                        <a:rPr lang="en-US" dirty="0">
                          <a:solidFill>
                            <a:schemeClr val="accent6">
                              <a:lumMod val="50000"/>
                            </a:schemeClr>
                          </a:solidFill>
                        </a:rPr>
                        <a:t>Sanitation</a:t>
                      </a:r>
                    </a:p>
                  </a:txBody>
                  <a:tcPr/>
                </a:tc>
                <a:tc>
                  <a:txBody>
                    <a:bodyPr/>
                    <a:lstStyle/>
                    <a:p>
                      <a:pPr algn="ctr"/>
                      <a:r>
                        <a:rPr lang="en-US" dirty="0">
                          <a:solidFill>
                            <a:schemeClr val="accent6">
                              <a:lumMod val="50000"/>
                            </a:schemeClr>
                          </a:solidFill>
                        </a:rPr>
                        <a:t>$5,826,794</a:t>
                      </a:r>
                    </a:p>
                  </a:txBody>
                  <a:tcPr/>
                </a:tc>
                <a:tc>
                  <a:txBody>
                    <a:bodyPr/>
                    <a:lstStyle/>
                    <a:p>
                      <a:pPr algn="ctr"/>
                      <a:r>
                        <a:rPr lang="en-US" dirty="0">
                          <a:solidFill>
                            <a:schemeClr val="accent6">
                              <a:lumMod val="50000"/>
                            </a:schemeClr>
                          </a:solidFill>
                        </a:rPr>
                        <a:t>279</a:t>
                      </a:r>
                    </a:p>
                  </a:txBody>
                  <a:tcPr/>
                </a:tc>
                <a:extLst>
                  <a:ext uri="{0D108BD9-81ED-4DB2-BD59-A6C34878D82A}">
                    <a16:rowId xmlns:a16="http://schemas.microsoft.com/office/drawing/2014/main" val="2675535880"/>
                  </a:ext>
                </a:extLst>
              </a:tr>
              <a:tr h="426826">
                <a:tc>
                  <a:txBody>
                    <a:bodyPr/>
                    <a:lstStyle/>
                    <a:p>
                      <a:pPr algn="ctr"/>
                      <a:r>
                        <a:rPr lang="en-US" dirty="0">
                          <a:solidFill>
                            <a:schemeClr val="accent6">
                              <a:lumMod val="50000"/>
                            </a:schemeClr>
                          </a:solidFill>
                        </a:rPr>
                        <a:t>Parks and Recreation</a:t>
                      </a:r>
                    </a:p>
                  </a:txBody>
                  <a:tcPr/>
                </a:tc>
                <a:tc>
                  <a:txBody>
                    <a:bodyPr/>
                    <a:lstStyle/>
                    <a:p>
                      <a:pPr algn="ctr"/>
                      <a:r>
                        <a:rPr lang="en-US" dirty="0">
                          <a:solidFill>
                            <a:schemeClr val="accent6">
                              <a:lumMod val="50000"/>
                            </a:schemeClr>
                          </a:solidFill>
                        </a:rPr>
                        <a:t>$5,220,847</a:t>
                      </a:r>
                    </a:p>
                  </a:txBody>
                  <a:tcPr/>
                </a:tc>
                <a:tc>
                  <a:txBody>
                    <a:bodyPr/>
                    <a:lstStyle/>
                    <a:p>
                      <a:pPr algn="ctr"/>
                      <a:r>
                        <a:rPr lang="en-US" dirty="0">
                          <a:solidFill>
                            <a:schemeClr val="accent6">
                              <a:lumMod val="50000"/>
                            </a:schemeClr>
                          </a:solidFill>
                        </a:rPr>
                        <a:t>466</a:t>
                      </a:r>
                    </a:p>
                  </a:txBody>
                  <a:tcPr/>
                </a:tc>
                <a:extLst>
                  <a:ext uri="{0D108BD9-81ED-4DB2-BD59-A6C34878D82A}">
                    <a16:rowId xmlns:a16="http://schemas.microsoft.com/office/drawing/2014/main" val="1153164924"/>
                  </a:ext>
                </a:extLst>
              </a:tr>
              <a:tr h="426826">
                <a:tc>
                  <a:txBody>
                    <a:bodyPr/>
                    <a:lstStyle/>
                    <a:p>
                      <a:pPr algn="ctr"/>
                      <a:r>
                        <a:rPr lang="en-US" dirty="0">
                          <a:solidFill>
                            <a:schemeClr val="accent6">
                              <a:lumMod val="50000"/>
                            </a:schemeClr>
                          </a:solidFill>
                        </a:rPr>
                        <a:t>Jail</a:t>
                      </a:r>
                    </a:p>
                  </a:txBody>
                  <a:tcPr/>
                </a:tc>
                <a:tc>
                  <a:txBody>
                    <a:bodyPr/>
                    <a:lstStyle/>
                    <a:p>
                      <a:pPr algn="ctr"/>
                      <a:r>
                        <a:rPr lang="en-US" dirty="0">
                          <a:solidFill>
                            <a:schemeClr val="accent6">
                              <a:lumMod val="50000"/>
                            </a:schemeClr>
                          </a:solidFill>
                        </a:rPr>
                        <a:t>$3,801,717</a:t>
                      </a:r>
                    </a:p>
                  </a:txBody>
                  <a:tcPr/>
                </a:tc>
                <a:tc>
                  <a:txBody>
                    <a:bodyPr/>
                    <a:lstStyle/>
                    <a:p>
                      <a:pPr algn="ctr"/>
                      <a:r>
                        <a:rPr lang="en-US" dirty="0">
                          <a:solidFill>
                            <a:schemeClr val="accent6">
                              <a:lumMod val="50000"/>
                            </a:schemeClr>
                          </a:solidFill>
                        </a:rPr>
                        <a:t>220</a:t>
                      </a:r>
                    </a:p>
                  </a:txBody>
                  <a:tcPr/>
                </a:tc>
                <a:extLst>
                  <a:ext uri="{0D108BD9-81ED-4DB2-BD59-A6C34878D82A}">
                    <a16:rowId xmlns:a16="http://schemas.microsoft.com/office/drawing/2014/main" val="1501370720"/>
                  </a:ext>
                </a:extLst>
              </a:tr>
              <a:tr h="426826">
                <a:tc>
                  <a:txBody>
                    <a:bodyPr/>
                    <a:lstStyle/>
                    <a:p>
                      <a:pPr algn="ctr"/>
                      <a:r>
                        <a:rPr lang="en-US" dirty="0">
                          <a:solidFill>
                            <a:schemeClr val="accent6">
                              <a:lumMod val="50000"/>
                            </a:schemeClr>
                          </a:solidFill>
                        </a:rPr>
                        <a:t>EMS</a:t>
                      </a:r>
                    </a:p>
                  </a:txBody>
                  <a:tcPr/>
                </a:tc>
                <a:tc>
                  <a:txBody>
                    <a:bodyPr/>
                    <a:lstStyle/>
                    <a:p>
                      <a:pPr algn="ctr"/>
                      <a:r>
                        <a:rPr lang="en-US" dirty="0">
                          <a:solidFill>
                            <a:schemeClr val="accent6">
                              <a:lumMod val="50000"/>
                            </a:schemeClr>
                          </a:solidFill>
                        </a:rPr>
                        <a:t>$3,010,624</a:t>
                      </a:r>
                    </a:p>
                  </a:txBody>
                  <a:tcPr/>
                </a:tc>
                <a:tc>
                  <a:txBody>
                    <a:bodyPr/>
                    <a:lstStyle/>
                    <a:p>
                      <a:pPr algn="ctr"/>
                      <a:r>
                        <a:rPr lang="en-US" dirty="0">
                          <a:solidFill>
                            <a:schemeClr val="accent6">
                              <a:lumMod val="50000"/>
                            </a:schemeClr>
                          </a:solidFill>
                        </a:rPr>
                        <a:t>266</a:t>
                      </a:r>
                    </a:p>
                  </a:txBody>
                  <a:tcPr/>
                </a:tc>
                <a:extLst>
                  <a:ext uri="{0D108BD9-81ED-4DB2-BD59-A6C34878D82A}">
                    <a16:rowId xmlns:a16="http://schemas.microsoft.com/office/drawing/2014/main" val="2578390601"/>
                  </a:ext>
                </a:extLst>
              </a:tr>
            </a:tbl>
          </a:graphicData>
        </a:graphic>
      </p:graphicFrame>
      <p:sp>
        <p:nvSpPr>
          <p:cNvPr id="4" name="Rectangle 2">
            <a:extLst>
              <a:ext uri="{FF2B5EF4-FFF2-40B4-BE49-F238E27FC236}">
                <a16:creationId xmlns:a16="http://schemas.microsoft.com/office/drawing/2014/main" id="{438C7634-67CD-4DA4-80A7-A1B88FCABF21}"/>
              </a:ext>
            </a:extLst>
          </p:cNvPr>
          <p:cNvSpPr>
            <a:spLocks noChangeArrowheads="1"/>
          </p:cNvSpPr>
          <p:nvPr/>
        </p:nvSpPr>
        <p:spPr bwMode="auto">
          <a:xfrm>
            <a:off x="2888122" y="2017193"/>
            <a:ext cx="30008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048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0899A4-BA5D-4D40-BBD0-DAA9F9EC89CD}"/>
              </a:ext>
            </a:extLst>
          </p:cNvPr>
          <p:cNvSpPr>
            <a:spLocks noGrp="1"/>
          </p:cNvSpPr>
          <p:nvPr>
            <p:ph type="title"/>
          </p:nvPr>
        </p:nvSpPr>
        <p:spPr>
          <a:xfrm>
            <a:off x="1451579" y="389107"/>
            <a:ext cx="9603275" cy="768484"/>
          </a:xfrm>
        </p:spPr>
        <p:txBody>
          <a:bodyPr>
            <a:normAutofit/>
          </a:bodyPr>
          <a:lstStyle/>
          <a:p>
            <a:pPr algn="ctr"/>
            <a:r>
              <a:rPr lang="en-US" dirty="0"/>
              <a:t>Local Government trends</a:t>
            </a:r>
          </a:p>
        </p:txBody>
      </p:sp>
      <p:graphicFrame>
        <p:nvGraphicFramePr>
          <p:cNvPr id="4" name="Table 5">
            <a:extLst>
              <a:ext uri="{FF2B5EF4-FFF2-40B4-BE49-F238E27FC236}">
                <a16:creationId xmlns:a16="http://schemas.microsoft.com/office/drawing/2014/main" id="{4BC51175-37F7-401E-BCAB-213D4E933B00}"/>
              </a:ext>
            </a:extLst>
          </p:cNvPr>
          <p:cNvGraphicFramePr>
            <a:graphicFrameLocks noGrp="1"/>
          </p:cNvGraphicFramePr>
          <p:nvPr>
            <p:ph idx="1"/>
          </p:nvPr>
        </p:nvGraphicFramePr>
        <p:xfrm>
          <a:off x="1450975" y="1040859"/>
          <a:ext cx="9604374" cy="5311306"/>
        </p:xfrm>
        <a:graphic>
          <a:graphicData uri="http://schemas.openxmlformats.org/drawingml/2006/table">
            <a:tbl>
              <a:tblPr firstRow="1" bandRow="1">
                <a:tableStyleId>{5C22544A-7EE6-4342-B048-85BDC9FD1C3A}</a:tableStyleId>
              </a:tblPr>
              <a:tblGrid>
                <a:gridCol w="3201458">
                  <a:extLst>
                    <a:ext uri="{9D8B030D-6E8A-4147-A177-3AD203B41FA5}">
                      <a16:colId xmlns:a16="http://schemas.microsoft.com/office/drawing/2014/main" val="2576181048"/>
                    </a:ext>
                  </a:extLst>
                </a:gridCol>
                <a:gridCol w="3201458">
                  <a:extLst>
                    <a:ext uri="{9D8B030D-6E8A-4147-A177-3AD203B41FA5}">
                      <a16:colId xmlns:a16="http://schemas.microsoft.com/office/drawing/2014/main" val="2240672350"/>
                    </a:ext>
                  </a:extLst>
                </a:gridCol>
                <a:gridCol w="3201458">
                  <a:extLst>
                    <a:ext uri="{9D8B030D-6E8A-4147-A177-3AD203B41FA5}">
                      <a16:colId xmlns:a16="http://schemas.microsoft.com/office/drawing/2014/main" val="394198024"/>
                    </a:ext>
                  </a:extLst>
                </a:gridCol>
              </a:tblGrid>
              <a:tr h="408562">
                <a:tc>
                  <a:txBody>
                    <a:bodyPr/>
                    <a:lstStyle/>
                    <a:p>
                      <a:r>
                        <a:rPr lang="en-US" dirty="0">
                          <a:solidFill>
                            <a:schemeClr val="accent6">
                              <a:lumMod val="50000"/>
                            </a:schemeClr>
                          </a:solidFill>
                        </a:rPr>
                        <a:t>$14,505,055</a:t>
                      </a:r>
                    </a:p>
                  </a:txBody>
                  <a:tcPr/>
                </a:tc>
                <a:tc>
                  <a:txBody>
                    <a:bodyPr/>
                    <a:lstStyle/>
                    <a:p>
                      <a:pPr algn="ctr"/>
                      <a:r>
                        <a:rPr lang="en-US" dirty="0">
                          <a:solidFill>
                            <a:schemeClr val="accent6">
                              <a:lumMod val="50000"/>
                            </a:schemeClr>
                          </a:solidFill>
                        </a:rPr>
                        <a:t>Liability Claims by Cause</a:t>
                      </a:r>
                    </a:p>
                  </a:txBody>
                  <a:tcPr/>
                </a:tc>
                <a:tc>
                  <a:txBody>
                    <a:bodyPr/>
                    <a:lstStyle/>
                    <a:p>
                      <a:endParaRPr lang="en-US">
                        <a:solidFill>
                          <a:schemeClr val="accent6">
                            <a:lumMod val="50000"/>
                          </a:schemeClr>
                        </a:solidFill>
                      </a:endParaRPr>
                    </a:p>
                  </a:txBody>
                  <a:tcPr/>
                </a:tc>
                <a:extLst>
                  <a:ext uri="{0D108BD9-81ED-4DB2-BD59-A6C34878D82A}">
                    <a16:rowId xmlns:a16="http://schemas.microsoft.com/office/drawing/2014/main" val="833575967"/>
                  </a:ext>
                </a:extLst>
              </a:tr>
              <a:tr h="408562">
                <a:tc>
                  <a:txBody>
                    <a:bodyPr/>
                    <a:lstStyle/>
                    <a:p>
                      <a:pPr algn="ctr"/>
                      <a:r>
                        <a:rPr lang="en-US" b="1" u="sng" dirty="0">
                          <a:solidFill>
                            <a:schemeClr val="accent6">
                              <a:lumMod val="50000"/>
                            </a:schemeClr>
                          </a:solidFill>
                        </a:rPr>
                        <a:t>Cause</a:t>
                      </a:r>
                    </a:p>
                  </a:txBody>
                  <a:tcPr/>
                </a:tc>
                <a:tc>
                  <a:txBody>
                    <a:bodyPr/>
                    <a:lstStyle/>
                    <a:p>
                      <a:pPr algn="ctr"/>
                      <a:r>
                        <a:rPr lang="en-US" b="1" u="sng" dirty="0">
                          <a:solidFill>
                            <a:schemeClr val="accent6">
                              <a:lumMod val="50000"/>
                            </a:schemeClr>
                          </a:solidFill>
                        </a:rPr>
                        <a:t>Total Incurred</a:t>
                      </a:r>
                    </a:p>
                  </a:txBody>
                  <a:tcPr/>
                </a:tc>
                <a:tc>
                  <a:txBody>
                    <a:bodyPr/>
                    <a:lstStyle/>
                    <a:p>
                      <a:pPr algn="ctr"/>
                      <a:r>
                        <a:rPr lang="en-US" b="1" dirty="0">
                          <a:solidFill>
                            <a:schemeClr val="accent6">
                              <a:lumMod val="50000"/>
                            </a:schemeClr>
                          </a:solidFill>
                        </a:rPr>
                        <a:t># of Claims</a:t>
                      </a:r>
                    </a:p>
                  </a:txBody>
                  <a:tcPr/>
                </a:tc>
                <a:extLst>
                  <a:ext uri="{0D108BD9-81ED-4DB2-BD59-A6C34878D82A}">
                    <a16:rowId xmlns:a16="http://schemas.microsoft.com/office/drawing/2014/main" val="1033999279"/>
                  </a:ext>
                </a:extLst>
              </a:tr>
              <a:tr h="408562">
                <a:tc>
                  <a:txBody>
                    <a:bodyPr/>
                    <a:lstStyle/>
                    <a:p>
                      <a:pPr algn="ctr"/>
                      <a:r>
                        <a:rPr lang="en-US" dirty="0">
                          <a:solidFill>
                            <a:schemeClr val="accent6">
                              <a:lumMod val="50000"/>
                            </a:schemeClr>
                          </a:solidFill>
                        </a:rPr>
                        <a:t>Motor Vehicle</a:t>
                      </a:r>
                    </a:p>
                  </a:txBody>
                  <a:tcPr/>
                </a:tc>
                <a:tc>
                  <a:txBody>
                    <a:bodyPr/>
                    <a:lstStyle/>
                    <a:p>
                      <a:pPr algn="ctr"/>
                      <a:r>
                        <a:rPr lang="en-US" dirty="0">
                          <a:solidFill>
                            <a:schemeClr val="accent6">
                              <a:lumMod val="50000"/>
                            </a:schemeClr>
                          </a:solidFill>
                        </a:rPr>
                        <a:t>$65,062,530</a:t>
                      </a:r>
                    </a:p>
                  </a:txBody>
                  <a:tcPr/>
                </a:tc>
                <a:tc>
                  <a:txBody>
                    <a:bodyPr/>
                    <a:lstStyle/>
                    <a:p>
                      <a:pPr algn="ctr"/>
                      <a:r>
                        <a:rPr lang="en-US" dirty="0">
                          <a:solidFill>
                            <a:schemeClr val="accent6">
                              <a:lumMod val="50000"/>
                            </a:schemeClr>
                          </a:solidFill>
                        </a:rPr>
                        <a:t>7,255</a:t>
                      </a:r>
                    </a:p>
                  </a:txBody>
                  <a:tcPr/>
                </a:tc>
                <a:extLst>
                  <a:ext uri="{0D108BD9-81ED-4DB2-BD59-A6C34878D82A}">
                    <a16:rowId xmlns:a16="http://schemas.microsoft.com/office/drawing/2014/main" val="1929138970"/>
                  </a:ext>
                </a:extLst>
              </a:tr>
              <a:tr h="408562">
                <a:tc>
                  <a:txBody>
                    <a:bodyPr/>
                    <a:lstStyle/>
                    <a:p>
                      <a:pPr algn="ctr"/>
                      <a:r>
                        <a:rPr lang="en-US" dirty="0">
                          <a:solidFill>
                            <a:schemeClr val="accent6">
                              <a:lumMod val="50000"/>
                            </a:schemeClr>
                          </a:solidFill>
                        </a:rPr>
                        <a:t>Property</a:t>
                      </a:r>
                    </a:p>
                  </a:txBody>
                  <a:tcPr/>
                </a:tc>
                <a:tc>
                  <a:txBody>
                    <a:bodyPr/>
                    <a:lstStyle/>
                    <a:p>
                      <a:pPr algn="ctr"/>
                      <a:r>
                        <a:rPr lang="en-US" dirty="0">
                          <a:solidFill>
                            <a:schemeClr val="accent6">
                              <a:lumMod val="50000"/>
                            </a:schemeClr>
                          </a:solidFill>
                        </a:rPr>
                        <a:t>$47,497,692</a:t>
                      </a:r>
                    </a:p>
                  </a:txBody>
                  <a:tcPr/>
                </a:tc>
                <a:tc>
                  <a:txBody>
                    <a:bodyPr/>
                    <a:lstStyle/>
                    <a:p>
                      <a:pPr algn="ctr"/>
                      <a:r>
                        <a:rPr lang="en-US" dirty="0">
                          <a:solidFill>
                            <a:schemeClr val="accent6">
                              <a:lumMod val="50000"/>
                            </a:schemeClr>
                          </a:solidFill>
                        </a:rPr>
                        <a:t>2,452</a:t>
                      </a:r>
                    </a:p>
                  </a:txBody>
                  <a:tcPr/>
                </a:tc>
                <a:extLst>
                  <a:ext uri="{0D108BD9-81ED-4DB2-BD59-A6C34878D82A}">
                    <a16:rowId xmlns:a16="http://schemas.microsoft.com/office/drawing/2014/main" val="3212526498"/>
                  </a:ext>
                </a:extLst>
              </a:tr>
              <a:tr h="408562">
                <a:tc>
                  <a:txBody>
                    <a:bodyPr/>
                    <a:lstStyle/>
                    <a:p>
                      <a:pPr algn="ctr"/>
                      <a:r>
                        <a:rPr lang="en-US" dirty="0">
                          <a:solidFill>
                            <a:schemeClr val="accent6">
                              <a:lumMod val="50000"/>
                            </a:schemeClr>
                          </a:solidFill>
                        </a:rPr>
                        <a:t>LE Ops</a:t>
                      </a:r>
                    </a:p>
                  </a:txBody>
                  <a:tcPr/>
                </a:tc>
                <a:tc>
                  <a:txBody>
                    <a:bodyPr/>
                    <a:lstStyle/>
                    <a:p>
                      <a:pPr algn="ctr"/>
                      <a:r>
                        <a:rPr lang="en-US" dirty="0">
                          <a:solidFill>
                            <a:schemeClr val="accent6">
                              <a:lumMod val="50000"/>
                            </a:schemeClr>
                          </a:solidFill>
                        </a:rPr>
                        <a:t>$14,505,055</a:t>
                      </a:r>
                    </a:p>
                  </a:txBody>
                  <a:tcPr/>
                </a:tc>
                <a:tc>
                  <a:txBody>
                    <a:bodyPr/>
                    <a:lstStyle/>
                    <a:p>
                      <a:pPr algn="ctr"/>
                      <a:r>
                        <a:rPr lang="en-US" dirty="0">
                          <a:solidFill>
                            <a:schemeClr val="accent6">
                              <a:lumMod val="50000"/>
                            </a:schemeClr>
                          </a:solidFill>
                        </a:rPr>
                        <a:t>459</a:t>
                      </a:r>
                    </a:p>
                  </a:txBody>
                  <a:tcPr/>
                </a:tc>
                <a:extLst>
                  <a:ext uri="{0D108BD9-81ED-4DB2-BD59-A6C34878D82A}">
                    <a16:rowId xmlns:a16="http://schemas.microsoft.com/office/drawing/2014/main" val="2453103073"/>
                  </a:ext>
                </a:extLst>
              </a:tr>
              <a:tr h="408562">
                <a:tc>
                  <a:txBody>
                    <a:bodyPr/>
                    <a:lstStyle/>
                    <a:p>
                      <a:pPr algn="ctr"/>
                      <a:r>
                        <a:rPr lang="en-US" dirty="0">
                          <a:solidFill>
                            <a:schemeClr val="accent6">
                              <a:lumMod val="50000"/>
                            </a:schemeClr>
                          </a:solidFill>
                        </a:rPr>
                        <a:t>Roads</a:t>
                      </a:r>
                    </a:p>
                  </a:txBody>
                  <a:tcPr/>
                </a:tc>
                <a:tc>
                  <a:txBody>
                    <a:bodyPr/>
                    <a:lstStyle/>
                    <a:p>
                      <a:pPr algn="ctr"/>
                      <a:r>
                        <a:rPr lang="en-US" dirty="0">
                          <a:solidFill>
                            <a:schemeClr val="accent6">
                              <a:lumMod val="50000"/>
                            </a:schemeClr>
                          </a:solidFill>
                        </a:rPr>
                        <a:t>$6,277,502</a:t>
                      </a:r>
                    </a:p>
                  </a:txBody>
                  <a:tcPr/>
                </a:tc>
                <a:tc>
                  <a:txBody>
                    <a:bodyPr/>
                    <a:lstStyle/>
                    <a:p>
                      <a:pPr algn="ctr"/>
                      <a:r>
                        <a:rPr lang="en-US" dirty="0">
                          <a:solidFill>
                            <a:schemeClr val="accent6">
                              <a:lumMod val="50000"/>
                            </a:schemeClr>
                          </a:solidFill>
                        </a:rPr>
                        <a:t>1,266</a:t>
                      </a:r>
                    </a:p>
                  </a:txBody>
                  <a:tcPr/>
                </a:tc>
                <a:extLst>
                  <a:ext uri="{0D108BD9-81ED-4DB2-BD59-A6C34878D82A}">
                    <a16:rowId xmlns:a16="http://schemas.microsoft.com/office/drawing/2014/main" val="3265955613"/>
                  </a:ext>
                </a:extLst>
              </a:tr>
              <a:tr h="408562">
                <a:tc>
                  <a:txBody>
                    <a:bodyPr/>
                    <a:lstStyle/>
                    <a:p>
                      <a:pPr algn="ctr"/>
                      <a:r>
                        <a:rPr lang="en-US" dirty="0">
                          <a:solidFill>
                            <a:schemeClr val="accent6">
                              <a:lumMod val="50000"/>
                            </a:schemeClr>
                          </a:solidFill>
                        </a:rPr>
                        <a:t>General Liability</a:t>
                      </a:r>
                    </a:p>
                  </a:txBody>
                  <a:tcPr/>
                </a:tc>
                <a:tc>
                  <a:txBody>
                    <a:bodyPr/>
                    <a:lstStyle/>
                    <a:p>
                      <a:pPr algn="ctr"/>
                      <a:r>
                        <a:rPr lang="en-US" dirty="0">
                          <a:solidFill>
                            <a:schemeClr val="accent6">
                              <a:lumMod val="50000"/>
                            </a:schemeClr>
                          </a:solidFill>
                        </a:rPr>
                        <a:t>$5,323,797</a:t>
                      </a:r>
                    </a:p>
                  </a:txBody>
                  <a:tcPr/>
                </a:tc>
                <a:tc>
                  <a:txBody>
                    <a:bodyPr/>
                    <a:lstStyle/>
                    <a:p>
                      <a:pPr algn="ctr"/>
                      <a:r>
                        <a:rPr lang="en-US" dirty="0">
                          <a:solidFill>
                            <a:schemeClr val="accent6">
                              <a:lumMod val="50000"/>
                            </a:schemeClr>
                          </a:solidFill>
                        </a:rPr>
                        <a:t>889</a:t>
                      </a:r>
                    </a:p>
                  </a:txBody>
                  <a:tcPr/>
                </a:tc>
                <a:extLst>
                  <a:ext uri="{0D108BD9-81ED-4DB2-BD59-A6C34878D82A}">
                    <a16:rowId xmlns:a16="http://schemas.microsoft.com/office/drawing/2014/main" val="1653710415"/>
                  </a:ext>
                </a:extLst>
              </a:tr>
              <a:tr h="408562">
                <a:tc>
                  <a:txBody>
                    <a:bodyPr/>
                    <a:lstStyle/>
                    <a:p>
                      <a:pPr algn="ctr"/>
                      <a:r>
                        <a:rPr lang="en-US" dirty="0">
                          <a:solidFill>
                            <a:schemeClr val="accent6">
                              <a:lumMod val="50000"/>
                            </a:schemeClr>
                          </a:solidFill>
                        </a:rPr>
                        <a:t>Jail Ops</a:t>
                      </a:r>
                    </a:p>
                  </a:txBody>
                  <a:tcPr/>
                </a:tc>
                <a:tc>
                  <a:txBody>
                    <a:bodyPr/>
                    <a:lstStyle/>
                    <a:p>
                      <a:pPr algn="ctr"/>
                      <a:r>
                        <a:rPr lang="en-US" dirty="0">
                          <a:solidFill>
                            <a:schemeClr val="accent6">
                              <a:lumMod val="50000"/>
                            </a:schemeClr>
                          </a:solidFill>
                        </a:rPr>
                        <a:t>$5,244,663</a:t>
                      </a:r>
                    </a:p>
                  </a:txBody>
                  <a:tcPr/>
                </a:tc>
                <a:tc>
                  <a:txBody>
                    <a:bodyPr/>
                    <a:lstStyle/>
                    <a:p>
                      <a:pPr algn="ctr"/>
                      <a:r>
                        <a:rPr lang="en-US" dirty="0">
                          <a:solidFill>
                            <a:schemeClr val="accent6">
                              <a:lumMod val="50000"/>
                            </a:schemeClr>
                          </a:solidFill>
                        </a:rPr>
                        <a:t>232</a:t>
                      </a:r>
                    </a:p>
                  </a:txBody>
                  <a:tcPr/>
                </a:tc>
                <a:extLst>
                  <a:ext uri="{0D108BD9-81ED-4DB2-BD59-A6C34878D82A}">
                    <a16:rowId xmlns:a16="http://schemas.microsoft.com/office/drawing/2014/main" val="1165340979"/>
                  </a:ext>
                </a:extLst>
              </a:tr>
              <a:tr h="408562">
                <a:tc>
                  <a:txBody>
                    <a:bodyPr/>
                    <a:lstStyle/>
                    <a:p>
                      <a:pPr algn="ctr"/>
                      <a:r>
                        <a:rPr lang="en-US" dirty="0">
                          <a:solidFill>
                            <a:schemeClr val="accent6">
                              <a:lumMod val="50000"/>
                            </a:schemeClr>
                          </a:solidFill>
                        </a:rPr>
                        <a:t>Officer/Admin</a:t>
                      </a:r>
                    </a:p>
                  </a:txBody>
                  <a:tcPr/>
                </a:tc>
                <a:tc>
                  <a:txBody>
                    <a:bodyPr/>
                    <a:lstStyle/>
                    <a:p>
                      <a:pPr algn="ctr"/>
                      <a:r>
                        <a:rPr lang="en-US" dirty="0">
                          <a:solidFill>
                            <a:schemeClr val="accent6">
                              <a:lumMod val="50000"/>
                            </a:schemeClr>
                          </a:solidFill>
                        </a:rPr>
                        <a:t>$4,272,109</a:t>
                      </a:r>
                    </a:p>
                  </a:txBody>
                  <a:tcPr/>
                </a:tc>
                <a:tc>
                  <a:txBody>
                    <a:bodyPr/>
                    <a:lstStyle/>
                    <a:p>
                      <a:pPr algn="ctr"/>
                      <a:r>
                        <a:rPr lang="en-US" dirty="0">
                          <a:solidFill>
                            <a:schemeClr val="accent6">
                              <a:lumMod val="50000"/>
                            </a:schemeClr>
                          </a:solidFill>
                        </a:rPr>
                        <a:t>142</a:t>
                      </a:r>
                    </a:p>
                  </a:txBody>
                  <a:tcPr/>
                </a:tc>
                <a:extLst>
                  <a:ext uri="{0D108BD9-81ED-4DB2-BD59-A6C34878D82A}">
                    <a16:rowId xmlns:a16="http://schemas.microsoft.com/office/drawing/2014/main" val="3598003543"/>
                  </a:ext>
                </a:extLst>
              </a:tr>
              <a:tr h="408562">
                <a:tc>
                  <a:txBody>
                    <a:bodyPr/>
                    <a:lstStyle/>
                    <a:p>
                      <a:pPr algn="ctr"/>
                      <a:r>
                        <a:rPr lang="en-US" dirty="0">
                          <a:solidFill>
                            <a:schemeClr val="accent6">
                              <a:lumMod val="50000"/>
                            </a:schemeClr>
                          </a:solidFill>
                        </a:rPr>
                        <a:t>Officials</a:t>
                      </a:r>
                    </a:p>
                  </a:txBody>
                  <a:tcPr/>
                </a:tc>
                <a:tc>
                  <a:txBody>
                    <a:bodyPr/>
                    <a:lstStyle/>
                    <a:p>
                      <a:pPr algn="ctr"/>
                      <a:r>
                        <a:rPr lang="en-US" dirty="0">
                          <a:solidFill>
                            <a:schemeClr val="accent6">
                              <a:lumMod val="50000"/>
                            </a:schemeClr>
                          </a:solidFill>
                        </a:rPr>
                        <a:t>$4,222,679</a:t>
                      </a:r>
                    </a:p>
                  </a:txBody>
                  <a:tcPr/>
                </a:tc>
                <a:tc>
                  <a:txBody>
                    <a:bodyPr/>
                    <a:lstStyle/>
                    <a:p>
                      <a:pPr algn="ctr"/>
                      <a:r>
                        <a:rPr lang="en-US" dirty="0">
                          <a:solidFill>
                            <a:schemeClr val="accent6">
                              <a:lumMod val="50000"/>
                            </a:schemeClr>
                          </a:solidFill>
                        </a:rPr>
                        <a:t>141</a:t>
                      </a:r>
                    </a:p>
                  </a:txBody>
                  <a:tcPr/>
                </a:tc>
                <a:extLst>
                  <a:ext uri="{0D108BD9-81ED-4DB2-BD59-A6C34878D82A}">
                    <a16:rowId xmlns:a16="http://schemas.microsoft.com/office/drawing/2014/main" val="4199773421"/>
                  </a:ext>
                </a:extLst>
              </a:tr>
              <a:tr h="408562">
                <a:tc>
                  <a:txBody>
                    <a:bodyPr/>
                    <a:lstStyle/>
                    <a:p>
                      <a:pPr algn="ctr"/>
                      <a:r>
                        <a:rPr lang="en-US" dirty="0">
                          <a:solidFill>
                            <a:schemeClr val="accent6">
                              <a:lumMod val="50000"/>
                            </a:schemeClr>
                          </a:solidFill>
                        </a:rPr>
                        <a:t>Human Resources</a:t>
                      </a:r>
                    </a:p>
                  </a:txBody>
                  <a:tcPr/>
                </a:tc>
                <a:tc>
                  <a:txBody>
                    <a:bodyPr/>
                    <a:lstStyle/>
                    <a:p>
                      <a:pPr algn="ctr"/>
                      <a:r>
                        <a:rPr lang="en-US" dirty="0">
                          <a:solidFill>
                            <a:schemeClr val="accent6">
                              <a:lumMod val="50000"/>
                            </a:schemeClr>
                          </a:solidFill>
                        </a:rPr>
                        <a:t>$4,100,915</a:t>
                      </a:r>
                    </a:p>
                  </a:txBody>
                  <a:tcPr/>
                </a:tc>
                <a:tc>
                  <a:txBody>
                    <a:bodyPr/>
                    <a:lstStyle/>
                    <a:p>
                      <a:pPr algn="ctr"/>
                      <a:r>
                        <a:rPr lang="en-US" dirty="0">
                          <a:solidFill>
                            <a:schemeClr val="accent6">
                              <a:lumMod val="50000"/>
                            </a:schemeClr>
                          </a:solidFill>
                        </a:rPr>
                        <a:t>165</a:t>
                      </a:r>
                    </a:p>
                  </a:txBody>
                  <a:tcPr/>
                </a:tc>
                <a:extLst>
                  <a:ext uri="{0D108BD9-81ED-4DB2-BD59-A6C34878D82A}">
                    <a16:rowId xmlns:a16="http://schemas.microsoft.com/office/drawing/2014/main" val="3459166500"/>
                  </a:ext>
                </a:extLst>
              </a:tr>
              <a:tr h="408562">
                <a:tc>
                  <a:txBody>
                    <a:bodyPr/>
                    <a:lstStyle/>
                    <a:p>
                      <a:pPr algn="ctr"/>
                      <a:r>
                        <a:rPr lang="en-US" dirty="0">
                          <a:solidFill>
                            <a:schemeClr val="accent6">
                              <a:lumMod val="50000"/>
                            </a:schemeClr>
                          </a:solidFill>
                        </a:rPr>
                        <a:t>Other</a:t>
                      </a:r>
                    </a:p>
                  </a:txBody>
                  <a:tcPr/>
                </a:tc>
                <a:tc>
                  <a:txBody>
                    <a:bodyPr/>
                    <a:lstStyle/>
                    <a:p>
                      <a:pPr algn="ctr"/>
                      <a:r>
                        <a:rPr lang="en-US" dirty="0">
                          <a:solidFill>
                            <a:schemeClr val="accent6">
                              <a:lumMod val="50000"/>
                            </a:schemeClr>
                          </a:solidFill>
                        </a:rPr>
                        <a:t>$1,582,094</a:t>
                      </a:r>
                    </a:p>
                  </a:txBody>
                  <a:tcPr/>
                </a:tc>
                <a:tc>
                  <a:txBody>
                    <a:bodyPr/>
                    <a:lstStyle/>
                    <a:p>
                      <a:pPr algn="ctr"/>
                      <a:r>
                        <a:rPr lang="en-US" dirty="0">
                          <a:solidFill>
                            <a:schemeClr val="accent6">
                              <a:lumMod val="50000"/>
                            </a:schemeClr>
                          </a:solidFill>
                        </a:rPr>
                        <a:t>270</a:t>
                      </a:r>
                    </a:p>
                  </a:txBody>
                  <a:tcPr/>
                </a:tc>
                <a:extLst>
                  <a:ext uri="{0D108BD9-81ED-4DB2-BD59-A6C34878D82A}">
                    <a16:rowId xmlns:a16="http://schemas.microsoft.com/office/drawing/2014/main" val="1870986525"/>
                  </a:ext>
                </a:extLst>
              </a:tr>
              <a:tr h="408562">
                <a:tc>
                  <a:txBody>
                    <a:bodyPr/>
                    <a:lstStyle/>
                    <a:p>
                      <a:pPr algn="ctr"/>
                      <a:r>
                        <a:rPr lang="en-US" dirty="0">
                          <a:solidFill>
                            <a:schemeClr val="accent6">
                              <a:lumMod val="50000"/>
                            </a:schemeClr>
                          </a:solidFill>
                        </a:rPr>
                        <a:t>Parks and Recreation</a:t>
                      </a:r>
                    </a:p>
                  </a:txBody>
                  <a:tcPr/>
                </a:tc>
                <a:tc>
                  <a:txBody>
                    <a:bodyPr/>
                    <a:lstStyle/>
                    <a:p>
                      <a:pPr algn="ctr"/>
                      <a:r>
                        <a:rPr lang="en-US" dirty="0">
                          <a:solidFill>
                            <a:schemeClr val="accent6">
                              <a:lumMod val="50000"/>
                            </a:schemeClr>
                          </a:solidFill>
                        </a:rPr>
                        <a:t>$225,232</a:t>
                      </a:r>
                    </a:p>
                  </a:txBody>
                  <a:tcPr/>
                </a:tc>
                <a:tc>
                  <a:txBody>
                    <a:bodyPr/>
                    <a:lstStyle/>
                    <a:p>
                      <a:pPr algn="ctr"/>
                      <a:r>
                        <a:rPr lang="en-US" dirty="0">
                          <a:solidFill>
                            <a:schemeClr val="accent6">
                              <a:lumMod val="50000"/>
                            </a:schemeClr>
                          </a:solidFill>
                        </a:rPr>
                        <a:t>80</a:t>
                      </a:r>
                    </a:p>
                  </a:txBody>
                  <a:tcPr/>
                </a:tc>
                <a:extLst>
                  <a:ext uri="{0D108BD9-81ED-4DB2-BD59-A6C34878D82A}">
                    <a16:rowId xmlns:a16="http://schemas.microsoft.com/office/drawing/2014/main" val="3820042621"/>
                  </a:ext>
                </a:extLst>
              </a:tr>
            </a:tbl>
          </a:graphicData>
        </a:graphic>
      </p:graphicFrame>
      <p:sp>
        <p:nvSpPr>
          <p:cNvPr id="2" name="Rectangle 2">
            <a:extLst>
              <a:ext uri="{FF2B5EF4-FFF2-40B4-BE49-F238E27FC236}">
                <a16:creationId xmlns:a16="http://schemas.microsoft.com/office/drawing/2014/main" id="{26C9C6EE-0D02-436A-AB8D-405C9610439D}"/>
              </a:ext>
            </a:extLst>
          </p:cNvPr>
          <p:cNvSpPr>
            <a:spLocks noChangeArrowheads="1"/>
          </p:cNvSpPr>
          <p:nvPr/>
        </p:nvSpPr>
        <p:spPr bwMode="auto">
          <a:xfrm>
            <a:off x="-2596016" y="2326103"/>
            <a:ext cx="268583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23961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5466-2AF3-473A-8A93-6E13F527BAED}"/>
              </a:ext>
            </a:extLst>
          </p:cNvPr>
          <p:cNvSpPr>
            <a:spLocks noGrp="1"/>
          </p:cNvSpPr>
          <p:nvPr>
            <p:ph type="title"/>
          </p:nvPr>
        </p:nvSpPr>
        <p:spPr/>
        <p:txBody>
          <a:bodyPr/>
          <a:lstStyle/>
          <a:p>
            <a:r>
              <a:rPr lang="en-US" dirty="0"/>
              <a:t>Benefits of Safety Program</a:t>
            </a:r>
          </a:p>
        </p:txBody>
      </p:sp>
      <p:sp>
        <p:nvSpPr>
          <p:cNvPr id="3" name="Content Placeholder 2">
            <a:extLst>
              <a:ext uri="{FF2B5EF4-FFF2-40B4-BE49-F238E27FC236}">
                <a16:creationId xmlns:a16="http://schemas.microsoft.com/office/drawing/2014/main" id="{2DCECE5E-09CF-4A70-B5E3-93989DA58F7E}"/>
              </a:ext>
            </a:extLst>
          </p:cNvPr>
          <p:cNvSpPr>
            <a:spLocks noGrp="1"/>
          </p:cNvSpPr>
          <p:nvPr>
            <p:ph idx="1"/>
          </p:nvPr>
        </p:nvSpPr>
        <p:spPr>
          <a:xfrm>
            <a:off x="1451579" y="1988300"/>
            <a:ext cx="9603275" cy="3450613"/>
          </a:xfrm>
        </p:spPr>
        <p:txBody>
          <a:bodyPr>
            <a:normAutofit fontScale="62500" lnSpcReduction="20000"/>
          </a:bodyPr>
          <a:lstStyle/>
          <a:p>
            <a:r>
              <a:rPr lang="en-US" sz="3100" b="1" dirty="0">
                <a:solidFill>
                  <a:srgbClr val="000000"/>
                </a:solidFill>
              </a:rPr>
              <a:t>It’s about protecting the public entity’s most valuable assets: its workers.</a:t>
            </a:r>
          </a:p>
          <a:p>
            <a:pPr lvl="1">
              <a:buFont typeface="Wingdings" panose="05000000000000000000" pitchFamily="2" charset="2"/>
              <a:buChar char="v"/>
            </a:pPr>
            <a:r>
              <a:rPr lang="en-US" sz="3100" b="1" dirty="0">
                <a:solidFill>
                  <a:srgbClr val="000000"/>
                </a:solidFill>
              </a:rPr>
              <a:t>Reduces the amount of money paid out in health insurance benefits, </a:t>
            </a:r>
          </a:p>
          <a:p>
            <a:pPr lvl="1">
              <a:buFont typeface="Wingdings" panose="05000000000000000000" pitchFamily="2" charset="2"/>
              <a:buChar char="v"/>
            </a:pPr>
            <a:r>
              <a:rPr lang="en-US" sz="3100" b="1" dirty="0">
                <a:solidFill>
                  <a:srgbClr val="000000"/>
                </a:solidFill>
              </a:rPr>
              <a:t>Reduces workers’ compensation benefits </a:t>
            </a:r>
          </a:p>
          <a:p>
            <a:pPr lvl="1">
              <a:buFont typeface="Wingdings" panose="05000000000000000000" pitchFamily="2" charset="2"/>
              <a:buChar char="v"/>
            </a:pPr>
            <a:r>
              <a:rPr lang="en-US" sz="3100" b="1" dirty="0">
                <a:solidFill>
                  <a:srgbClr val="000000"/>
                </a:solidFill>
              </a:rPr>
              <a:t>Reduces the cost of wages for temporary help. </a:t>
            </a:r>
          </a:p>
          <a:p>
            <a:pPr lvl="1">
              <a:buFont typeface="Wingdings" panose="05000000000000000000" pitchFamily="2" charset="2"/>
              <a:buChar char="v"/>
            </a:pPr>
            <a:r>
              <a:rPr lang="en-US" sz="3100" b="1" dirty="0">
                <a:solidFill>
                  <a:srgbClr val="000000"/>
                </a:solidFill>
              </a:rPr>
              <a:t>Savings the cost of lost-work hours (days away from work or restricted hours or job transfer),</a:t>
            </a:r>
          </a:p>
          <a:p>
            <a:pPr lvl="1">
              <a:buFont typeface="Wingdings" panose="05000000000000000000" pitchFamily="2" charset="2"/>
              <a:buChar char="v"/>
            </a:pPr>
            <a:r>
              <a:rPr lang="en-US" sz="3100" b="1" dirty="0">
                <a:solidFill>
                  <a:srgbClr val="000000"/>
                </a:solidFill>
              </a:rPr>
              <a:t>Time spent in orienting temporary help, and the programs and services that may suffer due to fewer employees, stress on those employees who are picking up the absent workers’ share or, worse case, having to suspend or shut down a program due to lack of personnel.</a:t>
            </a:r>
          </a:p>
          <a:p>
            <a:endParaRPr lang="en-US" dirty="0"/>
          </a:p>
        </p:txBody>
      </p:sp>
      <p:pic>
        <p:nvPicPr>
          <p:cNvPr id="4" name="Picture 3" descr="Logo&#10;&#10;Description automatically generated with medium confidence">
            <a:extLst>
              <a:ext uri="{FF2B5EF4-FFF2-40B4-BE49-F238E27FC236}">
                <a16:creationId xmlns:a16="http://schemas.microsoft.com/office/drawing/2014/main" id="{97CA96AF-963C-442D-8CD9-EC10C3895A37}"/>
              </a:ext>
            </a:extLst>
          </p:cNvPr>
          <p:cNvPicPr>
            <a:picLocks noChangeAspect="1"/>
          </p:cNvPicPr>
          <p:nvPr/>
        </p:nvPicPr>
        <p:blipFill>
          <a:blip r:embed="rId3"/>
          <a:stretch>
            <a:fillRect/>
          </a:stretch>
        </p:blipFill>
        <p:spPr>
          <a:xfrm>
            <a:off x="162811" y="147191"/>
            <a:ext cx="1443119" cy="685930"/>
          </a:xfrm>
          <a:prstGeom prst="rect">
            <a:avLst/>
          </a:prstGeom>
        </p:spPr>
      </p:pic>
    </p:spTree>
    <p:extLst>
      <p:ext uri="{BB962C8B-B14F-4D97-AF65-F5344CB8AC3E}">
        <p14:creationId xmlns:p14="http://schemas.microsoft.com/office/powerpoint/2010/main" val="272932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5A94-DB09-C34C-2907-38D80823F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6E081-952F-A28A-B3B5-A6212C14B3C9}"/>
              </a:ext>
            </a:extLst>
          </p:cNvPr>
          <p:cNvSpPr>
            <a:spLocks noGrp="1"/>
          </p:cNvSpPr>
          <p:nvPr>
            <p:ph type="title"/>
          </p:nvPr>
        </p:nvSpPr>
        <p:spPr>
          <a:xfrm>
            <a:off x="1451579" y="804519"/>
            <a:ext cx="5291205" cy="1049235"/>
          </a:xfrm>
        </p:spPr>
        <p:txBody>
          <a:bodyPr/>
          <a:lstStyle/>
          <a:p>
            <a:pPr algn="ctr"/>
            <a:r>
              <a:rPr lang="en-US" dirty="0"/>
              <a:t>Risk Consultant Territory Map</a:t>
            </a:r>
          </a:p>
        </p:txBody>
      </p:sp>
      <p:pic>
        <p:nvPicPr>
          <p:cNvPr id="4" name="Picture 3" descr="Logo&#10;&#10;Description automatically generated with medium confidence">
            <a:extLst>
              <a:ext uri="{FF2B5EF4-FFF2-40B4-BE49-F238E27FC236}">
                <a16:creationId xmlns:a16="http://schemas.microsoft.com/office/drawing/2014/main" id="{38038AB7-A879-3F12-A185-8AEC9B13E11C}"/>
              </a:ext>
            </a:extLst>
          </p:cNvPr>
          <p:cNvPicPr>
            <a:picLocks noChangeAspect="1"/>
          </p:cNvPicPr>
          <p:nvPr/>
        </p:nvPicPr>
        <p:blipFill>
          <a:blip r:embed="rId2"/>
          <a:stretch>
            <a:fillRect/>
          </a:stretch>
        </p:blipFill>
        <p:spPr>
          <a:xfrm>
            <a:off x="162811" y="147191"/>
            <a:ext cx="1443119" cy="685930"/>
          </a:xfrm>
          <a:prstGeom prst="rect">
            <a:avLst/>
          </a:prstGeom>
        </p:spPr>
      </p:pic>
      <p:pic>
        <p:nvPicPr>
          <p:cNvPr id="6" name="Picture 5">
            <a:extLst>
              <a:ext uri="{FF2B5EF4-FFF2-40B4-BE49-F238E27FC236}">
                <a16:creationId xmlns:a16="http://schemas.microsoft.com/office/drawing/2014/main" id="{74A6FE29-1735-CD62-FC70-B91A5A7BBB63}"/>
              </a:ext>
            </a:extLst>
          </p:cNvPr>
          <p:cNvPicPr>
            <a:picLocks noChangeAspect="1"/>
          </p:cNvPicPr>
          <p:nvPr/>
        </p:nvPicPr>
        <p:blipFill>
          <a:blip r:embed="rId3"/>
          <a:stretch>
            <a:fillRect/>
          </a:stretch>
        </p:blipFill>
        <p:spPr>
          <a:xfrm>
            <a:off x="6577438" y="0"/>
            <a:ext cx="5321850" cy="6858000"/>
          </a:xfrm>
          <a:prstGeom prst="rect">
            <a:avLst/>
          </a:prstGeom>
        </p:spPr>
      </p:pic>
    </p:spTree>
    <p:extLst>
      <p:ext uri="{BB962C8B-B14F-4D97-AF65-F5344CB8AC3E}">
        <p14:creationId xmlns:p14="http://schemas.microsoft.com/office/powerpoint/2010/main" val="3740204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6C0B-2AEE-48F9-B3C5-7EBE5F7E951B}"/>
              </a:ext>
            </a:extLst>
          </p:cNvPr>
          <p:cNvSpPr>
            <a:spLocks noGrp="1"/>
          </p:cNvSpPr>
          <p:nvPr>
            <p:ph type="title"/>
          </p:nvPr>
        </p:nvSpPr>
        <p:spPr/>
        <p:txBody>
          <a:bodyPr>
            <a:normAutofit/>
          </a:bodyPr>
          <a:lstStyle/>
          <a:p>
            <a:pPr algn="ctr"/>
            <a:r>
              <a:rPr lang="en-US" dirty="0"/>
              <a:t>Public Safety Risk Consultants</a:t>
            </a:r>
            <a:br>
              <a:rPr lang="en-US" dirty="0"/>
            </a:br>
            <a:r>
              <a:rPr lang="en-US" dirty="0"/>
              <a:t>Service Line</a:t>
            </a:r>
          </a:p>
        </p:txBody>
      </p:sp>
      <p:sp>
        <p:nvSpPr>
          <p:cNvPr id="3" name="Content Placeholder 2">
            <a:extLst>
              <a:ext uri="{FF2B5EF4-FFF2-40B4-BE49-F238E27FC236}">
                <a16:creationId xmlns:a16="http://schemas.microsoft.com/office/drawing/2014/main" id="{E8441D52-8150-4419-ACDF-7CAB6D753521}"/>
              </a:ext>
            </a:extLst>
          </p:cNvPr>
          <p:cNvSpPr>
            <a:spLocks noGrp="1"/>
          </p:cNvSpPr>
          <p:nvPr>
            <p:ph idx="1"/>
          </p:nvPr>
        </p:nvSpPr>
        <p:spPr/>
        <p:txBody>
          <a:bodyPr>
            <a:normAutofit/>
          </a:bodyPr>
          <a:lstStyle/>
          <a:p>
            <a:r>
              <a:rPr lang="en-US" sz="2200" dirty="0">
                <a:solidFill>
                  <a:srgbClr val="000000"/>
                </a:solidFill>
              </a:rPr>
              <a:t>STEER- Law Enforcement driver training (classroom only) - 3 hours P.O.S.T credit</a:t>
            </a:r>
          </a:p>
          <a:p>
            <a:r>
              <a:rPr lang="en-US" sz="2200" dirty="0">
                <a:solidFill>
                  <a:srgbClr val="000000"/>
                </a:solidFill>
              </a:rPr>
              <a:t>Emergency Responder Driving Simulator - 2 hours P.O.S.T credit</a:t>
            </a:r>
          </a:p>
          <a:p>
            <a:r>
              <a:rPr lang="en-US" sz="2200" dirty="0">
                <a:solidFill>
                  <a:srgbClr val="000000"/>
                </a:solidFill>
              </a:rPr>
              <a:t>BELOW 100 - 4 hours P.O.S.T credit</a:t>
            </a:r>
          </a:p>
          <a:p>
            <a:r>
              <a:rPr lang="en-US" sz="2200" dirty="0">
                <a:solidFill>
                  <a:srgbClr val="000000"/>
                </a:solidFill>
              </a:rPr>
              <a:t>De-Escalation and Response to Resistance Force Options - 6 hours</a:t>
            </a:r>
          </a:p>
          <a:p>
            <a:pPr lvl="1"/>
            <a:r>
              <a:rPr lang="en-US" sz="2200" dirty="0">
                <a:solidFill>
                  <a:srgbClr val="000000"/>
                </a:solidFill>
              </a:rPr>
              <a:t>Meets Georgia P.O.S.T Credit Requirements for De-Escalation/Use of Force)</a:t>
            </a:r>
          </a:p>
          <a:p>
            <a:endParaRPr lang="en-US" dirty="0"/>
          </a:p>
        </p:txBody>
      </p:sp>
      <p:pic>
        <p:nvPicPr>
          <p:cNvPr id="4" name="Picture 3" descr="Logo&#10;&#10;Description automatically generated with medium confidence">
            <a:extLst>
              <a:ext uri="{FF2B5EF4-FFF2-40B4-BE49-F238E27FC236}">
                <a16:creationId xmlns:a16="http://schemas.microsoft.com/office/drawing/2014/main" id="{4E2F3740-F04D-4012-912A-D2D5F8D14191}"/>
              </a:ext>
            </a:extLst>
          </p:cNvPr>
          <p:cNvPicPr>
            <a:picLocks noChangeAspect="1"/>
          </p:cNvPicPr>
          <p:nvPr/>
        </p:nvPicPr>
        <p:blipFill>
          <a:blip r:embed="rId2"/>
          <a:stretch>
            <a:fillRect/>
          </a:stretch>
        </p:blipFill>
        <p:spPr>
          <a:xfrm>
            <a:off x="162811" y="147191"/>
            <a:ext cx="1443119" cy="685930"/>
          </a:xfrm>
          <a:prstGeom prst="rect">
            <a:avLst/>
          </a:prstGeom>
        </p:spPr>
      </p:pic>
    </p:spTree>
    <p:extLst>
      <p:ext uri="{BB962C8B-B14F-4D97-AF65-F5344CB8AC3E}">
        <p14:creationId xmlns:p14="http://schemas.microsoft.com/office/powerpoint/2010/main" val="3381468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6C0B-2AEE-48F9-B3C5-7EBE5F7E951B}"/>
              </a:ext>
            </a:extLst>
          </p:cNvPr>
          <p:cNvSpPr>
            <a:spLocks noGrp="1"/>
          </p:cNvSpPr>
          <p:nvPr>
            <p:ph type="title"/>
          </p:nvPr>
        </p:nvSpPr>
        <p:spPr/>
        <p:txBody>
          <a:bodyPr>
            <a:normAutofit/>
          </a:bodyPr>
          <a:lstStyle/>
          <a:p>
            <a:pPr algn="ctr"/>
            <a:r>
              <a:rPr lang="en-US" dirty="0"/>
              <a:t>Public Safety Risk Consultants</a:t>
            </a:r>
            <a:br>
              <a:rPr lang="en-US" dirty="0"/>
            </a:br>
            <a:r>
              <a:rPr lang="en-US" dirty="0"/>
              <a:t>Service Line</a:t>
            </a:r>
          </a:p>
        </p:txBody>
      </p:sp>
      <p:sp>
        <p:nvSpPr>
          <p:cNvPr id="3" name="Content Placeholder 2">
            <a:extLst>
              <a:ext uri="{FF2B5EF4-FFF2-40B4-BE49-F238E27FC236}">
                <a16:creationId xmlns:a16="http://schemas.microsoft.com/office/drawing/2014/main" id="{E8441D52-8150-4419-ACDF-7CAB6D753521}"/>
              </a:ext>
            </a:extLst>
          </p:cNvPr>
          <p:cNvSpPr>
            <a:spLocks noGrp="1"/>
          </p:cNvSpPr>
          <p:nvPr>
            <p:ph idx="1"/>
          </p:nvPr>
        </p:nvSpPr>
        <p:spPr/>
        <p:txBody>
          <a:bodyPr>
            <a:normAutofit/>
          </a:bodyPr>
          <a:lstStyle/>
          <a:p>
            <a:r>
              <a:rPr lang="en-US" sz="2200" b="1" dirty="0">
                <a:solidFill>
                  <a:srgbClr val="000000"/>
                </a:solidFill>
              </a:rPr>
              <a:t>Law Enforcement Risk Specialist- 6 hours P.O.S.T credit (Regional Training Series)</a:t>
            </a:r>
          </a:p>
          <a:p>
            <a:r>
              <a:rPr lang="en-US" sz="2200" b="1" dirty="0">
                <a:solidFill>
                  <a:srgbClr val="000000"/>
                </a:solidFill>
              </a:rPr>
              <a:t>All Instructors are Georgia P.O.S.T Certified Instructors</a:t>
            </a:r>
          </a:p>
          <a:p>
            <a:r>
              <a:rPr lang="en-US" sz="2200" b="1" dirty="0">
                <a:solidFill>
                  <a:srgbClr val="000000"/>
                </a:solidFill>
              </a:rPr>
              <a:t>Policy review for Law Enforcement agencies</a:t>
            </a:r>
          </a:p>
          <a:p>
            <a:r>
              <a:rPr lang="en-US" sz="2200" b="1" dirty="0">
                <a:solidFill>
                  <a:srgbClr val="000000"/>
                </a:solidFill>
              </a:rPr>
              <a:t>Agency Motor Vehicle Collision profile and Action planning</a:t>
            </a:r>
          </a:p>
          <a:p>
            <a:endParaRPr lang="en-US" dirty="0"/>
          </a:p>
          <a:p>
            <a:endParaRPr lang="en-US" dirty="0"/>
          </a:p>
        </p:txBody>
      </p:sp>
      <p:pic>
        <p:nvPicPr>
          <p:cNvPr id="4" name="Picture 3" descr="Logo&#10;&#10;Description automatically generated with medium confidence">
            <a:extLst>
              <a:ext uri="{FF2B5EF4-FFF2-40B4-BE49-F238E27FC236}">
                <a16:creationId xmlns:a16="http://schemas.microsoft.com/office/drawing/2014/main" id="{4E2F3740-F04D-4012-912A-D2D5F8D14191}"/>
              </a:ext>
            </a:extLst>
          </p:cNvPr>
          <p:cNvPicPr>
            <a:picLocks noChangeAspect="1"/>
          </p:cNvPicPr>
          <p:nvPr/>
        </p:nvPicPr>
        <p:blipFill>
          <a:blip r:embed="rId2"/>
          <a:stretch>
            <a:fillRect/>
          </a:stretch>
        </p:blipFill>
        <p:spPr>
          <a:xfrm>
            <a:off x="162811" y="147191"/>
            <a:ext cx="1443119" cy="685930"/>
          </a:xfrm>
          <a:prstGeom prst="rect">
            <a:avLst/>
          </a:prstGeom>
        </p:spPr>
      </p:pic>
    </p:spTree>
    <p:extLst>
      <p:ext uri="{BB962C8B-B14F-4D97-AF65-F5344CB8AC3E}">
        <p14:creationId xmlns:p14="http://schemas.microsoft.com/office/powerpoint/2010/main" val="3927584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14A0-92D1-48FB-B6FD-6E68F9FCE0EB}"/>
              </a:ext>
            </a:extLst>
          </p:cNvPr>
          <p:cNvSpPr>
            <a:spLocks noGrp="1"/>
          </p:cNvSpPr>
          <p:nvPr>
            <p:ph type="title"/>
          </p:nvPr>
        </p:nvSpPr>
        <p:spPr/>
        <p:txBody>
          <a:bodyPr/>
          <a:lstStyle/>
          <a:p>
            <a:r>
              <a:rPr lang="en-US" dirty="0"/>
              <a:t>What is to come?</a:t>
            </a:r>
          </a:p>
        </p:txBody>
      </p:sp>
      <p:sp>
        <p:nvSpPr>
          <p:cNvPr id="3" name="Content Placeholder 2">
            <a:extLst>
              <a:ext uri="{FF2B5EF4-FFF2-40B4-BE49-F238E27FC236}">
                <a16:creationId xmlns:a16="http://schemas.microsoft.com/office/drawing/2014/main" id="{C77AFA84-CCAE-4875-B1F1-5D2C2D758FC7}"/>
              </a:ext>
            </a:extLst>
          </p:cNvPr>
          <p:cNvSpPr>
            <a:spLocks noGrp="1"/>
          </p:cNvSpPr>
          <p:nvPr>
            <p:ph idx="1"/>
          </p:nvPr>
        </p:nvSpPr>
        <p:spPr/>
        <p:txBody>
          <a:bodyPr>
            <a:normAutofit/>
          </a:bodyPr>
          <a:lstStyle/>
          <a:p>
            <a:r>
              <a:rPr lang="en-US" sz="2400" dirty="0">
                <a:solidFill>
                  <a:srgbClr val="000000"/>
                </a:solidFill>
              </a:rPr>
              <a:t>Safety Coordinator II – Safety Rules/Safety Hazards &amp; Self-Inspections</a:t>
            </a:r>
          </a:p>
          <a:p>
            <a:r>
              <a:rPr lang="en-US" sz="2400" dirty="0">
                <a:solidFill>
                  <a:srgbClr val="000000"/>
                </a:solidFill>
              </a:rPr>
              <a:t>Safety Coordinator III – Safety Motor Vehicle Fleet Safety &amp; Driver Safety</a:t>
            </a:r>
          </a:p>
        </p:txBody>
      </p:sp>
      <p:pic>
        <p:nvPicPr>
          <p:cNvPr id="4" name="Picture 3" descr="Logo&#10;&#10;Description automatically generated with medium confidence">
            <a:extLst>
              <a:ext uri="{FF2B5EF4-FFF2-40B4-BE49-F238E27FC236}">
                <a16:creationId xmlns:a16="http://schemas.microsoft.com/office/drawing/2014/main" id="{F5DFD523-9783-455E-A855-785AE9EEE3C5}"/>
              </a:ext>
            </a:extLst>
          </p:cNvPr>
          <p:cNvPicPr>
            <a:picLocks noChangeAspect="1"/>
          </p:cNvPicPr>
          <p:nvPr/>
        </p:nvPicPr>
        <p:blipFill>
          <a:blip r:embed="rId2"/>
          <a:stretch>
            <a:fillRect/>
          </a:stretch>
        </p:blipFill>
        <p:spPr>
          <a:xfrm>
            <a:off x="162811" y="147191"/>
            <a:ext cx="1443119" cy="685930"/>
          </a:xfrm>
          <a:prstGeom prst="rect">
            <a:avLst/>
          </a:prstGeom>
        </p:spPr>
      </p:pic>
    </p:spTree>
    <p:extLst>
      <p:ext uri="{BB962C8B-B14F-4D97-AF65-F5344CB8AC3E}">
        <p14:creationId xmlns:p14="http://schemas.microsoft.com/office/powerpoint/2010/main" val="1056360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73E5-E891-4350-9FCB-02D4312A5273}"/>
              </a:ext>
            </a:extLst>
          </p:cNvPr>
          <p:cNvSpPr>
            <a:spLocks noGrp="1"/>
          </p:cNvSpPr>
          <p:nvPr>
            <p:ph type="title"/>
          </p:nvPr>
        </p:nvSpPr>
        <p:spPr/>
        <p:txBody>
          <a:bodyPr/>
          <a:lstStyle/>
          <a:p>
            <a:r>
              <a:rPr lang="en-US" dirty="0"/>
              <a:t>HOMEWORK – Please bring to next class</a:t>
            </a:r>
          </a:p>
        </p:txBody>
      </p:sp>
      <p:sp>
        <p:nvSpPr>
          <p:cNvPr id="3" name="Content Placeholder 2">
            <a:extLst>
              <a:ext uri="{FF2B5EF4-FFF2-40B4-BE49-F238E27FC236}">
                <a16:creationId xmlns:a16="http://schemas.microsoft.com/office/drawing/2014/main" id="{CF9C0860-BD1C-4952-B68C-9D76DF8ED300}"/>
              </a:ext>
            </a:extLst>
          </p:cNvPr>
          <p:cNvSpPr>
            <a:spLocks noGrp="1"/>
          </p:cNvSpPr>
          <p:nvPr>
            <p:ph idx="1"/>
          </p:nvPr>
        </p:nvSpPr>
        <p:spPr/>
        <p:txBody>
          <a:bodyPr>
            <a:normAutofit/>
          </a:bodyPr>
          <a:lstStyle/>
          <a:p>
            <a:r>
              <a:rPr lang="en-US" sz="2400" dirty="0">
                <a:solidFill>
                  <a:srgbClr val="000000"/>
                </a:solidFill>
              </a:rPr>
              <a:t>Signed safety policy statement</a:t>
            </a:r>
          </a:p>
          <a:p>
            <a:r>
              <a:rPr lang="en-US" sz="2400" dirty="0">
                <a:solidFill>
                  <a:srgbClr val="000000"/>
                </a:solidFill>
              </a:rPr>
              <a:t>Currently Posted Safety Rules </a:t>
            </a:r>
          </a:p>
        </p:txBody>
      </p:sp>
      <p:pic>
        <p:nvPicPr>
          <p:cNvPr id="4" name="Picture 3" descr="Logo&#10;&#10;Description automatically generated with medium confidence">
            <a:extLst>
              <a:ext uri="{FF2B5EF4-FFF2-40B4-BE49-F238E27FC236}">
                <a16:creationId xmlns:a16="http://schemas.microsoft.com/office/drawing/2014/main" id="{072DED79-95D5-4955-B0B9-5ECC09FBE3E7}"/>
              </a:ext>
            </a:extLst>
          </p:cNvPr>
          <p:cNvPicPr>
            <a:picLocks noChangeAspect="1"/>
          </p:cNvPicPr>
          <p:nvPr/>
        </p:nvPicPr>
        <p:blipFill>
          <a:blip r:embed="rId2"/>
          <a:stretch>
            <a:fillRect/>
          </a:stretch>
        </p:blipFill>
        <p:spPr>
          <a:xfrm>
            <a:off x="162811" y="147191"/>
            <a:ext cx="1443119" cy="685930"/>
          </a:xfrm>
          <a:prstGeom prst="rect">
            <a:avLst/>
          </a:prstGeom>
        </p:spPr>
      </p:pic>
    </p:spTree>
    <p:extLst>
      <p:ext uri="{BB962C8B-B14F-4D97-AF65-F5344CB8AC3E}">
        <p14:creationId xmlns:p14="http://schemas.microsoft.com/office/powerpoint/2010/main" val="140569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C006-E5B5-EF12-3600-95DCC871DF42}"/>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3C4FE28C-85C4-98E4-EFD8-41B4FFB4EC3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88534" y="1391655"/>
            <a:ext cx="3471467" cy="3147082"/>
          </a:xfrm>
          <a:prstGeom prst="rect">
            <a:avLst/>
          </a:prstGeom>
        </p:spPr>
      </p:pic>
      <p:sp>
        <p:nvSpPr>
          <p:cNvPr id="5" name="TextBox 4">
            <a:extLst>
              <a:ext uri="{FF2B5EF4-FFF2-40B4-BE49-F238E27FC236}">
                <a16:creationId xmlns:a16="http://schemas.microsoft.com/office/drawing/2014/main" id="{8BB4F27C-5B19-95C9-9342-15624D525A20}"/>
              </a:ext>
            </a:extLst>
          </p:cNvPr>
          <p:cNvSpPr txBox="1"/>
          <p:nvPr/>
        </p:nvSpPr>
        <p:spPr>
          <a:xfrm>
            <a:off x="1815308" y="5235513"/>
            <a:ext cx="5438775" cy="230832"/>
          </a:xfrm>
          <a:prstGeom prst="rect">
            <a:avLst/>
          </a:prstGeom>
          <a:noFill/>
        </p:spPr>
        <p:txBody>
          <a:bodyPr wrap="square" rtlCol="0">
            <a:spAutoFit/>
          </a:bodyPr>
          <a:lstStyle/>
          <a:p>
            <a:r>
              <a:rPr lang="en-US" sz="900" dirty="0">
                <a:solidFill>
                  <a:schemeClr val="accent6"/>
                </a:solidFill>
                <a:hlinkClick r:id="rId3" tooltip="http://cosasdekari.blogspot.com/2011/04/porque-se-debe-utilizar-el-cinturon-de.html">
                  <a:extLst>
                    <a:ext uri="{A12FA001-AC4F-418D-AE19-62706E023703}">
                      <ahyp:hlinkClr xmlns:ahyp="http://schemas.microsoft.com/office/drawing/2018/hyperlinkcolor" val="tx"/>
                    </a:ext>
                  </a:extLst>
                </a:hlinkClick>
              </a:rPr>
              <a:t>This Photo</a:t>
            </a:r>
            <a:r>
              <a:rPr lang="en-US" sz="900" dirty="0">
                <a:solidFill>
                  <a:schemeClr val="accent6"/>
                </a:solidFill>
              </a:rPr>
              <a:t> by Unknown Author is licensed under </a:t>
            </a:r>
            <a:r>
              <a:rPr lang="en-US" sz="900" dirty="0">
                <a:solidFill>
                  <a:schemeClr val="accent6"/>
                </a:solidFill>
                <a:hlinkClick r:id="rId4" tooltip="https://creativecommons.org/licenses/by-nc/3.0/">
                  <a:extLst>
                    <a:ext uri="{A12FA001-AC4F-418D-AE19-62706E023703}">
                      <ahyp:hlinkClr xmlns:ahyp="http://schemas.microsoft.com/office/drawing/2018/hyperlinkcolor" val="tx"/>
                    </a:ext>
                  </a:extLst>
                </a:hlinkClick>
              </a:rPr>
              <a:t>CC BY-NC</a:t>
            </a:r>
            <a:endParaRPr lang="en-US" sz="900" dirty="0">
              <a:solidFill>
                <a:schemeClr val="accent6"/>
              </a:solidFill>
            </a:endParaRPr>
          </a:p>
        </p:txBody>
      </p:sp>
      <p:sp>
        <p:nvSpPr>
          <p:cNvPr id="6" name="TextBox 5">
            <a:extLst>
              <a:ext uri="{FF2B5EF4-FFF2-40B4-BE49-F238E27FC236}">
                <a16:creationId xmlns:a16="http://schemas.microsoft.com/office/drawing/2014/main" id="{F9E84A89-E5AF-EAA7-D2AA-034F676EEC2D}"/>
              </a:ext>
            </a:extLst>
          </p:cNvPr>
          <p:cNvSpPr txBox="1"/>
          <p:nvPr/>
        </p:nvSpPr>
        <p:spPr>
          <a:xfrm>
            <a:off x="5009882" y="1790741"/>
            <a:ext cx="6838681" cy="2031325"/>
          </a:xfrm>
          <a:prstGeom prst="rect">
            <a:avLst/>
          </a:prstGeom>
          <a:noFill/>
        </p:spPr>
        <p:txBody>
          <a:bodyPr wrap="square" rtlCol="0">
            <a:spAutoFit/>
          </a:bodyPr>
          <a:lstStyle/>
          <a:p>
            <a:r>
              <a:rPr lang="en-US" sz="3600" dirty="0">
                <a:solidFill>
                  <a:schemeClr val="accent6">
                    <a:lumMod val="50000"/>
                  </a:schemeClr>
                </a:solidFill>
              </a:rPr>
              <a:t>Please drive home safely…</a:t>
            </a:r>
          </a:p>
          <a:p>
            <a:endParaRPr lang="en-US" dirty="0">
              <a:solidFill>
                <a:schemeClr val="accent6">
                  <a:lumMod val="50000"/>
                </a:schemeClr>
              </a:solidFill>
            </a:endParaRPr>
          </a:p>
          <a:p>
            <a:pPr marL="285750" indent="-285750">
              <a:buFont typeface="Arial" panose="020B0604020202020204" pitchFamily="34" charset="0"/>
              <a:buChar char="•"/>
            </a:pPr>
            <a:endParaRPr lang="en-US" dirty="0">
              <a:solidFill>
                <a:schemeClr val="accent6">
                  <a:lumMod val="50000"/>
                </a:schemeClr>
              </a:solidFill>
            </a:endParaRPr>
          </a:p>
          <a:p>
            <a:pPr marL="285750" indent="-285750">
              <a:buFont typeface="Arial" panose="020B0604020202020204" pitchFamily="34" charset="0"/>
              <a:buChar char="•"/>
            </a:pPr>
            <a:r>
              <a:rPr lang="en-US" dirty="0">
                <a:solidFill>
                  <a:schemeClr val="accent6">
                    <a:lumMod val="50000"/>
                  </a:schemeClr>
                </a:solidFill>
              </a:rPr>
              <a:t>Local Government Risk Management Services</a:t>
            </a:r>
          </a:p>
          <a:p>
            <a:pPr marL="285750" indent="-285750">
              <a:buFont typeface="Arial" panose="020B0604020202020204" pitchFamily="34" charset="0"/>
              <a:buChar char="•"/>
            </a:pPr>
            <a:r>
              <a:rPr lang="en-US" dirty="0">
                <a:solidFill>
                  <a:schemeClr val="accent6">
                    <a:lumMod val="50000"/>
                  </a:schemeClr>
                </a:solidFill>
              </a:rPr>
              <a:t>800-650-3120</a:t>
            </a:r>
          </a:p>
          <a:p>
            <a:pPr marL="285750" indent="-285750">
              <a:buFont typeface="Arial" panose="020B0604020202020204" pitchFamily="34" charset="0"/>
              <a:buChar char="•"/>
            </a:pPr>
            <a:r>
              <a:rPr lang="en-US" dirty="0">
                <a:solidFill>
                  <a:schemeClr val="accent6">
                    <a:lumMod val="50000"/>
                  </a:schemeClr>
                </a:solidFill>
              </a:rPr>
              <a:t>www.lgrms.com</a:t>
            </a:r>
          </a:p>
        </p:txBody>
      </p:sp>
      <p:pic>
        <p:nvPicPr>
          <p:cNvPr id="7" name="Content Placeholder 6" descr="Logo&#10;&#10;Description automatically generated with medium confidence">
            <a:extLst>
              <a:ext uri="{FF2B5EF4-FFF2-40B4-BE49-F238E27FC236}">
                <a16:creationId xmlns:a16="http://schemas.microsoft.com/office/drawing/2014/main" id="{3885893C-960B-FE7C-B9B7-0D25FCDE1761}"/>
              </a:ext>
            </a:extLst>
          </p:cNvPr>
          <p:cNvPicPr>
            <a:picLocks noGrp="1" noChangeAspect="1"/>
          </p:cNvPicPr>
          <p:nvPr>
            <p:ph idx="1"/>
          </p:nvPr>
        </p:nvPicPr>
        <p:blipFill>
          <a:blip r:embed="rId5"/>
          <a:stretch>
            <a:fillRect/>
          </a:stretch>
        </p:blipFill>
        <p:spPr>
          <a:xfrm>
            <a:off x="-441513" y="-1816305"/>
            <a:ext cx="4712888" cy="1653467"/>
          </a:xfrm>
          <a:prstGeom prst="rect">
            <a:avLst/>
          </a:prstGeom>
        </p:spPr>
      </p:pic>
    </p:spTree>
    <p:extLst>
      <p:ext uri="{BB962C8B-B14F-4D97-AF65-F5344CB8AC3E}">
        <p14:creationId xmlns:p14="http://schemas.microsoft.com/office/powerpoint/2010/main" val="203704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3E60-0D6E-4CA3-89CF-FEF48507202A}"/>
              </a:ext>
            </a:extLst>
          </p:cNvPr>
          <p:cNvSpPr>
            <a:spLocks noGrp="1"/>
          </p:cNvSpPr>
          <p:nvPr>
            <p:ph type="title"/>
          </p:nvPr>
        </p:nvSpPr>
        <p:spPr/>
        <p:txBody>
          <a:bodyPr/>
          <a:lstStyle/>
          <a:p>
            <a:r>
              <a:rPr lang="en-US" dirty="0"/>
              <a:t>What you should know!</a:t>
            </a:r>
          </a:p>
        </p:txBody>
      </p:sp>
      <p:sp>
        <p:nvSpPr>
          <p:cNvPr id="3" name="Content Placeholder 2">
            <a:extLst>
              <a:ext uri="{FF2B5EF4-FFF2-40B4-BE49-F238E27FC236}">
                <a16:creationId xmlns:a16="http://schemas.microsoft.com/office/drawing/2014/main" id="{BE5C90A4-4BFC-4542-B06D-C73D404077B1}"/>
              </a:ext>
            </a:extLst>
          </p:cNvPr>
          <p:cNvSpPr>
            <a:spLocks noGrp="1"/>
          </p:cNvSpPr>
          <p:nvPr>
            <p:ph idx="1"/>
          </p:nvPr>
        </p:nvSpPr>
        <p:spPr/>
        <p:txBody>
          <a:bodyPr>
            <a:normAutofit fontScale="85000" lnSpcReduction="10000"/>
          </a:bodyPr>
          <a:lstStyle/>
          <a:p>
            <a:r>
              <a:rPr lang="en-US" dirty="0"/>
              <a:t>Know the general responsibilities of what a safety coordinator does for the City/County/Authority </a:t>
            </a:r>
          </a:p>
          <a:p>
            <a:r>
              <a:rPr lang="en-US" dirty="0"/>
              <a:t>Understand the general requirements to apply for either the ACCG/GMA Safety Grant Programs or the ACCG Safety Incentive Discount Program,.</a:t>
            </a:r>
          </a:p>
          <a:p>
            <a:pPr lvl="0"/>
            <a:r>
              <a:rPr lang="en-US" dirty="0"/>
              <a:t>LGRMS Website and how can we help?</a:t>
            </a:r>
          </a:p>
          <a:p>
            <a:pPr lvl="1"/>
            <a:r>
              <a:rPr lang="en-US" dirty="0"/>
              <a:t>Website – </a:t>
            </a:r>
            <a:r>
              <a:rPr lang="en-US" dirty="0">
                <a:hlinkClick r:id="rId3"/>
              </a:rPr>
              <a:t>Http://www.lgrms.com</a:t>
            </a:r>
            <a:endParaRPr lang="en-US" dirty="0"/>
          </a:p>
          <a:p>
            <a:pPr lvl="1"/>
            <a:r>
              <a:rPr lang="en-US" dirty="0"/>
              <a:t>Staff information</a:t>
            </a:r>
          </a:p>
          <a:p>
            <a:pPr lvl="1"/>
            <a:r>
              <a:rPr lang="en-US" dirty="0"/>
              <a:t>Member section </a:t>
            </a:r>
          </a:p>
          <a:p>
            <a:pPr lvl="1"/>
            <a:r>
              <a:rPr lang="en-US" dirty="0"/>
              <a:t>Sample policies</a:t>
            </a:r>
          </a:p>
          <a:p>
            <a:pPr lvl="1"/>
            <a:r>
              <a:rPr lang="en-US" dirty="0"/>
              <a:t>Webinars</a:t>
            </a:r>
          </a:p>
          <a:p>
            <a:pPr lvl="1"/>
            <a:r>
              <a:rPr lang="en-US" dirty="0"/>
              <a:t>Other Resources</a:t>
            </a:r>
          </a:p>
        </p:txBody>
      </p:sp>
    </p:spTree>
    <p:extLst>
      <p:ext uri="{BB962C8B-B14F-4D97-AF65-F5344CB8AC3E}">
        <p14:creationId xmlns:p14="http://schemas.microsoft.com/office/powerpoint/2010/main" val="370173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A96-7C8F-4155-946F-0B2413DA5EB0}"/>
              </a:ext>
            </a:extLst>
          </p:cNvPr>
          <p:cNvSpPr>
            <a:spLocks noGrp="1"/>
          </p:cNvSpPr>
          <p:nvPr>
            <p:ph type="title"/>
          </p:nvPr>
        </p:nvSpPr>
        <p:spPr/>
        <p:txBody>
          <a:bodyPr>
            <a:normAutofit/>
          </a:bodyPr>
          <a:lstStyle/>
          <a:p>
            <a:r>
              <a:rPr lang="en-US" dirty="0"/>
              <a:t>Safety grant/incentive discounts</a:t>
            </a:r>
          </a:p>
        </p:txBody>
      </p:sp>
      <p:sp>
        <p:nvSpPr>
          <p:cNvPr id="3" name="Content Placeholder 2">
            <a:extLst>
              <a:ext uri="{FF2B5EF4-FFF2-40B4-BE49-F238E27FC236}">
                <a16:creationId xmlns:a16="http://schemas.microsoft.com/office/drawing/2014/main" id="{FAC9499C-C75A-455F-9B24-2B6499F64F6E}"/>
              </a:ext>
            </a:extLst>
          </p:cNvPr>
          <p:cNvSpPr>
            <a:spLocks noGrp="1"/>
          </p:cNvSpPr>
          <p:nvPr>
            <p:ph idx="1"/>
          </p:nvPr>
        </p:nvSpPr>
        <p:spPr/>
        <p:txBody>
          <a:bodyPr/>
          <a:lstStyle/>
          <a:p>
            <a:r>
              <a:rPr lang="en-US" dirty="0"/>
              <a:t>General requirements for the ACCG/GMA Safety Grant Programs and  ACCG Safety Incentive Discount.</a:t>
            </a:r>
          </a:p>
          <a:p>
            <a:pPr marL="800100" lvl="1" indent="-342900">
              <a:buFont typeface="+mj-lt"/>
              <a:buAutoNum type="arabicPeriod"/>
            </a:pPr>
            <a:r>
              <a:rPr lang="en-US" dirty="0"/>
              <a:t>Signed Designated Safety Coordinator Resolution</a:t>
            </a:r>
          </a:p>
          <a:p>
            <a:pPr marL="800100" lvl="1" indent="-342900">
              <a:buFont typeface="+mj-lt"/>
              <a:buAutoNum type="arabicPeriod"/>
            </a:pPr>
            <a:r>
              <a:rPr lang="en-US" dirty="0"/>
              <a:t>Signed Safety Policy Statement</a:t>
            </a:r>
          </a:p>
          <a:p>
            <a:pPr marL="800100" lvl="1" indent="-342900">
              <a:buFont typeface="+mj-lt"/>
              <a:buAutoNum type="arabicPeriod"/>
            </a:pPr>
            <a:r>
              <a:rPr lang="en-US" dirty="0"/>
              <a:t>If applicable, current in response to recommendations made by LGRMS during onsite visit</a:t>
            </a:r>
          </a:p>
          <a:p>
            <a:pPr marL="800100" lvl="1" indent="-342900">
              <a:buFont typeface="+mj-lt"/>
              <a:buAutoNum type="arabicPeriod"/>
            </a:pPr>
            <a:r>
              <a:rPr lang="en-US" dirty="0"/>
              <a:t>Have documented minimum quarterly Safety meetings/trainings</a:t>
            </a:r>
          </a:p>
          <a:p>
            <a:pPr marL="800100" lvl="1" indent="-342900">
              <a:buFont typeface="+mj-lt"/>
              <a:buAutoNum type="arabicPeriod"/>
            </a:pPr>
            <a:r>
              <a:rPr lang="en-US" dirty="0"/>
              <a:t>Documented Bi-annual self-inspections (performed by each department)</a:t>
            </a:r>
          </a:p>
          <a:p>
            <a:pPr marL="800100" lvl="1" indent="-342900">
              <a:buFont typeface="+mj-lt"/>
              <a:buAutoNum type="arabicPeriod"/>
            </a:pPr>
            <a:r>
              <a:rPr lang="en-US" dirty="0"/>
              <a:t>Mandatory Seatbelt Policy </a:t>
            </a:r>
          </a:p>
          <a:p>
            <a:endParaRPr lang="en-US" dirty="0"/>
          </a:p>
        </p:txBody>
      </p:sp>
    </p:spTree>
    <p:extLst>
      <p:ext uri="{BB962C8B-B14F-4D97-AF65-F5344CB8AC3E}">
        <p14:creationId xmlns:p14="http://schemas.microsoft.com/office/powerpoint/2010/main" val="326961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06C8-F270-40E3-A33C-AA96DAC7C195}"/>
              </a:ext>
            </a:extLst>
          </p:cNvPr>
          <p:cNvSpPr>
            <a:spLocks noGrp="1"/>
          </p:cNvSpPr>
          <p:nvPr>
            <p:ph type="title"/>
          </p:nvPr>
        </p:nvSpPr>
        <p:spPr/>
        <p:txBody>
          <a:bodyPr/>
          <a:lstStyle/>
          <a:p>
            <a:r>
              <a:rPr lang="en-US" dirty="0"/>
              <a:t>Training Requirements </a:t>
            </a:r>
          </a:p>
        </p:txBody>
      </p:sp>
      <p:sp>
        <p:nvSpPr>
          <p:cNvPr id="3" name="Content Placeholder 2">
            <a:extLst>
              <a:ext uri="{FF2B5EF4-FFF2-40B4-BE49-F238E27FC236}">
                <a16:creationId xmlns:a16="http://schemas.microsoft.com/office/drawing/2014/main" id="{A8A1CF7B-631E-4044-ADC6-E4CA954C2E99}"/>
              </a:ext>
            </a:extLst>
          </p:cNvPr>
          <p:cNvSpPr>
            <a:spLocks noGrp="1"/>
          </p:cNvSpPr>
          <p:nvPr>
            <p:ph idx="1"/>
          </p:nvPr>
        </p:nvSpPr>
        <p:spPr/>
        <p:txBody>
          <a:bodyPr/>
          <a:lstStyle/>
          <a:p>
            <a:r>
              <a:rPr lang="en-US" dirty="0"/>
              <a:t>Participation by any member employee in at least one LGRMS Training Program within the past year </a:t>
            </a:r>
          </a:p>
          <a:p>
            <a:pPr marL="800100" lvl="1" indent="-342900">
              <a:buFont typeface="+mj-lt"/>
              <a:buAutoNum type="arabicPeriod"/>
            </a:pPr>
            <a:r>
              <a:rPr lang="en-US" dirty="0"/>
              <a:t>Regional Training</a:t>
            </a:r>
          </a:p>
          <a:p>
            <a:pPr marL="800100" lvl="1" indent="-342900">
              <a:buFont typeface="+mj-lt"/>
              <a:buAutoNum type="arabicPeriod"/>
            </a:pPr>
            <a:r>
              <a:rPr lang="en-US" dirty="0"/>
              <a:t>Focused Training</a:t>
            </a:r>
          </a:p>
          <a:p>
            <a:pPr marL="800100" lvl="1" indent="-342900">
              <a:buFont typeface="+mj-lt"/>
              <a:buAutoNum type="arabicPeriod"/>
            </a:pPr>
            <a:r>
              <a:rPr lang="en-US" dirty="0"/>
              <a:t> Webinar (3 hour minimum) – if approved by Dan Beck</a:t>
            </a:r>
          </a:p>
          <a:p>
            <a:pPr marL="457200" lvl="1" indent="0">
              <a:buNone/>
            </a:pPr>
            <a:endParaRPr lang="en-US" dirty="0"/>
          </a:p>
        </p:txBody>
      </p:sp>
    </p:spTree>
    <p:extLst>
      <p:ext uri="{BB962C8B-B14F-4D97-AF65-F5344CB8AC3E}">
        <p14:creationId xmlns:p14="http://schemas.microsoft.com/office/powerpoint/2010/main" val="167897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A96-7C8F-4155-946F-0B2413DA5EB0}"/>
              </a:ext>
            </a:extLst>
          </p:cNvPr>
          <p:cNvSpPr>
            <a:spLocks noGrp="1"/>
          </p:cNvSpPr>
          <p:nvPr>
            <p:ph type="title"/>
          </p:nvPr>
        </p:nvSpPr>
        <p:spPr/>
        <p:txBody>
          <a:bodyPr>
            <a:normAutofit/>
          </a:bodyPr>
          <a:lstStyle/>
          <a:p>
            <a:r>
              <a:rPr lang="en-US" dirty="0"/>
              <a:t>Safety grant/incentive discounts</a:t>
            </a:r>
          </a:p>
        </p:txBody>
      </p:sp>
      <p:sp>
        <p:nvSpPr>
          <p:cNvPr id="3" name="Content Placeholder 2">
            <a:extLst>
              <a:ext uri="{FF2B5EF4-FFF2-40B4-BE49-F238E27FC236}">
                <a16:creationId xmlns:a16="http://schemas.microsoft.com/office/drawing/2014/main" id="{FAC9499C-C75A-455F-9B24-2B6499F64F6E}"/>
              </a:ext>
            </a:extLst>
          </p:cNvPr>
          <p:cNvSpPr>
            <a:spLocks noGrp="1"/>
          </p:cNvSpPr>
          <p:nvPr>
            <p:ph idx="1"/>
          </p:nvPr>
        </p:nvSpPr>
        <p:spPr/>
        <p:txBody>
          <a:bodyPr>
            <a:normAutofit fontScale="77500" lnSpcReduction="20000"/>
          </a:bodyPr>
          <a:lstStyle/>
          <a:p>
            <a:r>
              <a:rPr lang="en-US" sz="2200" b="1" dirty="0">
                <a:solidFill>
                  <a:srgbClr val="000000"/>
                </a:solidFill>
              </a:rPr>
              <a:t>General requirements for the ACCG/GMA Safety Grant Programs and  ACCG Safety Incentive Discount.</a:t>
            </a:r>
          </a:p>
          <a:p>
            <a:pPr lvl="1">
              <a:buFont typeface="Wingdings" panose="05000000000000000000" pitchFamily="2" charset="2"/>
              <a:buChar char="v"/>
            </a:pPr>
            <a:r>
              <a:rPr lang="en-US" sz="2200" b="1" dirty="0">
                <a:solidFill>
                  <a:srgbClr val="000000"/>
                </a:solidFill>
              </a:rPr>
              <a:t>Signed Designated Safety Coordinator Resolution</a:t>
            </a:r>
          </a:p>
          <a:p>
            <a:pPr lvl="1">
              <a:buFont typeface="Wingdings" panose="05000000000000000000" pitchFamily="2" charset="2"/>
              <a:buChar char="v"/>
            </a:pPr>
            <a:r>
              <a:rPr lang="en-US" sz="2200" b="1" dirty="0">
                <a:solidFill>
                  <a:srgbClr val="000000"/>
                </a:solidFill>
              </a:rPr>
              <a:t>Signed Safety Policy Statement</a:t>
            </a:r>
          </a:p>
          <a:p>
            <a:pPr lvl="1">
              <a:buFont typeface="Wingdings" panose="05000000000000000000" pitchFamily="2" charset="2"/>
              <a:buChar char="v"/>
            </a:pPr>
            <a:r>
              <a:rPr lang="en-US" sz="2200" b="1" dirty="0">
                <a:solidFill>
                  <a:srgbClr val="000000"/>
                </a:solidFill>
              </a:rPr>
              <a:t>If applicable, current in response to recommendations made by LGRMS during onsite visit</a:t>
            </a:r>
          </a:p>
          <a:p>
            <a:pPr lvl="1">
              <a:buFont typeface="Wingdings" panose="05000000000000000000" pitchFamily="2" charset="2"/>
              <a:buChar char="v"/>
            </a:pPr>
            <a:r>
              <a:rPr lang="en-US" sz="2200" b="1" dirty="0">
                <a:solidFill>
                  <a:srgbClr val="000000"/>
                </a:solidFill>
              </a:rPr>
              <a:t>Have documented minimum quarterly Safety meetings/trainings</a:t>
            </a:r>
          </a:p>
          <a:p>
            <a:pPr lvl="1">
              <a:buFont typeface="Wingdings" panose="05000000000000000000" pitchFamily="2" charset="2"/>
              <a:buChar char="v"/>
            </a:pPr>
            <a:r>
              <a:rPr lang="en-US" sz="2200" b="1" dirty="0">
                <a:solidFill>
                  <a:srgbClr val="000000"/>
                </a:solidFill>
              </a:rPr>
              <a:t>Documented Bi-annual self-inspections (performed by each department)</a:t>
            </a:r>
          </a:p>
          <a:p>
            <a:pPr lvl="1">
              <a:buFont typeface="Wingdings" panose="05000000000000000000" pitchFamily="2" charset="2"/>
              <a:buChar char="v"/>
            </a:pPr>
            <a:r>
              <a:rPr lang="en-US" sz="2200" b="1" dirty="0">
                <a:solidFill>
                  <a:srgbClr val="000000"/>
                </a:solidFill>
              </a:rPr>
              <a:t>Mandatory Seatbelt Policy </a:t>
            </a:r>
          </a:p>
          <a:p>
            <a:pPr lvl="1">
              <a:buFont typeface="Wingdings" panose="05000000000000000000" pitchFamily="2" charset="2"/>
              <a:buChar char="v"/>
            </a:pPr>
            <a:r>
              <a:rPr lang="en-US" sz="2200" b="1" dirty="0">
                <a:solidFill>
                  <a:srgbClr val="000000"/>
                </a:solidFill>
              </a:rPr>
              <a:t>Required training (Safety Coordinator I-III and one extra 3-hour class)</a:t>
            </a:r>
          </a:p>
          <a:p>
            <a:pPr lvl="1">
              <a:buFont typeface="Wingdings" panose="05000000000000000000" pitchFamily="2" charset="2"/>
              <a:buChar char="v"/>
            </a:pPr>
            <a:r>
              <a:rPr lang="en-US" sz="2200" b="1" dirty="0">
                <a:solidFill>
                  <a:srgbClr val="000000"/>
                </a:solidFill>
              </a:rPr>
              <a:t>Safety Action plan</a:t>
            </a:r>
          </a:p>
          <a:p>
            <a:endParaRPr lang="en-US" dirty="0"/>
          </a:p>
        </p:txBody>
      </p:sp>
      <p:pic>
        <p:nvPicPr>
          <p:cNvPr id="4" name="Picture 3" descr="Logo&#10;&#10;Description automatically generated with medium confidence">
            <a:extLst>
              <a:ext uri="{FF2B5EF4-FFF2-40B4-BE49-F238E27FC236}">
                <a16:creationId xmlns:a16="http://schemas.microsoft.com/office/drawing/2014/main" id="{64ECDF6E-014C-4B22-8DDF-8A744FF6F09E}"/>
              </a:ext>
            </a:extLst>
          </p:cNvPr>
          <p:cNvPicPr>
            <a:picLocks noChangeAspect="1"/>
          </p:cNvPicPr>
          <p:nvPr/>
        </p:nvPicPr>
        <p:blipFill>
          <a:blip r:embed="rId3"/>
          <a:stretch>
            <a:fillRect/>
          </a:stretch>
        </p:blipFill>
        <p:spPr>
          <a:xfrm>
            <a:off x="162811" y="147191"/>
            <a:ext cx="1443119" cy="685930"/>
          </a:xfrm>
          <a:prstGeom prst="rect">
            <a:avLst/>
          </a:prstGeom>
        </p:spPr>
      </p:pic>
    </p:spTree>
    <p:extLst>
      <p:ext uri="{BB962C8B-B14F-4D97-AF65-F5344CB8AC3E}">
        <p14:creationId xmlns:p14="http://schemas.microsoft.com/office/powerpoint/2010/main" val="384209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06C8-F270-40E3-A33C-AA96DAC7C195}"/>
              </a:ext>
            </a:extLst>
          </p:cNvPr>
          <p:cNvSpPr>
            <a:spLocks noGrp="1"/>
          </p:cNvSpPr>
          <p:nvPr>
            <p:ph type="title"/>
          </p:nvPr>
        </p:nvSpPr>
        <p:spPr/>
        <p:txBody>
          <a:bodyPr/>
          <a:lstStyle/>
          <a:p>
            <a:r>
              <a:rPr lang="en-US" dirty="0"/>
              <a:t>Types of Training  </a:t>
            </a:r>
          </a:p>
        </p:txBody>
      </p:sp>
      <p:sp>
        <p:nvSpPr>
          <p:cNvPr id="3" name="Content Placeholder 2">
            <a:extLst>
              <a:ext uri="{FF2B5EF4-FFF2-40B4-BE49-F238E27FC236}">
                <a16:creationId xmlns:a16="http://schemas.microsoft.com/office/drawing/2014/main" id="{A8A1CF7B-631E-4044-ADC6-E4CA954C2E99}"/>
              </a:ext>
            </a:extLst>
          </p:cNvPr>
          <p:cNvSpPr>
            <a:spLocks noGrp="1"/>
          </p:cNvSpPr>
          <p:nvPr>
            <p:ph idx="1"/>
          </p:nvPr>
        </p:nvSpPr>
        <p:spPr/>
        <p:txBody>
          <a:bodyPr/>
          <a:lstStyle/>
          <a:p>
            <a:pPr marL="0" indent="0">
              <a:spcBef>
                <a:spcPts val="0"/>
              </a:spcBef>
              <a:spcAft>
                <a:spcPts val="0"/>
              </a:spcAft>
              <a:buNone/>
            </a:pPr>
            <a:r>
              <a:rPr lang="en-US" b="1" dirty="0">
                <a:solidFill>
                  <a:srgbClr val="000000"/>
                </a:solidFill>
                <a:latin typeface="Century Gothic" panose="020B0502020202020204" pitchFamily="34" charset="0"/>
              </a:rPr>
              <a:t>General</a:t>
            </a:r>
          </a:p>
          <a:p>
            <a:pPr marL="0" indent="0">
              <a:spcBef>
                <a:spcPts val="0"/>
              </a:spcBef>
              <a:spcAft>
                <a:spcPts val="0"/>
              </a:spcAft>
              <a:buNone/>
            </a:pPr>
            <a:r>
              <a:rPr lang="en-US" dirty="0">
                <a:solidFill>
                  <a:srgbClr val="000000"/>
                </a:solidFill>
                <a:latin typeface="Century Gothic" panose="020B0502020202020204" pitchFamily="34" charset="0"/>
              </a:rPr>
              <a:t>	No Measure of skills, knowledge, or attitude</a:t>
            </a:r>
          </a:p>
          <a:p>
            <a:pPr marL="0" indent="0">
              <a:spcBef>
                <a:spcPts val="0"/>
              </a:spcBef>
              <a:spcAft>
                <a:spcPts val="0"/>
              </a:spcAft>
              <a:buNone/>
            </a:pPr>
            <a:r>
              <a:rPr lang="en-US" dirty="0">
                <a:solidFill>
                  <a:srgbClr val="000000"/>
                </a:solidFill>
                <a:latin typeface="Century Gothic" panose="020B0502020202020204" pitchFamily="34" charset="0"/>
              </a:rPr>
              <a:t>	Task Specific</a:t>
            </a:r>
          </a:p>
          <a:p>
            <a:pPr marL="0" indent="0">
              <a:spcBef>
                <a:spcPts val="0"/>
              </a:spcBef>
              <a:spcAft>
                <a:spcPts val="0"/>
              </a:spcAft>
              <a:buNone/>
            </a:pPr>
            <a:r>
              <a:rPr lang="en-US" dirty="0">
                <a:solidFill>
                  <a:srgbClr val="000000"/>
                </a:solidFill>
                <a:latin typeface="Century Gothic" panose="020B0502020202020204" pitchFamily="34" charset="0"/>
              </a:rPr>
              <a:t>	Universal to All</a:t>
            </a:r>
          </a:p>
          <a:p>
            <a:pPr marL="0" indent="0">
              <a:spcBef>
                <a:spcPts val="0"/>
              </a:spcBef>
              <a:spcAft>
                <a:spcPts val="0"/>
              </a:spcAft>
              <a:buNone/>
            </a:pPr>
            <a:r>
              <a:rPr lang="en-US" dirty="0">
                <a:solidFill>
                  <a:srgbClr val="000000"/>
                </a:solidFill>
                <a:latin typeface="Century Gothic" panose="020B0502020202020204" pitchFamily="34" charset="0"/>
              </a:rPr>
              <a:t>	Example would be seat belt use policy</a:t>
            </a:r>
          </a:p>
          <a:p>
            <a:pPr marL="0" indent="0">
              <a:spcBef>
                <a:spcPts val="0"/>
              </a:spcBef>
              <a:spcAft>
                <a:spcPts val="0"/>
              </a:spcAft>
              <a:buNone/>
            </a:pPr>
            <a:endParaRPr lang="en-US" dirty="0">
              <a:solidFill>
                <a:srgbClr val="000000"/>
              </a:solidFill>
              <a:latin typeface="Century Gothic" panose="020B0502020202020204" pitchFamily="34" charset="0"/>
            </a:endParaRPr>
          </a:p>
          <a:p>
            <a:pPr marL="0" indent="0">
              <a:spcBef>
                <a:spcPts val="0"/>
              </a:spcBef>
              <a:spcAft>
                <a:spcPts val="0"/>
              </a:spcAft>
              <a:buNone/>
            </a:pPr>
            <a:r>
              <a:rPr lang="en-US" b="1" dirty="0">
                <a:solidFill>
                  <a:srgbClr val="000000"/>
                </a:solidFill>
                <a:latin typeface="Century Gothic" panose="020B0502020202020204" pitchFamily="34" charset="0"/>
              </a:rPr>
              <a:t>Specific</a:t>
            </a:r>
          </a:p>
          <a:p>
            <a:pPr marL="0" indent="0">
              <a:spcBef>
                <a:spcPts val="0"/>
              </a:spcBef>
              <a:spcAft>
                <a:spcPts val="0"/>
              </a:spcAft>
              <a:buNone/>
            </a:pPr>
            <a:r>
              <a:rPr lang="en-US" dirty="0">
                <a:solidFill>
                  <a:srgbClr val="000000"/>
                </a:solidFill>
                <a:latin typeface="Century Gothic" panose="020B0502020202020204" pitchFamily="34" charset="0"/>
              </a:rPr>
              <a:t>	 Skills, knowledge, and attitude are measured</a:t>
            </a:r>
          </a:p>
          <a:p>
            <a:pPr marL="0" indent="0">
              <a:spcBef>
                <a:spcPts val="0"/>
              </a:spcBef>
              <a:spcAft>
                <a:spcPts val="0"/>
              </a:spcAft>
              <a:buNone/>
            </a:pPr>
            <a:r>
              <a:rPr lang="en-US" dirty="0">
                <a:solidFill>
                  <a:srgbClr val="000000"/>
                </a:solidFill>
                <a:latin typeface="Century Gothic" panose="020B0502020202020204" pitchFamily="34" charset="0"/>
              </a:rPr>
              <a:t>	 Employees must meet criteria to continue.</a:t>
            </a:r>
          </a:p>
          <a:p>
            <a:pPr marL="457200" lvl="1" indent="0">
              <a:buNone/>
            </a:pPr>
            <a:endParaRPr lang="en-US" dirty="0"/>
          </a:p>
        </p:txBody>
      </p:sp>
      <p:pic>
        <p:nvPicPr>
          <p:cNvPr id="4" name="Picture 3" descr="Logo&#10;&#10;Description automatically generated with medium confidence">
            <a:extLst>
              <a:ext uri="{FF2B5EF4-FFF2-40B4-BE49-F238E27FC236}">
                <a16:creationId xmlns:a16="http://schemas.microsoft.com/office/drawing/2014/main" id="{CE0D9E5D-1F61-4738-B34C-629E3E212527}"/>
              </a:ext>
            </a:extLst>
          </p:cNvPr>
          <p:cNvPicPr>
            <a:picLocks noChangeAspect="1"/>
          </p:cNvPicPr>
          <p:nvPr/>
        </p:nvPicPr>
        <p:blipFill>
          <a:blip r:embed="rId3"/>
          <a:stretch>
            <a:fillRect/>
          </a:stretch>
        </p:blipFill>
        <p:spPr>
          <a:xfrm>
            <a:off x="162811" y="147191"/>
            <a:ext cx="1443119" cy="685930"/>
          </a:xfrm>
          <a:prstGeom prst="rect">
            <a:avLst/>
          </a:prstGeom>
        </p:spPr>
      </p:pic>
    </p:spTree>
    <p:extLst>
      <p:ext uri="{BB962C8B-B14F-4D97-AF65-F5344CB8AC3E}">
        <p14:creationId xmlns:p14="http://schemas.microsoft.com/office/powerpoint/2010/main" val="21670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06C8-F270-40E3-A33C-AA96DAC7C195}"/>
              </a:ext>
            </a:extLst>
          </p:cNvPr>
          <p:cNvSpPr>
            <a:spLocks noGrp="1"/>
          </p:cNvSpPr>
          <p:nvPr>
            <p:ph type="title"/>
          </p:nvPr>
        </p:nvSpPr>
        <p:spPr/>
        <p:txBody>
          <a:bodyPr/>
          <a:lstStyle/>
          <a:p>
            <a:r>
              <a:rPr lang="en-US" dirty="0"/>
              <a:t>EXTRA Training Requirement </a:t>
            </a:r>
          </a:p>
        </p:txBody>
      </p:sp>
      <p:sp>
        <p:nvSpPr>
          <p:cNvPr id="3" name="Content Placeholder 2">
            <a:extLst>
              <a:ext uri="{FF2B5EF4-FFF2-40B4-BE49-F238E27FC236}">
                <a16:creationId xmlns:a16="http://schemas.microsoft.com/office/drawing/2014/main" id="{A8A1CF7B-631E-4044-ADC6-E4CA954C2E99}"/>
              </a:ext>
            </a:extLst>
          </p:cNvPr>
          <p:cNvSpPr>
            <a:spLocks noGrp="1"/>
          </p:cNvSpPr>
          <p:nvPr>
            <p:ph idx="1"/>
          </p:nvPr>
        </p:nvSpPr>
        <p:spPr/>
        <p:txBody>
          <a:bodyPr/>
          <a:lstStyle/>
          <a:p>
            <a:r>
              <a:rPr lang="en-US" sz="2400" b="1" dirty="0">
                <a:solidFill>
                  <a:srgbClr val="000000"/>
                </a:solidFill>
              </a:rPr>
              <a:t>Participation by any member employee in at least one LGRMS Training Program within the past year </a:t>
            </a:r>
          </a:p>
          <a:p>
            <a:pPr lvl="1">
              <a:buFont typeface="Wingdings" panose="05000000000000000000" pitchFamily="2" charset="2"/>
              <a:buChar char="v"/>
            </a:pPr>
            <a:r>
              <a:rPr lang="en-US" sz="2400" b="1" dirty="0">
                <a:solidFill>
                  <a:srgbClr val="000000"/>
                </a:solidFill>
              </a:rPr>
              <a:t>Regional Training</a:t>
            </a:r>
          </a:p>
          <a:p>
            <a:pPr lvl="1">
              <a:buFont typeface="Wingdings" panose="05000000000000000000" pitchFamily="2" charset="2"/>
              <a:buChar char="v"/>
            </a:pPr>
            <a:r>
              <a:rPr lang="en-US" sz="2400" b="1" dirty="0">
                <a:solidFill>
                  <a:srgbClr val="000000"/>
                </a:solidFill>
              </a:rPr>
              <a:t>Focused Training</a:t>
            </a:r>
          </a:p>
          <a:p>
            <a:pPr marL="457200" lvl="1" indent="0">
              <a:buNone/>
            </a:pPr>
            <a:endParaRPr lang="en-US" dirty="0"/>
          </a:p>
        </p:txBody>
      </p:sp>
      <p:pic>
        <p:nvPicPr>
          <p:cNvPr id="4" name="Picture 3" descr="Logo&#10;&#10;Description automatically generated with medium confidence">
            <a:extLst>
              <a:ext uri="{FF2B5EF4-FFF2-40B4-BE49-F238E27FC236}">
                <a16:creationId xmlns:a16="http://schemas.microsoft.com/office/drawing/2014/main" id="{CE0D9E5D-1F61-4738-B34C-629E3E212527}"/>
              </a:ext>
            </a:extLst>
          </p:cNvPr>
          <p:cNvPicPr>
            <a:picLocks noChangeAspect="1"/>
          </p:cNvPicPr>
          <p:nvPr/>
        </p:nvPicPr>
        <p:blipFill>
          <a:blip r:embed="rId3"/>
          <a:stretch>
            <a:fillRect/>
          </a:stretch>
        </p:blipFill>
        <p:spPr>
          <a:xfrm>
            <a:off x="162811" y="147191"/>
            <a:ext cx="1443119" cy="685930"/>
          </a:xfrm>
          <a:prstGeom prst="rect">
            <a:avLst/>
          </a:prstGeom>
        </p:spPr>
      </p:pic>
    </p:spTree>
    <p:extLst>
      <p:ext uri="{BB962C8B-B14F-4D97-AF65-F5344CB8AC3E}">
        <p14:creationId xmlns:p14="http://schemas.microsoft.com/office/powerpoint/2010/main" val="261914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9781-A5EE-4578-8D68-3059E4E61371}"/>
              </a:ext>
            </a:extLst>
          </p:cNvPr>
          <p:cNvSpPr>
            <a:spLocks noGrp="1"/>
          </p:cNvSpPr>
          <p:nvPr>
            <p:ph type="title"/>
          </p:nvPr>
        </p:nvSpPr>
        <p:spPr>
          <a:xfrm>
            <a:off x="1451579" y="609601"/>
            <a:ext cx="5040385" cy="1244154"/>
          </a:xfrm>
        </p:spPr>
        <p:txBody>
          <a:bodyPr>
            <a:normAutofit fontScale="90000"/>
          </a:bodyPr>
          <a:lstStyle/>
          <a:p>
            <a:pPr algn="ctr"/>
            <a:r>
              <a:rPr lang="en-US" dirty="0"/>
              <a:t>Signed Safety Coordinator </a:t>
            </a:r>
            <a:br>
              <a:rPr lang="en-US" dirty="0"/>
            </a:br>
            <a:r>
              <a:rPr lang="en-US" dirty="0"/>
              <a:t>Resolution</a:t>
            </a:r>
          </a:p>
        </p:txBody>
      </p:sp>
      <p:pic>
        <p:nvPicPr>
          <p:cNvPr id="4" name="Picture 3" descr="Logo&#10;&#10;Description automatically generated with medium confidence">
            <a:extLst>
              <a:ext uri="{FF2B5EF4-FFF2-40B4-BE49-F238E27FC236}">
                <a16:creationId xmlns:a16="http://schemas.microsoft.com/office/drawing/2014/main" id="{243170AA-35CD-494B-9075-12CA42E679EE}"/>
              </a:ext>
            </a:extLst>
          </p:cNvPr>
          <p:cNvPicPr>
            <a:picLocks noChangeAspect="1"/>
          </p:cNvPicPr>
          <p:nvPr/>
        </p:nvPicPr>
        <p:blipFill>
          <a:blip r:embed="rId3"/>
          <a:stretch>
            <a:fillRect/>
          </a:stretch>
        </p:blipFill>
        <p:spPr>
          <a:xfrm>
            <a:off x="162811" y="147191"/>
            <a:ext cx="1443119" cy="685930"/>
          </a:xfrm>
          <a:prstGeom prst="rect">
            <a:avLst/>
          </a:prstGeom>
        </p:spPr>
      </p:pic>
      <p:pic>
        <p:nvPicPr>
          <p:cNvPr id="5" name="Picture 4">
            <a:extLst>
              <a:ext uri="{FF2B5EF4-FFF2-40B4-BE49-F238E27FC236}">
                <a16:creationId xmlns:a16="http://schemas.microsoft.com/office/drawing/2014/main" id="{0557FA7D-85C5-489A-A77B-652D82487FE6}"/>
              </a:ext>
            </a:extLst>
          </p:cNvPr>
          <p:cNvPicPr>
            <a:picLocks noChangeAspect="1"/>
          </p:cNvPicPr>
          <p:nvPr/>
        </p:nvPicPr>
        <p:blipFill>
          <a:blip r:embed="rId4"/>
          <a:srcRect/>
          <a:stretch/>
        </p:blipFill>
        <p:spPr>
          <a:xfrm>
            <a:off x="6743283" y="63592"/>
            <a:ext cx="5040383" cy="6522849"/>
          </a:xfrm>
          <a:prstGeom prst="rect">
            <a:avLst/>
          </a:prstGeom>
        </p:spPr>
      </p:pic>
      <p:pic>
        <p:nvPicPr>
          <p:cNvPr id="6" name="Picture 5">
            <a:extLst>
              <a:ext uri="{FF2B5EF4-FFF2-40B4-BE49-F238E27FC236}">
                <a16:creationId xmlns:a16="http://schemas.microsoft.com/office/drawing/2014/main" id="{11A872A6-BEB2-43C6-956D-D1F8ECB8CC1D}"/>
              </a:ext>
            </a:extLst>
          </p:cNvPr>
          <p:cNvPicPr>
            <a:picLocks noChangeAspect="1"/>
          </p:cNvPicPr>
          <p:nvPr/>
        </p:nvPicPr>
        <p:blipFill rotWithShape="1">
          <a:blip r:embed="rId5"/>
          <a:srcRect l="-678" t="-5232" r="678" b="8839"/>
          <a:stretch/>
        </p:blipFill>
        <p:spPr>
          <a:xfrm rot="343217">
            <a:off x="5869218" y="1077572"/>
            <a:ext cx="5040383" cy="62875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0064522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772</TotalTime>
  <Words>2598</Words>
  <Application>Microsoft Office PowerPoint</Application>
  <PresentationFormat>Widescreen</PresentationFormat>
  <Paragraphs>364</Paragraphs>
  <Slides>29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Gill Sans MT</vt:lpstr>
      <vt:lpstr>Wingdings</vt:lpstr>
      <vt:lpstr>Gallery</vt:lpstr>
      <vt:lpstr>Safety Coordinator I</vt:lpstr>
      <vt:lpstr>What is workplace safety</vt:lpstr>
      <vt:lpstr>What you should know!</vt:lpstr>
      <vt:lpstr>Safety grant/incentive discounts</vt:lpstr>
      <vt:lpstr>Training Requirements </vt:lpstr>
      <vt:lpstr>Safety grant/incentive discounts</vt:lpstr>
      <vt:lpstr>Types of Training  </vt:lpstr>
      <vt:lpstr>EXTRA Training Requirement </vt:lpstr>
      <vt:lpstr>Signed Safety Coordinator  Resolution</vt:lpstr>
      <vt:lpstr>Signed safety Policy Statement</vt:lpstr>
      <vt:lpstr>Safety Meeting Sign-In </vt:lpstr>
      <vt:lpstr>Mandatory Seatbelt Policy Samples</vt:lpstr>
      <vt:lpstr>Breakout Session</vt:lpstr>
      <vt:lpstr>Responsibilities of the Safety Coordinator</vt:lpstr>
      <vt:lpstr>Responsibilities continued</vt:lpstr>
      <vt:lpstr>Identifying  safety Hazards - breakout</vt:lpstr>
      <vt:lpstr>You’re not expected to do it by yourself</vt:lpstr>
      <vt:lpstr>What’s happening in your city or county?</vt:lpstr>
      <vt:lpstr>Local Government Trends </vt:lpstr>
      <vt:lpstr>Local Government Trends  </vt:lpstr>
      <vt:lpstr>Local Government Trends</vt:lpstr>
      <vt:lpstr>Local Government trends</vt:lpstr>
      <vt:lpstr>Benefits of Safety Program</vt:lpstr>
      <vt:lpstr>Risk Consultant Territory Map</vt:lpstr>
      <vt:lpstr>Public Safety Risk Consultants Service Line</vt:lpstr>
      <vt:lpstr>Public Safety Risk Consultants Service Line</vt:lpstr>
      <vt:lpstr>What is to come?</vt:lpstr>
      <vt:lpstr>HOMEWORK – Please bring to next class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Coordinator I</dc:title>
  <dc:creator>Chris Ryan</dc:creator>
  <cp:lastModifiedBy>Chris Ryan</cp:lastModifiedBy>
  <cp:revision>42</cp:revision>
  <dcterms:created xsi:type="dcterms:W3CDTF">2020-04-14T12:52:30Z</dcterms:created>
  <dcterms:modified xsi:type="dcterms:W3CDTF">2024-07-09T14:56:52Z</dcterms:modified>
</cp:coreProperties>
</file>