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5" r:id="rId1"/>
  </p:sldMasterIdLst>
  <p:notesMasterIdLst>
    <p:notesMasterId r:id="rId52"/>
  </p:notesMasterIdLst>
  <p:handoutMasterIdLst>
    <p:handoutMasterId r:id="rId53"/>
  </p:handoutMasterIdLst>
  <p:sldIdLst>
    <p:sldId id="366" r:id="rId2"/>
    <p:sldId id="383" r:id="rId3"/>
    <p:sldId id="342" r:id="rId4"/>
    <p:sldId id="343" r:id="rId5"/>
    <p:sldId id="325" r:id="rId6"/>
    <p:sldId id="349" r:id="rId7"/>
    <p:sldId id="344" r:id="rId8"/>
    <p:sldId id="345" r:id="rId9"/>
    <p:sldId id="346" r:id="rId10"/>
    <p:sldId id="347" r:id="rId11"/>
    <p:sldId id="330" r:id="rId12"/>
    <p:sldId id="376" r:id="rId13"/>
    <p:sldId id="375" r:id="rId14"/>
    <p:sldId id="331" r:id="rId15"/>
    <p:sldId id="277" r:id="rId16"/>
    <p:sldId id="350" r:id="rId17"/>
    <p:sldId id="351" r:id="rId18"/>
    <p:sldId id="381" r:id="rId19"/>
    <p:sldId id="378" r:id="rId20"/>
    <p:sldId id="379" r:id="rId21"/>
    <p:sldId id="380" r:id="rId22"/>
    <p:sldId id="339" r:id="rId23"/>
    <p:sldId id="348" r:id="rId24"/>
    <p:sldId id="356" r:id="rId25"/>
    <p:sldId id="319" r:id="rId26"/>
    <p:sldId id="320" r:id="rId27"/>
    <p:sldId id="321" r:id="rId28"/>
    <p:sldId id="334" r:id="rId29"/>
    <p:sldId id="336" r:id="rId30"/>
    <p:sldId id="335" r:id="rId31"/>
    <p:sldId id="337" r:id="rId32"/>
    <p:sldId id="338" r:id="rId33"/>
    <p:sldId id="332" r:id="rId34"/>
    <p:sldId id="353" r:id="rId35"/>
    <p:sldId id="354" r:id="rId36"/>
    <p:sldId id="355" r:id="rId37"/>
    <p:sldId id="357" r:id="rId38"/>
    <p:sldId id="358" r:id="rId39"/>
    <p:sldId id="359" r:id="rId40"/>
    <p:sldId id="360" r:id="rId41"/>
    <p:sldId id="377" r:id="rId42"/>
    <p:sldId id="374" r:id="rId43"/>
    <p:sldId id="340" r:id="rId44"/>
    <p:sldId id="361" r:id="rId45"/>
    <p:sldId id="362" r:id="rId46"/>
    <p:sldId id="363" r:id="rId47"/>
    <p:sldId id="367" r:id="rId48"/>
    <p:sldId id="372" r:id="rId49"/>
    <p:sldId id="382" r:id="rId50"/>
    <p:sldId id="341" r:id="rId51"/>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7" autoAdjust="0"/>
    <p:restoredTop sz="86385" autoAdjust="0"/>
  </p:normalViewPr>
  <p:slideViewPr>
    <p:cSldViewPr>
      <p:cViewPr varScale="1">
        <p:scale>
          <a:sx n="54" d="100"/>
          <a:sy n="54" d="100"/>
        </p:scale>
        <p:origin x="400" y="56"/>
      </p:cViewPr>
      <p:guideLst>
        <p:guide orient="horz" pos="2160"/>
        <p:guide pos="3840"/>
      </p:guideLst>
    </p:cSldViewPr>
  </p:slideViewPr>
  <p:outlineViewPr>
    <p:cViewPr>
      <p:scale>
        <a:sx n="33" d="100"/>
        <a:sy n="33" d="100"/>
      </p:scale>
      <p:origin x="0" y="0"/>
    </p:cViewPr>
  </p:outlineViewPr>
  <p:notesTextViewPr>
    <p:cViewPr>
      <p:scale>
        <a:sx n="3" d="2"/>
        <a:sy n="3" d="2"/>
      </p:scale>
      <p:origin x="0" y="-1008"/>
    </p:cViewPr>
  </p:notesTextViewPr>
  <p:sorterViewPr>
    <p:cViewPr varScale="1">
      <p:scale>
        <a:sx n="1" d="1"/>
        <a:sy n="1" d="1"/>
      </p:scale>
      <p:origin x="0" y="-1825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8794950-E0A9-4B2E-AF14-BDBA5770AA6D}"/>
              </a:ext>
            </a:extLst>
          </p:cNvPr>
          <p:cNvSpPr>
            <a:spLocks noGrp="1"/>
          </p:cNvSpPr>
          <p:nvPr>
            <p:ph type="hdr" sz="quarter"/>
          </p:nvPr>
        </p:nvSpPr>
        <p:spPr>
          <a:xfrm>
            <a:off x="1" y="3"/>
            <a:ext cx="3038475" cy="466724"/>
          </a:xfrm>
          <a:prstGeom prst="rect">
            <a:avLst/>
          </a:prstGeom>
        </p:spPr>
        <p:txBody>
          <a:bodyPr vert="horz" lIns="91425" tIns="45712" rIns="91425" bIns="45712" rtlCol="0"/>
          <a:lstStyle>
            <a:lvl1pPr algn="l">
              <a:defRPr sz="1200"/>
            </a:lvl1pPr>
          </a:lstStyle>
          <a:p>
            <a:endParaRPr lang="en-US"/>
          </a:p>
        </p:txBody>
      </p:sp>
      <p:sp>
        <p:nvSpPr>
          <p:cNvPr id="3" name="Date Placeholder 2">
            <a:extLst>
              <a:ext uri="{FF2B5EF4-FFF2-40B4-BE49-F238E27FC236}">
                <a16:creationId xmlns:a16="http://schemas.microsoft.com/office/drawing/2014/main" id="{3C5077FF-A3FC-478D-ADDC-6AF133855CBA}"/>
              </a:ext>
            </a:extLst>
          </p:cNvPr>
          <p:cNvSpPr>
            <a:spLocks noGrp="1"/>
          </p:cNvSpPr>
          <p:nvPr>
            <p:ph type="dt" sz="quarter" idx="1"/>
          </p:nvPr>
        </p:nvSpPr>
        <p:spPr>
          <a:xfrm>
            <a:off x="3970340" y="3"/>
            <a:ext cx="3038475" cy="466724"/>
          </a:xfrm>
          <a:prstGeom prst="rect">
            <a:avLst/>
          </a:prstGeom>
        </p:spPr>
        <p:txBody>
          <a:bodyPr vert="horz" lIns="91425" tIns="45712" rIns="91425" bIns="45712" rtlCol="0"/>
          <a:lstStyle>
            <a:lvl1pPr algn="r">
              <a:defRPr sz="1200"/>
            </a:lvl1pPr>
          </a:lstStyle>
          <a:p>
            <a:fld id="{0B614C8D-F515-4B01-8974-99ABD0FB54B7}" type="datetimeFigureOut">
              <a:rPr lang="en-US" smtClean="0"/>
              <a:t>3/19/2024</a:t>
            </a:fld>
            <a:endParaRPr lang="en-US"/>
          </a:p>
        </p:txBody>
      </p:sp>
      <p:sp>
        <p:nvSpPr>
          <p:cNvPr id="4" name="Footer Placeholder 3">
            <a:extLst>
              <a:ext uri="{FF2B5EF4-FFF2-40B4-BE49-F238E27FC236}">
                <a16:creationId xmlns:a16="http://schemas.microsoft.com/office/drawing/2014/main" id="{1903F8CA-9686-4EB8-BF31-D60A36ABE2AE}"/>
              </a:ext>
            </a:extLst>
          </p:cNvPr>
          <p:cNvSpPr>
            <a:spLocks noGrp="1"/>
          </p:cNvSpPr>
          <p:nvPr>
            <p:ph type="ftr" sz="quarter" idx="2"/>
          </p:nvPr>
        </p:nvSpPr>
        <p:spPr>
          <a:xfrm>
            <a:off x="1" y="8829676"/>
            <a:ext cx="3038475" cy="466724"/>
          </a:xfrm>
          <a:prstGeom prst="rect">
            <a:avLst/>
          </a:prstGeom>
        </p:spPr>
        <p:txBody>
          <a:bodyPr vert="horz" lIns="91425" tIns="45712" rIns="91425" bIns="45712"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B7E0DF6-FBA8-4602-B359-4269CF58E3E3}"/>
              </a:ext>
            </a:extLst>
          </p:cNvPr>
          <p:cNvSpPr>
            <a:spLocks noGrp="1"/>
          </p:cNvSpPr>
          <p:nvPr>
            <p:ph type="sldNum" sz="quarter" idx="3"/>
          </p:nvPr>
        </p:nvSpPr>
        <p:spPr>
          <a:xfrm>
            <a:off x="3970340" y="8829676"/>
            <a:ext cx="3038475" cy="466724"/>
          </a:xfrm>
          <a:prstGeom prst="rect">
            <a:avLst/>
          </a:prstGeom>
        </p:spPr>
        <p:txBody>
          <a:bodyPr vert="horz" lIns="91425" tIns="45712" rIns="91425" bIns="45712" rtlCol="0" anchor="b"/>
          <a:lstStyle>
            <a:lvl1pPr algn="r">
              <a:defRPr sz="1200"/>
            </a:lvl1pPr>
          </a:lstStyle>
          <a:p>
            <a:fld id="{87EF828E-1F56-448E-8C8E-64322A95E893}" type="slidenum">
              <a:rPr lang="en-US" smtClean="0"/>
              <a:t>‹#›</a:t>
            </a:fld>
            <a:endParaRPr lang="en-US"/>
          </a:p>
        </p:txBody>
      </p:sp>
    </p:spTree>
    <p:extLst>
      <p:ext uri="{BB962C8B-B14F-4D97-AF65-F5344CB8AC3E}">
        <p14:creationId xmlns:p14="http://schemas.microsoft.com/office/powerpoint/2010/main" val="41743775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2" tIns="46581" rIns="93162" bIns="46581"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62" tIns="46581" rIns="93162" bIns="46581" rtlCol="0"/>
          <a:lstStyle>
            <a:lvl1pPr algn="r">
              <a:defRPr sz="1200"/>
            </a:lvl1pPr>
          </a:lstStyle>
          <a:p>
            <a:fld id="{031FC031-6AF9-47AE-9D84-305C9C2060D9}" type="datetimeFigureOut">
              <a:rPr lang="en-US" smtClean="0"/>
              <a:t>3/19/2024</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62" tIns="46581" rIns="93162" bIns="46581"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62" tIns="46581" rIns="93162" bIns="4658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62" tIns="46581" rIns="93162" bIns="46581"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62" tIns="46581" rIns="93162" bIns="46581" rtlCol="0" anchor="b"/>
          <a:lstStyle>
            <a:lvl1pPr algn="r">
              <a:defRPr sz="1200"/>
            </a:lvl1pPr>
          </a:lstStyle>
          <a:p>
            <a:fld id="{4492EE2B-D795-4586-95C9-9396C508D0F0}" type="slidenum">
              <a:rPr lang="en-US" smtClean="0"/>
              <a:t>‹#›</a:t>
            </a:fld>
            <a:endParaRPr lang="en-US" dirty="0"/>
          </a:p>
        </p:txBody>
      </p:sp>
    </p:spTree>
    <p:extLst>
      <p:ext uri="{BB962C8B-B14F-4D97-AF65-F5344CB8AC3E}">
        <p14:creationId xmlns:p14="http://schemas.microsoft.com/office/powerpoint/2010/main" val="339914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Welcome everyone,</a:t>
            </a:r>
            <a:r>
              <a:rPr lang="en-US" baseline="0" dirty="0"/>
              <a:t> to today’s Coordinator training class</a:t>
            </a:r>
          </a:p>
          <a:p>
            <a:r>
              <a:rPr lang="en-US" baseline="0" dirty="0"/>
              <a:t>2. Introduce LGRMS Staff and Association(s) Staff in attendance,</a:t>
            </a:r>
          </a:p>
          <a:p>
            <a:r>
              <a:rPr lang="en-US" baseline="0" dirty="0"/>
              <a:t>3. Since this is a safety class, where are the nearest exits, restrooms, if available the </a:t>
            </a:r>
            <a:r>
              <a:rPr lang="en-US" baseline="0" dirty="0" err="1"/>
              <a:t>wifi</a:t>
            </a:r>
            <a:r>
              <a:rPr lang="en-US" baseline="0" dirty="0"/>
              <a:t> password(s) </a:t>
            </a:r>
          </a:p>
          <a:p>
            <a:r>
              <a:rPr lang="en-US" baseline="0" dirty="0"/>
              <a:t>4. Ground rules for class: Please silence all cell phone and electronic devices if you need to make or take a call please step outside. Breaks will be given throughout today’s training.</a:t>
            </a:r>
          </a:p>
        </p:txBody>
      </p:sp>
      <p:sp>
        <p:nvSpPr>
          <p:cNvPr id="4" name="Slide Number Placeholder 3"/>
          <p:cNvSpPr>
            <a:spLocks noGrp="1"/>
          </p:cNvSpPr>
          <p:nvPr>
            <p:ph type="sldNum" sz="quarter" idx="5"/>
          </p:nvPr>
        </p:nvSpPr>
        <p:spPr/>
        <p:txBody>
          <a:bodyPr/>
          <a:lstStyle/>
          <a:p>
            <a:pPr defTabSz="457125"/>
            <a:fld id="{72851077-89CA-4226-A6FC-D9BF871D6459}" type="slidenum">
              <a:rPr lang="en-US">
                <a:solidFill>
                  <a:prstClr val="black"/>
                </a:solidFill>
                <a:latin typeface="Calibri" panose="020F0502020204030204"/>
              </a:rPr>
              <a:pPr defTabSz="457125"/>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37471472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a:p>
            <a:endParaRPr lang="en-US" dirty="0"/>
          </a:p>
          <a:p>
            <a:pPr marL="226040" indent="-22604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4492EE2B-D795-4586-95C9-9396C508D0F0}" type="slidenum">
              <a:rPr lang="en-US" smtClean="0"/>
              <a:t>12</a:t>
            </a:fld>
            <a:endParaRPr lang="en-US" dirty="0"/>
          </a:p>
        </p:txBody>
      </p:sp>
    </p:spTree>
    <p:extLst>
      <p:ext uri="{BB962C8B-B14F-4D97-AF65-F5344CB8AC3E}">
        <p14:creationId xmlns:p14="http://schemas.microsoft.com/office/powerpoint/2010/main" val="6924427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Types of Training</a:t>
            </a:r>
          </a:p>
          <a:p>
            <a:r>
              <a:rPr lang="en-US" dirty="0"/>
              <a:t>•General Safety Education:  General safety information is communicated to employees.  No measurement of Skills, knowledge, attitudes (SKA's) are required.  </a:t>
            </a:r>
          </a:p>
          <a:p>
            <a:r>
              <a:rPr lang="en-US" dirty="0"/>
              <a:t>•Specific Safety Training:  Specific safety information and instruction on performing safe procedures and practices.  SKA's are measured/tested.  Employees must meet established criteria for SKA's to successfully complete the course. </a:t>
            </a:r>
          </a:p>
          <a:p>
            <a:endParaRPr lang="en-US" dirty="0"/>
          </a:p>
          <a:p>
            <a:pPr marL="226040" indent="-22604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4492EE2B-D795-4586-95C9-9396C508D0F0}" type="slidenum">
              <a:rPr lang="en-US" smtClean="0"/>
              <a:t>13</a:t>
            </a:fld>
            <a:endParaRPr lang="en-US" dirty="0"/>
          </a:p>
        </p:txBody>
      </p:sp>
    </p:spTree>
    <p:extLst>
      <p:ext uri="{BB962C8B-B14F-4D97-AF65-F5344CB8AC3E}">
        <p14:creationId xmlns:p14="http://schemas.microsoft.com/office/powerpoint/2010/main" val="8981246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2EE2B-D795-4586-95C9-9396C508D0F0}" type="slidenum">
              <a:rPr lang="en-US" smtClean="0"/>
              <a:t>14</a:t>
            </a:fld>
            <a:endParaRPr lang="en-US" dirty="0"/>
          </a:p>
        </p:txBody>
      </p:sp>
    </p:spTree>
    <p:extLst>
      <p:ext uri="{BB962C8B-B14F-4D97-AF65-F5344CB8AC3E}">
        <p14:creationId xmlns:p14="http://schemas.microsoft.com/office/powerpoint/2010/main" val="29913073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Workplace Accidents - Prevent It</a:t>
            </a:r>
          </a:p>
        </p:txBody>
      </p:sp>
      <p:sp>
        <p:nvSpPr>
          <p:cNvPr id="4" name="Slide Number Placeholder 3"/>
          <p:cNvSpPr>
            <a:spLocks noGrp="1"/>
          </p:cNvSpPr>
          <p:nvPr>
            <p:ph type="sldNum" sz="quarter" idx="10"/>
          </p:nvPr>
        </p:nvSpPr>
        <p:spPr/>
        <p:txBody>
          <a:bodyPr/>
          <a:lstStyle/>
          <a:p>
            <a:fld id="{4492EE2B-D795-4586-95C9-9396C508D0F0}" type="slidenum">
              <a:rPr lang="en-US" smtClean="0"/>
              <a:t>15</a:t>
            </a:fld>
            <a:endParaRPr lang="en-US" dirty="0"/>
          </a:p>
        </p:txBody>
      </p:sp>
    </p:spTree>
    <p:extLst>
      <p:ext uri="{BB962C8B-B14F-4D97-AF65-F5344CB8AC3E}">
        <p14:creationId xmlns:p14="http://schemas.microsoft.com/office/powerpoint/2010/main" val="39307230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Field Rep</a:t>
            </a:r>
            <a:r>
              <a:rPr lang="en-US" baseline="0" dirty="0"/>
              <a:t> can provide you with a Loss Analysis report to identify loss trends and to prevent similar</a:t>
            </a:r>
          </a:p>
          <a:p>
            <a:r>
              <a:rPr lang="en-US" baseline="0" dirty="0"/>
              <a:t>claims.</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851077-89CA-4226-A6FC-D9BF871D64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42988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Other department/office include housing authority, admin, unknow/other public transit, animal control school maintenance, airport and departments &lt;1%.  The Jail is just an ACCG department.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851077-89CA-4226-A6FC-D9BF871D64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5091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Other cause include unknow/other and it is just an GMA cause.  The Non-Category include caught between an object, struck by an object, exposures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851077-89CA-4226-A6FC-D9BF871D64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71236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Other department/office include election district, schools, blank, public transit, court, airport, elected office, building maintenance, animal control, EMA and department &lt;1%.  In the other department election district and schools are GMA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851077-89CA-4226-A6FC-D9BF871D64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78325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Other cause include Cyber, Fire/EMS, Public Transit and not classified.  ACCG causes are cyber and Fire/EMS and GMA causes are public transit and not classified.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2851077-89CA-4226-A6FC-D9BF871D64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26701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Ask the participants to provide reasons why we inspect.  Go around the room and solicit answers from the group.</a:t>
            </a:r>
          </a:p>
        </p:txBody>
      </p:sp>
      <p:sp>
        <p:nvSpPr>
          <p:cNvPr id="4" name="Slide Number Placeholder 3"/>
          <p:cNvSpPr>
            <a:spLocks noGrp="1"/>
          </p:cNvSpPr>
          <p:nvPr>
            <p:ph type="sldNum" sz="quarter" idx="5"/>
          </p:nvPr>
        </p:nvSpPr>
        <p:spPr/>
        <p:txBody>
          <a:bodyPr/>
          <a:lstStyle/>
          <a:p>
            <a:fld id="{4492EE2B-D795-4586-95C9-9396C508D0F0}" type="slidenum">
              <a:rPr lang="en-US" smtClean="0"/>
              <a:t>23</a:t>
            </a:fld>
            <a:endParaRPr lang="en-US" dirty="0"/>
          </a:p>
        </p:txBody>
      </p:sp>
    </p:spTree>
    <p:extLst>
      <p:ext uri="{BB962C8B-B14F-4D97-AF65-F5344CB8AC3E}">
        <p14:creationId xmlns:p14="http://schemas.microsoft.com/office/powerpoint/2010/main" val="1192438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Welcome everyone,</a:t>
            </a:r>
            <a:r>
              <a:rPr lang="en-US" baseline="0" dirty="0"/>
              <a:t> to today’s Coordinator training class</a:t>
            </a:r>
          </a:p>
          <a:p>
            <a:r>
              <a:rPr lang="en-US" baseline="0" dirty="0"/>
              <a:t>2. Introduce LGRMS Staff and Association(s) Staff in attendance,</a:t>
            </a:r>
          </a:p>
          <a:p>
            <a:r>
              <a:rPr lang="en-US" baseline="0" dirty="0"/>
              <a:t>3. Since this is a safety class, where are the nearest exits, restrooms, if available the </a:t>
            </a:r>
            <a:r>
              <a:rPr lang="en-US" baseline="0" dirty="0" err="1"/>
              <a:t>wifi</a:t>
            </a:r>
            <a:r>
              <a:rPr lang="en-US" baseline="0" dirty="0"/>
              <a:t> password(s) </a:t>
            </a:r>
          </a:p>
          <a:p>
            <a:r>
              <a:rPr lang="en-US" baseline="0" dirty="0"/>
              <a:t>4. Ground rules for class: Please silence all cell phone and electronic devices if you need to make or take a call please step outside. Breaks will be given throughout today’s training.</a:t>
            </a:r>
          </a:p>
        </p:txBody>
      </p:sp>
      <p:sp>
        <p:nvSpPr>
          <p:cNvPr id="4" name="Slide Number Placeholder 3"/>
          <p:cNvSpPr>
            <a:spLocks noGrp="1"/>
          </p:cNvSpPr>
          <p:nvPr>
            <p:ph type="sldNum" sz="quarter" idx="5"/>
          </p:nvPr>
        </p:nvSpPr>
        <p:spPr/>
        <p:txBody>
          <a:bodyPr/>
          <a:lstStyle/>
          <a:p>
            <a:pPr defTabSz="457125"/>
            <a:fld id="{72851077-89CA-4226-A6FC-D9BF871D6459}" type="slidenum">
              <a:rPr lang="en-US">
                <a:solidFill>
                  <a:prstClr val="black"/>
                </a:solidFill>
                <a:latin typeface="Calibri" panose="020F0502020204030204"/>
              </a:rPr>
              <a:pPr defTabSz="457125"/>
              <a:t>2</a:t>
            </a:fld>
            <a:endParaRPr lang="en-US">
              <a:solidFill>
                <a:prstClr val="black"/>
              </a:solidFill>
              <a:latin typeface="Calibri" panose="020F0502020204030204"/>
            </a:endParaRPr>
          </a:p>
        </p:txBody>
      </p:sp>
    </p:spTree>
    <p:extLst>
      <p:ext uri="{BB962C8B-B14F-4D97-AF65-F5344CB8AC3E}">
        <p14:creationId xmlns:p14="http://schemas.microsoft.com/office/powerpoint/2010/main" val="29074086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ltLang="en-US" dirty="0"/>
              <a:t>Workplace means all buildings/structures must be inspected. </a:t>
            </a:r>
          </a:p>
          <a:p>
            <a:r>
              <a:rPr lang="en-US" altLang="en-US" dirty="0"/>
              <a:t>If you have a building that you break down into several different inspections then all the different inspections must be completed to receive credit for that inspection.  EX. 5 story </a:t>
            </a:r>
            <a:r>
              <a:rPr lang="en-US" altLang="en-US" dirty="0" err="1"/>
              <a:t>bldg</a:t>
            </a:r>
            <a:r>
              <a:rPr lang="en-US" altLang="en-US" dirty="0"/>
              <a:t> – each story has an inspection form, must have the inspection form for each story completed for that inspection to be counted as completed. All 5 inspections together count as one building inspection for that structure.</a:t>
            </a:r>
          </a:p>
          <a:p>
            <a:r>
              <a:rPr lang="en-US" altLang="en-US" dirty="0"/>
              <a:t>When looking at inside operations, don’t forget to check work areas, areas accessible to the public, storage and maintenance areas, and equipment rooms. Open locked doors and look.</a:t>
            </a:r>
          </a:p>
          <a:p>
            <a:r>
              <a:rPr lang="en-US" altLang="en-US" dirty="0"/>
              <a:t>When inspecting external areas, remember to address security in parking areas, walking-working surfaces (for trip hazards), storage and maintenance buildings, equipment buildings and vacant buildings.  </a:t>
            </a:r>
          </a:p>
          <a:p>
            <a:endParaRPr lang="en-US" dirty="0"/>
          </a:p>
        </p:txBody>
      </p:sp>
      <p:sp>
        <p:nvSpPr>
          <p:cNvPr id="4" name="Slide Number Placeholder 3"/>
          <p:cNvSpPr>
            <a:spLocks noGrp="1"/>
          </p:cNvSpPr>
          <p:nvPr>
            <p:ph type="sldNum" sz="quarter" idx="5"/>
          </p:nvPr>
        </p:nvSpPr>
        <p:spPr/>
        <p:txBody>
          <a:bodyPr/>
          <a:lstStyle/>
          <a:p>
            <a:fld id="{4492EE2B-D795-4586-95C9-9396C508D0F0}" type="slidenum">
              <a:rPr lang="en-US" smtClean="0"/>
              <a:t>24</a:t>
            </a:fld>
            <a:endParaRPr lang="en-US" dirty="0"/>
          </a:p>
        </p:txBody>
      </p:sp>
    </p:spTree>
    <p:extLst>
      <p:ext uri="{BB962C8B-B14F-4D97-AF65-F5344CB8AC3E}">
        <p14:creationId xmlns:p14="http://schemas.microsoft.com/office/powerpoint/2010/main" val="13062219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2EE2B-D795-4586-95C9-9396C508D0F0}" type="slidenum">
              <a:rPr lang="en-US" smtClean="0"/>
              <a:t>33</a:t>
            </a:fld>
            <a:endParaRPr lang="en-US" dirty="0"/>
          </a:p>
        </p:txBody>
      </p:sp>
    </p:spTree>
    <p:extLst>
      <p:ext uri="{BB962C8B-B14F-4D97-AF65-F5344CB8AC3E}">
        <p14:creationId xmlns:p14="http://schemas.microsoft.com/office/powerpoint/2010/main" val="41110574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914074">
              <a:defRPr/>
            </a:pPr>
            <a:r>
              <a:rPr lang="en-US" i="1" dirty="0"/>
              <a:t>Facility Safety Inspections — </a:t>
            </a:r>
            <a:r>
              <a:rPr lang="en-US" dirty="0"/>
              <a:t>Monthly or periodic workplace safety inspections and documentation help monitor adherence to workplace safety programs. A member of the safety committee should lead the inspection. Department representatives should participate in the inspection of their departments. Focus inspections on physical hazards and unsafe acts or operations. Start with areas or operations that show up as causes of accidents/incidents in previous monthly safety inspections and in the quarterly loss analysis. Include fire hazards, security and other life-threatening areas. Correct any unsafe acts or conditions. Report the inspection results at the safety committee meeting. Create a to do list of the committee's recommendations and assign people to correct them.</a:t>
            </a:r>
          </a:p>
          <a:p>
            <a:endParaRPr lang="en-US" dirty="0"/>
          </a:p>
          <a:p>
            <a:endParaRPr lang="en-US" dirty="0"/>
          </a:p>
          <a:p>
            <a:r>
              <a:rPr lang="en-US" dirty="0"/>
              <a:t>(have as handout self inspection form) Possible group activity “inspect facility we are in”</a:t>
            </a:r>
          </a:p>
          <a:p>
            <a:endParaRPr lang="en-US" dirty="0"/>
          </a:p>
        </p:txBody>
      </p:sp>
      <p:sp>
        <p:nvSpPr>
          <p:cNvPr id="4" name="Slide Number Placeholder 3"/>
          <p:cNvSpPr>
            <a:spLocks noGrp="1"/>
          </p:cNvSpPr>
          <p:nvPr>
            <p:ph type="sldNum" sz="quarter" idx="5"/>
          </p:nvPr>
        </p:nvSpPr>
        <p:spPr/>
        <p:txBody>
          <a:bodyPr/>
          <a:lstStyle/>
          <a:p>
            <a:fld id="{4492EE2B-D795-4586-95C9-9396C508D0F0}" type="slidenum">
              <a:rPr lang="en-US" smtClean="0"/>
              <a:t>34</a:t>
            </a:fld>
            <a:endParaRPr lang="en-US" dirty="0"/>
          </a:p>
        </p:txBody>
      </p:sp>
    </p:spTree>
    <p:extLst>
      <p:ext uri="{BB962C8B-B14F-4D97-AF65-F5344CB8AC3E}">
        <p14:creationId xmlns:p14="http://schemas.microsoft.com/office/powerpoint/2010/main" val="35146608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914249">
              <a:defRPr/>
            </a:pPr>
            <a:r>
              <a:rPr lang="en-US" dirty="0"/>
              <a:t>Create a to do list of the committee's recommendations and assign people to correct them. (SC I) </a:t>
            </a:r>
          </a:p>
          <a:p>
            <a:endParaRPr lang="en-US" dirty="0"/>
          </a:p>
        </p:txBody>
      </p:sp>
      <p:sp>
        <p:nvSpPr>
          <p:cNvPr id="4" name="Slide Number Placeholder 3"/>
          <p:cNvSpPr>
            <a:spLocks noGrp="1"/>
          </p:cNvSpPr>
          <p:nvPr>
            <p:ph type="sldNum" sz="quarter" idx="5"/>
          </p:nvPr>
        </p:nvSpPr>
        <p:spPr/>
        <p:txBody>
          <a:bodyPr/>
          <a:lstStyle/>
          <a:p>
            <a:fld id="{4492EE2B-D795-4586-95C9-9396C508D0F0}" type="slidenum">
              <a:rPr lang="en-US" smtClean="0"/>
              <a:t>35</a:t>
            </a:fld>
            <a:endParaRPr lang="en-US" dirty="0"/>
          </a:p>
        </p:txBody>
      </p:sp>
    </p:spTree>
    <p:extLst>
      <p:ext uri="{BB962C8B-B14F-4D97-AF65-F5344CB8AC3E}">
        <p14:creationId xmlns:p14="http://schemas.microsoft.com/office/powerpoint/2010/main" val="41843223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a:buFontTx/>
              <a:buChar char="•"/>
            </a:pPr>
            <a:r>
              <a:rPr lang="en-US" altLang="en-US" dirty="0"/>
              <a:t>Formal Inspections are those that are scheduled in advance.  They may include the Safety Officer and Safety Committee members.</a:t>
            </a:r>
          </a:p>
          <a:p>
            <a:pPr>
              <a:buFontTx/>
              <a:buChar char="•"/>
            </a:pPr>
            <a:r>
              <a:rPr lang="en-US" altLang="en-US" dirty="0"/>
              <a:t>Daily, all employees are required to conduct informal visual inspections of their work areas prior to beginning operations. Supervisors should continuously monitor work areas for developing hazards or unsafe practices.</a:t>
            </a:r>
          </a:p>
          <a:p>
            <a:pPr>
              <a:buFontTx/>
              <a:buChar char="•"/>
            </a:pPr>
            <a:r>
              <a:rPr lang="en-US" altLang="en-US" dirty="0"/>
              <a:t>Special function inspections are conducted after accidents and upon the introduction of new equipment or new procedures.  They may be conducted by other regulatory agencies.  </a:t>
            </a:r>
          </a:p>
          <a:p>
            <a:pPr>
              <a:buFontTx/>
              <a:buChar char="•"/>
            </a:pPr>
            <a:endParaRPr lang="en-US" altLang="en-US" dirty="0"/>
          </a:p>
          <a:p>
            <a:pPr>
              <a:buFontTx/>
              <a:buChar char="•"/>
            </a:pPr>
            <a:r>
              <a:rPr lang="en-US" altLang="en-US" dirty="0"/>
              <a:t>EX:  When P&amp;P added drug testing to it’s duties, did anyone check BBP procedures &amp; requirements for exposure over carpeting &amp; in cubicles?  Did anybody conduct an assessment at each site to locate the best place for testing?  Did anyone research types of kits with least “stick ratio”?  Was a JSA developed to determine hazardous steps and what controls to use for elimination? (rubber gloves, retractable needles) Discuss with class</a:t>
            </a:r>
          </a:p>
          <a:p>
            <a:endParaRPr lang="en-US" dirty="0"/>
          </a:p>
        </p:txBody>
      </p:sp>
      <p:sp>
        <p:nvSpPr>
          <p:cNvPr id="4" name="Slide Number Placeholder 3"/>
          <p:cNvSpPr>
            <a:spLocks noGrp="1"/>
          </p:cNvSpPr>
          <p:nvPr>
            <p:ph type="sldNum" sz="quarter" idx="5"/>
          </p:nvPr>
        </p:nvSpPr>
        <p:spPr/>
        <p:txBody>
          <a:bodyPr/>
          <a:lstStyle/>
          <a:p>
            <a:fld id="{4492EE2B-D795-4586-95C9-9396C508D0F0}" type="slidenum">
              <a:rPr lang="en-US" smtClean="0"/>
              <a:t>36</a:t>
            </a:fld>
            <a:endParaRPr lang="en-US" dirty="0"/>
          </a:p>
        </p:txBody>
      </p:sp>
    </p:spTree>
    <p:extLst>
      <p:ext uri="{BB962C8B-B14F-4D97-AF65-F5344CB8AC3E}">
        <p14:creationId xmlns:p14="http://schemas.microsoft.com/office/powerpoint/2010/main" val="16671711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ltLang="en-US" dirty="0"/>
              <a:t>Employees who observe supervisors and managers actively inspecting the work area will know it’s supported by management and that safety is important.</a:t>
            </a:r>
          </a:p>
          <a:p>
            <a:r>
              <a:rPr lang="en-US" altLang="en-US" dirty="0"/>
              <a:t>Everyone involved becomes safety conscious at work, home &amp; in the community.  Everybody Wins!</a:t>
            </a:r>
          </a:p>
          <a:p>
            <a:endParaRPr lang="en-US" dirty="0"/>
          </a:p>
        </p:txBody>
      </p:sp>
      <p:sp>
        <p:nvSpPr>
          <p:cNvPr id="4" name="Slide Number Placeholder 3"/>
          <p:cNvSpPr>
            <a:spLocks noGrp="1"/>
          </p:cNvSpPr>
          <p:nvPr>
            <p:ph type="sldNum" sz="quarter" idx="5"/>
          </p:nvPr>
        </p:nvSpPr>
        <p:spPr/>
        <p:txBody>
          <a:bodyPr/>
          <a:lstStyle/>
          <a:p>
            <a:fld id="{4492EE2B-D795-4586-95C9-9396C508D0F0}" type="slidenum">
              <a:rPr lang="en-US" smtClean="0"/>
              <a:t>37</a:t>
            </a:fld>
            <a:endParaRPr lang="en-US" dirty="0"/>
          </a:p>
        </p:txBody>
      </p:sp>
    </p:spTree>
    <p:extLst>
      <p:ext uri="{BB962C8B-B14F-4D97-AF65-F5344CB8AC3E}">
        <p14:creationId xmlns:p14="http://schemas.microsoft.com/office/powerpoint/2010/main" val="10450019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ltLang="en-US" dirty="0"/>
              <a:t>Written documentation should include these items:</a:t>
            </a:r>
          </a:p>
          <a:p>
            <a:pPr>
              <a:buFont typeface="Wingdings" panose="05000000000000000000" pitchFamily="2" charset="2"/>
              <a:buChar char="§"/>
            </a:pPr>
            <a:r>
              <a:rPr lang="en-US" altLang="en-US" dirty="0"/>
              <a:t>Name of the person inspecting, identifying the hazards</a:t>
            </a:r>
          </a:p>
          <a:p>
            <a:pPr>
              <a:buFont typeface="Wingdings" panose="05000000000000000000" pitchFamily="2" charset="2"/>
              <a:buChar char="§"/>
            </a:pPr>
            <a:r>
              <a:rPr lang="en-US" altLang="en-US" dirty="0"/>
              <a:t>Date the hazard was identified.</a:t>
            </a:r>
          </a:p>
          <a:p>
            <a:pPr>
              <a:buFont typeface="Wingdings" panose="05000000000000000000" pitchFamily="2" charset="2"/>
              <a:buChar char="§"/>
            </a:pPr>
            <a:r>
              <a:rPr lang="en-US" altLang="en-US" dirty="0"/>
              <a:t>Areas/Buildings included in the inspection</a:t>
            </a:r>
          </a:p>
          <a:p>
            <a:pPr>
              <a:buFont typeface="Wingdings" panose="05000000000000000000" pitchFamily="2" charset="2"/>
              <a:buChar char="§"/>
            </a:pPr>
            <a:r>
              <a:rPr lang="en-US" altLang="en-US" dirty="0"/>
              <a:t>Description and exact location of the hazard</a:t>
            </a:r>
          </a:p>
          <a:p>
            <a:pPr>
              <a:buFont typeface="Wingdings" panose="05000000000000000000" pitchFamily="2" charset="2"/>
              <a:buChar char="§"/>
            </a:pPr>
            <a:r>
              <a:rPr lang="en-US" altLang="en-US" dirty="0"/>
              <a:t>Corrective action and the date hazard removed or repaired.</a:t>
            </a:r>
          </a:p>
          <a:p>
            <a:pPr>
              <a:buFont typeface="Wingdings" panose="05000000000000000000" pitchFamily="2" charset="2"/>
              <a:buChar char="§"/>
            </a:pPr>
            <a:r>
              <a:rPr lang="en-US" altLang="en-US" dirty="0"/>
              <a:t> </a:t>
            </a:r>
          </a:p>
          <a:p>
            <a:endParaRPr lang="en-US" dirty="0"/>
          </a:p>
        </p:txBody>
      </p:sp>
      <p:sp>
        <p:nvSpPr>
          <p:cNvPr id="4" name="Slide Number Placeholder 3"/>
          <p:cNvSpPr>
            <a:spLocks noGrp="1"/>
          </p:cNvSpPr>
          <p:nvPr>
            <p:ph type="sldNum" sz="quarter" idx="5"/>
          </p:nvPr>
        </p:nvSpPr>
        <p:spPr/>
        <p:txBody>
          <a:bodyPr/>
          <a:lstStyle/>
          <a:p>
            <a:fld id="{4492EE2B-D795-4586-95C9-9396C508D0F0}" type="slidenum">
              <a:rPr lang="en-US" smtClean="0"/>
              <a:t>38</a:t>
            </a:fld>
            <a:endParaRPr lang="en-US" dirty="0"/>
          </a:p>
        </p:txBody>
      </p:sp>
    </p:spTree>
    <p:extLst>
      <p:ext uri="{BB962C8B-B14F-4D97-AF65-F5344CB8AC3E}">
        <p14:creationId xmlns:p14="http://schemas.microsoft.com/office/powerpoint/2010/main" val="7880044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ltLang="en-US" dirty="0"/>
              <a:t>A checklist can be Departmental or Site specific.  It’s best to take a basic form and tailor it to your site &amp; needs. Site specific form is highly recommended over a departmental form.  Specific form fits a specific building and would have no repetitive N/As. </a:t>
            </a:r>
          </a:p>
          <a:p>
            <a:endParaRPr lang="en-US" dirty="0"/>
          </a:p>
          <a:p>
            <a:r>
              <a:rPr lang="en-US" altLang="en-US" dirty="0"/>
              <a:t>All findings should be fully documented. It must also be documented when items recorded on the Hazard Control Log or Inspection Checklists have been corrected.  The type of documentation that is used is not as important as ensuring it is done in a timely and thorough manner.  Most common documentation:  HCL, work orders, email to landlord, notebook</a:t>
            </a:r>
          </a:p>
          <a:p>
            <a:endParaRPr lang="en-US" dirty="0"/>
          </a:p>
        </p:txBody>
      </p:sp>
      <p:sp>
        <p:nvSpPr>
          <p:cNvPr id="4" name="Slide Number Placeholder 3"/>
          <p:cNvSpPr>
            <a:spLocks noGrp="1"/>
          </p:cNvSpPr>
          <p:nvPr>
            <p:ph type="sldNum" sz="quarter" idx="5"/>
          </p:nvPr>
        </p:nvSpPr>
        <p:spPr/>
        <p:txBody>
          <a:bodyPr/>
          <a:lstStyle/>
          <a:p>
            <a:fld id="{4492EE2B-D795-4586-95C9-9396C508D0F0}" type="slidenum">
              <a:rPr lang="en-US" smtClean="0"/>
              <a:t>39</a:t>
            </a:fld>
            <a:endParaRPr lang="en-US" dirty="0"/>
          </a:p>
        </p:txBody>
      </p:sp>
    </p:spTree>
    <p:extLst>
      <p:ext uri="{BB962C8B-B14F-4D97-AF65-F5344CB8AC3E}">
        <p14:creationId xmlns:p14="http://schemas.microsoft.com/office/powerpoint/2010/main" val="27932440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ltLang="en-US" b="1" dirty="0"/>
              <a:t>Unsafe conditions</a:t>
            </a:r>
            <a:r>
              <a:rPr lang="en-US" altLang="en-US" dirty="0"/>
              <a:t> must</a:t>
            </a:r>
            <a:r>
              <a:rPr lang="en-US" altLang="en-US" b="1" dirty="0"/>
              <a:t> </a:t>
            </a:r>
            <a:r>
              <a:rPr lang="en-US" altLang="en-US" dirty="0"/>
              <a:t>be addressed within a </a:t>
            </a:r>
            <a:r>
              <a:rPr lang="en-US" altLang="en-US" b="1" u="sng" dirty="0"/>
              <a:t>reasonable</a:t>
            </a:r>
            <a:r>
              <a:rPr lang="en-US" altLang="en-US" b="1" dirty="0"/>
              <a:t> </a:t>
            </a:r>
            <a:r>
              <a:rPr lang="en-US" altLang="en-US" dirty="0"/>
              <a:t>time period.  A follow-up inspection may be necessary.</a:t>
            </a:r>
          </a:p>
          <a:p>
            <a:r>
              <a:rPr lang="en-US" altLang="en-US" b="1" dirty="0"/>
              <a:t>Unsafe acts</a:t>
            </a:r>
            <a:r>
              <a:rPr lang="en-US" altLang="en-US" dirty="0"/>
              <a:t> can normally be corrected immediately.  Often, root-cause analyses reveal that unsafe acts are a result of incorrect training or lack of training.  After a problem has been detected, management has the ultimate responsibility to take the necessary steps to correct it.  Once a problem has been corrected, prudent steps should be taken to insure that it doesn’t return.  Job safety observations may be used to ensure that proper job procedures are being used.  These observations should be conducted immediately </a:t>
            </a:r>
            <a:r>
              <a:rPr lang="en-US" altLang="en-US" b="1" dirty="0"/>
              <a:t>and</a:t>
            </a:r>
            <a:r>
              <a:rPr lang="en-US" altLang="en-US" dirty="0"/>
              <a:t> intermittently.</a:t>
            </a:r>
          </a:p>
          <a:p>
            <a:endParaRPr lang="en-US" altLang="en-US" dirty="0"/>
          </a:p>
          <a:p>
            <a:r>
              <a:rPr lang="en-US" altLang="en-US" dirty="0"/>
              <a:t>When possible, line employees should be involved in the inspection process.  In part because of their job/task knowledge, they are often able to develop safer, more efficient processes.</a:t>
            </a:r>
          </a:p>
          <a:p>
            <a:r>
              <a:rPr lang="en-US" altLang="en-US" dirty="0"/>
              <a:t>Always document corrective actions on the inspection form, HCL, work order….always document.</a:t>
            </a:r>
          </a:p>
          <a:p>
            <a:endParaRPr lang="en-US" dirty="0"/>
          </a:p>
        </p:txBody>
      </p:sp>
      <p:sp>
        <p:nvSpPr>
          <p:cNvPr id="4" name="Slide Number Placeholder 3"/>
          <p:cNvSpPr>
            <a:spLocks noGrp="1"/>
          </p:cNvSpPr>
          <p:nvPr>
            <p:ph type="sldNum" sz="quarter" idx="5"/>
          </p:nvPr>
        </p:nvSpPr>
        <p:spPr/>
        <p:txBody>
          <a:bodyPr/>
          <a:lstStyle/>
          <a:p>
            <a:fld id="{4492EE2B-D795-4586-95C9-9396C508D0F0}" type="slidenum">
              <a:rPr lang="en-US" smtClean="0"/>
              <a:t>44</a:t>
            </a:fld>
            <a:endParaRPr lang="en-US" dirty="0"/>
          </a:p>
        </p:txBody>
      </p:sp>
    </p:spTree>
    <p:extLst>
      <p:ext uri="{BB962C8B-B14F-4D97-AF65-F5344CB8AC3E}">
        <p14:creationId xmlns:p14="http://schemas.microsoft.com/office/powerpoint/2010/main" val="20717621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92EE2B-D795-4586-95C9-9396C508D0F0}" type="slidenum">
              <a:rPr lang="en-US" smtClean="0"/>
              <a:t>50</a:t>
            </a:fld>
            <a:endParaRPr lang="en-US" dirty="0"/>
          </a:p>
        </p:txBody>
      </p:sp>
    </p:spTree>
    <p:extLst>
      <p:ext uri="{BB962C8B-B14F-4D97-AF65-F5344CB8AC3E}">
        <p14:creationId xmlns:p14="http://schemas.microsoft.com/office/powerpoint/2010/main" val="1690471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Objective – Provide the skill and knowledge to promote safety rules, identify safety hazards and perform self-inspections. Remember the attendees may never had the responsibility before. </a:t>
            </a:r>
          </a:p>
          <a:p>
            <a:endParaRPr lang="en-US" dirty="0"/>
          </a:p>
        </p:txBody>
      </p:sp>
      <p:sp>
        <p:nvSpPr>
          <p:cNvPr id="4" name="Slide Number Placeholder 3"/>
          <p:cNvSpPr>
            <a:spLocks noGrp="1"/>
          </p:cNvSpPr>
          <p:nvPr>
            <p:ph type="sldNum" sz="quarter" idx="5"/>
          </p:nvPr>
        </p:nvSpPr>
        <p:spPr/>
        <p:txBody>
          <a:bodyPr/>
          <a:lstStyle/>
          <a:p>
            <a:fld id="{4492EE2B-D795-4586-95C9-9396C508D0F0}" type="slidenum">
              <a:rPr lang="en-US" smtClean="0"/>
              <a:t>3</a:t>
            </a:fld>
            <a:endParaRPr lang="en-US" dirty="0"/>
          </a:p>
        </p:txBody>
      </p:sp>
    </p:spTree>
    <p:extLst>
      <p:ext uri="{BB962C8B-B14F-4D97-AF65-F5344CB8AC3E}">
        <p14:creationId xmlns:p14="http://schemas.microsoft.com/office/powerpoint/2010/main" val="893827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1. Designating a Safety Coordinator</a:t>
            </a:r>
          </a:p>
          <a:p>
            <a:r>
              <a:rPr lang="en-US" dirty="0"/>
              <a:t>2. Signed Safety Policy Statement</a:t>
            </a:r>
          </a:p>
          <a:p>
            <a:pPr defTabSz="914249">
              <a:defRPr/>
            </a:pPr>
            <a:r>
              <a:rPr lang="en-US" dirty="0"/>
              <a:t>3. </a:t>
            </a:r>
            <a:r>
              <a:rPr lang="en-US" dirty="0">
                <a:solidFill>
                  <a:prstClr val="black"/>
                </a:solidFill>
                <a:latin typeface="Calibri" panose="020F0502020204030204"/>
              </a:rPr>
              <a:t>Safety Rule-encourage adoption/ help in development by facilitation</a:t>
            </a:r>
            <a:endParaRPr lang="en-US" dirty="0"/>
          </a:p>
          <a:p>
            <a:r>
              <a:rPr lang="en-US" dirty="0"/>
              <a:t>4. Help in identifying existing and potential hazards/recommend remediation</a:t>
            </a:r>
          </a:p>
          <a:p>
            <a:r>
              <a:rPr lang="en-US" dirty="0"/>
              <a:t>5. Do employees/supervisors know the reporting procedures</a:t>
            </a:r>
          </a:p>
        </p:txBody>
      </p:sp>
      <p:sp>
        <p:nvSpPr>
          <p:cNvPr id="4" name="Slide Number Placeholder 3"/>
          <p:cNvSpPr>
            <a:spLocks noGrp="1"/>
          </p:cNvSpPr>
          <p:nvPr>
            <p:ph type="sldNum" sz="quarter" idx="5"/>
          </p:nvPr>
        </p:nvSpPr>
        <p:spPr/>
        <p:txBody>
          <a:bodyPr/>
          <a:lstStyle/>
          <a:p>
            <a:fld id="{4492EE2B-D795-4586-95C9-9396C508D0F0}" type="slidenum">
              <a:rPr lang="en-US" smtClean="0"/>
              <a:t>4</a:t>
            </a:fld>
            <a:endParaRPr lang="en-US" dirty="0"/>
          </a:p>
        </p:txBody>
      </p:sp>
    </p:spTree>
    <p:extLst>
      <p:ext uri="{BB962C8B-B14F-4D97-AF65-F5344CB8AC3E}">
        <p14:creationId xmlns:p14="http://schemas.microsoft.com/office/powerpoint/2010/main" val="862951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Allow 10 minutes and have each table present Safety Rules. Instructor may want each table to give one rule at a time.</a:t>
            </a:r>
          </a:p>
        </p:txBody>
      </p:sp>
      <p:sp>
        <p:nvSpPr>
          <p:cNvPr id="4" name="Slide Number Placeholder 3"/>
          <p:cNvSpPr>
            <a:spLocks noGrp="1"/>
          </p:cNvSpPr>
          <p:nvPr>
            <p:ph type="sldNum" sz="quarter" idx="5"/>
          </p:nvPr>
        </p:nvSpPr>
        <p:spPr/>
        <p:txBody>
          <a:bodyPr/>
          <a:lstStyle/>
          <a:p>
            <a:fld id="{4492EE2B-D795-4586-95C9-9396C508D0F0}" type="slidenum">
              <a:rPr lang="en-US" smtClean="0"/>
              <a:t>5</a:t>
            </a:fld>
            <a:endParaRPr lang="en-US" dirty="0"/>
          </a:p>
        </p:txBody>
      </p:sp>
    </p:spTree>
    <p:extLst>
      <p:ext uri="{BB962C8B-B14F-4D97-AF65-F5344CB8AC3E}">
        <p14:creationId xmlns:p14="http://schemas.microsoft.com/office/powerpoint/2010/main" val="3963860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Discuss the member’s safety rules and determine if they are general, departmental, operational, etc. </a:t>
            </a:r>
          </a:p>
        </p:txBody>
      </p:sp>
      <p:sp>
        <p:nvSpPr>
          <p:cNvPr id="4" name="Slide Number Placeholder 3"/>
          <p:cNvSpPr>
            <a:spLocks noGrp="1"/>
          </p:cNvSpPr>
          <p:nvPr>
            <p:ph type="sldNum" sz="quarter" idx="5"/>
          </p:nvPr>
        </p:nvSpPr>
        <p:spPr/>
        <p:txBody>
          <a:bodyPr/>
          <a:lstStyle/>
          <a:p>
            <a:fld id="{4492EE2B-D795-4586-95C9-9396C508D0F0}" type="slidenum">
              <a:rPr lang="en-US" smtClean="0"/>
              <a:t>6</a:t>
            </a:fld>
            <a:endParaRPr lang="en-US" dirty="0"/>
          </a:p>
        </p:txBody>
      </p:sp>
    </p:spTree>
    <p:extLst>
      <p:ext uri="{BB962C8B-B14F-4D97-AF65-F5344CB8AC3E}">
        <p14:creationId xmlns:p14="http://schemas.microsoft.com/office/powerpoint/2010/main" val="2669600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228562" indent="-228562">
              <a:buAutoNum type="arabicPeriod"/>
            </a:pPr>
            <a:r>
              <a:rPr lang="en-US" dirty="0"/>
              <a:t>Good housekeeping can go a long way in preventing injuries </a:t>
            </a:r>
          </a:p>
          <a:p>
            <a:pPr marL="228562" indent="-228562">
              <a:buAutoNum type="arabicPeriod"/>
            </a:pPr>
            <a:r>
              <a:rPr lang="en-US" dirty="0"/>
              <a:t>Using the wrong tool for the job can result in injuries or damage to equipment</a:t>
            </a:r>
          </a:p>
          <a:p>
            <a:pPr marL="228562" indent="-228562">
              <a:buAutoNum type="arabicPeriod"/>
            </a:pPr>
            <a:r>
              <a:rPr lang="en-US" dirty="0"/>
              <a:t>PPE is the last line of defense when protecting yourself from a hazard </a:t>
            </a:r>
          </a:p>
          <a:p>
            <a:pPr marL="228562" indent="-228562">
              <a:buAutoNum type="arabicPeriod"/>
            </a:pPr>
            <a:r>
              <a:rPr lang="en-US" dirty="0"/>
              <a:t>Always follow proper tag-out procedures</a:t>
            </a:r>
          </a:p>
          <a:p>
            <a:pPr marL="228562" indent="-228562">
              <a:buAutoNum type="arabicPeriod"/>
            </a:pPr>
            <a:r>
              <a:rPr lang="en-US" dirty="0"/>
              <a:t>Improper labeling and storage can lead to fire losses or corrosion</a:t>
            </a:r>
          </a:p>
          <a:p>
            <a:pPr marL="228562" indent="-228562">
              <a:buAutoNum type="arabicPeriod"/>
            </a:pPr>
            <a:r>
              <a:rPr lang="en-US" dirty="0"/>
              <a:t>Never assume that a coworker understands the hazards of a task</a:t>
            </a:r>
          </a:p>
        </p:txBody>
      </p:sp>
      <p:sp>
        <p:nvSpPr>
          <p:cNvPr id="4" name="Slide Number Placeholder 3"/>
          <p:cNvSpPr>
            <a:spLocks noGrp="1"/>
          </p:cNvSpPr>
          <p:nvPr>
            <p:ph type="sldNum" sz="quarter" idx="5"/>
          </p:nvPr>
        </p:nvSpPr>
        <p:spPr/>
        <p:txBody>
          <a:bodyPr/>
          <a:lstStyle/>
          <a:p>
            <a:fld id="{4492EE2B-D795-4586-95C9-9396C508D0F0}" type="slidenum">
              <a:rPr lang="en-US" smtClean="0"/>
              <a:t>7</a:t>
            </a:fld>
            <a:endParaRPr lang="en-US" dirty="0"/>
          </a:p>
        </p:txBody>
      </p:sp>
    </p:spTree>
    <p:extLst>
      <p:ext uri="{BB962C8B-B14F-4D97-AF65-F5344CB8AC3E}">
        <p14:creationId xmlns:p14="http://schemas.microsoft.com/office/powerpoint/2010/main" val="30602146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2EE2B-D795-4586-95C9-9396C508D0F0}" type="slidenum">
              <a:rPr lang="en-US" smtClean="0"/>
              <a:t>8</a:t>
            </a:fld>
            <a:endParaRPr lang="en-US" dirty="0"/>
          </a:p>
        </p:txBody>
      </p:sp>
    </p:spTree>
    <p:extLst>
      <p:ext uri="{BB962C8B-B14F-4D97-AF65-F5344CB8AC3E}">
        <p14:creationId xmlns:p14="http://schemas.microsoft.com/office/powerpoint/2010/main" val="4058716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New Hire/Orientation</a:t>
            </a:r>
          </a:p>
          <a:p>
            <a:r>
              <a:rPr lang="en-US" dirty="0"/>
              <a:t>Provide training so that everyone is on the same page regarding the changes.</a:t>
            </a:r>
          </a:p>
          <a:p>
            <a:endParaRPr lang="en-US" dirty="0"/>
          </a:p>
        </p:txBody>
      </p:sp>
      <p:sp>
        <p:nvSpPr>
          <p:cNvPr id="4" name="Slide Number Placeholder 3"/>
          <p:cNvSpPr>
            <a:spLocks noGrp="1"/>
          </p:cNvSpPr>
          <p:nvPr>
            <p:ph type="sldNum" sz="quarter" idx="5"/>
          </p:nvPr>
        </p:nvSpPr>
        <p:spPr/>
        <p:txBody>
          <a:bodyPr/>
          <a:lstStyle/>
          <a:p>
            <a:fld id="{4492EE2B-D795-4586-95C9-9396C508D0F0}" type="slidenum">
              <a:rPr lang="en-US" smtClean="0"/>
              <a:t>11</a:t>
            </a:fld>
            <a:endParaRPr lang="en-US" dirty="0"/>
          </a:p>
        </p:txBody>
      </p:sp>
    </p:spTree>
    <p:extLst>
      <p:ext uri="{BB962C8B-B14F-4D97-AF65-F5344CB8AC3E}">
        <p14:creationId xmlns:p14="http://schemas.microsoft.com/office/powerpoint/2010/main" val="2074527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bg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t>3/19/2024</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smtClean="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39809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69761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9395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3/19/2024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16827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3/19/2024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42666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3/19/2024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40201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3/19/2024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21302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3/19/2024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014599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3/19/2024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26993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3/19/2024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77270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smtClean="0"/>
              <a:pPr/>
              <a:t>3/19/2024</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2029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smtClean="0"/>
              <a:pPr/>
              <a:t>3/19/2024</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smtClean="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5467574"/>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5" Type="http://schemas.openxmlformats.org/officeDocument/2006/relationships/hyperlink" Target="http://stackoverflow.com/questions/13743671/is-important-bad-for-performance" TargetMode="External"/><Relationship Id="rId4" Type="http://schemas.openxmlformats.org/officeDocument/2006/relationships/image" Target="../media/image6.jp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video" Target="https://www.youtube.com/embed/7n_BcZbOQss?feature=oembed" TargetMode="External"/><Relationship Id="rId5" Type="http://schemas.openxmlformats.org/officeDocument/2006/relationships/image" Target="../media/image9.jpeg"/><Relationship Id="rId4" Type="http://schemas.openxmlformats.org/officeDocument/2006/relationships/image" Target="../media/image2.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ideo" Target="https://www.youtube.com/embed/Yw0eI4oTX3Y?feature=oembed" TargetMode="Externa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2.jpg"/></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13.wmf"/><Relationship Id="rId5" Type="http://schemas.openxmlformats.org/officeDocument/2006/relationships/oleObject" Target="../embeddings/oleObject2.bin"/><Relationship Id="rId4" Type="http://schemas.openxmlformats.org/officeDocument/2006/relationships/image" Target="../media/image12.wmf"/></Relationships>
</file>

<file path=ppt/slides/_rels/slide26.xml.rels><?xml version="1.0" encoding="UTF-8" standalone="yes"?>
<Relationships xmlns="http://schemas.openxmlformats.org/package/2006/relationships"><Relationship Id="rId8" Type="http://schemas.openxmlformats.org/officeDocument/2006/relationships/image" Target="../media/image16.wmf"/><Relationship Id="rId3" Type="http://schemas.openxmlformats.org/officeDocument/2006/relationships/oleObject" Target="../embeddings/oleObject3.bin"/><Relationship Id="rId7" Type="http://schemas.openxmlformats.org/officeDocument/2006/relationships/oleObject" Target="../embeddings/oleObject5.bin"/><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15.wmf"/><Relationship Id="rId5" Type="http://schemas.openxmlformats.org/officeDocument/2006/relationships/oleObject" Target="../embeddings/oleObject4.bin"/><Relationship Id="rId4" Type="http://schemas.openxmlformats.org/officeDocument/2006/relationships/image" Target="../media/image14.wmf"/></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18.wmf"/><Relationship Id="rId4" Type="http://schemas.openxmlformats.org/officeDocument/2006/relationships/oleObject" Target="../embeddings/oleObject6.bin"/></Relationships>
</file>

<file path=ppt/slides/_rels/slide2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hyperlink" Target="http://www.endomental.com/2008_07_01_archive.html" TargetMode="External"/><Relationship Id="rId4" Type="http://schemas.openxmlformats.org/officeDocument/2006/relationships/image" Target="../media/image20.jpg"/></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5.wmf"/><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oleObject" Target="../embeddings/oleObject8.bin"/><Relationship Id="rId5" Type="http://schemas.openxmlformats.org/officeDocument/2006/relationships/image" Target="../media/image24.wmf"/><Relationship Id="rId4" Type="http://schemas.openxmlformats.org/officeDocument/2006/relationships/oleObject" Target="../embeddings/oleObject7.bin"/></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3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ideo" Target="https://www.youtube.com/embed/hybEUXwVZHQ?start=6&amp;feature=oembed" TargetMode="External"/><Relationship Id="rId5" Type="http://schemas.openxmlformats.org/officeDocument/2006/relationships/image" Target="../media/image30.jpeg"/><Relationship Id="rId4" Type="http://schemas.openxmlformats.org/officeDocument/2006/relationships/image" Target="../media/image2.jpg"/></Relationships>
</file>

<file path=ppt/slides/_rels/slide3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video" Target="https://www.youtube.com/embed/pgFrA9-kks4?feature=oembed" TargetMode="External"/><Relationship Id="rId4" Type="http://schemas.openxmlformats.org/officeDocument/2006/relationships/image" Target="../media/image32.jpeg"/></Relationships>
</file>

<file path=ppt/slides/_rels/slide4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video" Target="https://www.youtube.com/embed/vHF3r00SUqk?feature=oembed" TargetMode="External"/><Relationship Id="rId4" Type="http://schemas.openxmlformats.org/officeDocument/2006/relationships/image" Target="../media/image33.jpeg"/></Relationships>
</file>

<file path=ppt/slides/_rels/slide4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video" Target="https://www.youtube.com/embed/kxGWsHYITAw?feature=oembed" TargetMode="External"/><Relationship Id="rId4" Type="http://schemas.openxmlformats.org/officeDocument/2006/relationships/image" Target="../media/image34.jpeg"/></Relationships>
</file>

<file path=ppt/slides/_rels/slide4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ideo" Target="https://www.youtube.com/embed/5KMtIYTXYqE?feature=oembed" TargetMode="External"/><Relationship Id="rId5" Type="http://schemas.openxmlformats.org/officeDocument/2006/relationships/image" Target="../media/image5.jpeg"/><Relationship Id="rId4" Type="http://schemas.openxmlformats.org/officeDocument/2006/relationships/image" Target="../media/image2.jpg"/></Relationships>
</file>

<file path=ppt/slides/_rels/slide5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Vehicle%20Inspection%20Form.pdf" TargetMode="External"/><Relationship Id="rId5" Type="http://schemas.openxmlformats.org/officeDocument/2006/relationships/hyperlink" Target="Department%20Safety%20Inspection.pdf" TargetMode="External"/><Relationship Id="rId4" Type="http://schemas.openxmlformats.org/officeDocument/2006/relationships/hyperlink" Target="Safety%20Coordinator%20Inspection%20Program%20Form_050620.pd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74260-EAE7-4E85-8C91-29A0B17C878A}"/>
              </a:ext>
            </a:extLst>
          </p:cNvPr>
          <p:cNvSpPr>
            <a:spLocks noGrp="1"/>
          </p:cNvSpPr>
          <p:nvPr>
            <p:ph type="ctrTitle"/>
          </p:nvPr>
        </p:nvSpPr>
        <p:spPr/>
        <p:txBody>
          <a:bodyPr>
            <a:normAutofit fontScale="90000"/>
          </a:bodyPr>
          <a:lstStyle/>
          <a:p>
            <a:r>
              <a:rPr lang="en-US" dirty="0">
                <a:solidFill>
                  <a:schemeClr val="bg1"/>
                </a:solidFill>
              </a:rPr>
              <a:t>Safety Coordinator module 2</a:t>
            </a:r>
          </a:p>
        </p:txBody>
      </p:sp>
      <p:sp>
        <p:nvSpPr>
          <p:cNvPr id="3" name="Subtitle 2">
            <a:extLst>
              <a:ext uri="{FF2B5EF4-FFF2-40B4-BE49-F238E27FC236}">
                <a16:creationId xmlns:a16="http://schemas.microsoft.com/office/drawing/2014/main" id="{C05F247A-30B7-4F83-BF29-08569CFEEFFB}"/>
              </a:ext>
            </a:extLst>
          </p:cNvPr>
          <p:cNvSpPr>
            <a:spLocks noGrp="1"/>
          </p:cNvSpPr>
          <p:nvPr>
            <p:ph type="subTitle" idx="1"/>
          </p:nvPr>
        </p:nvSpPr>
        <p:spPr>
          <a:xfrm>
            <a:off x="2417780" y="3531204"/>
            <a:ext cx="8637072" cy="1650396"/>
          </a:xfrm>
        </p:spPr>
        <p:txBody>
          <a:bodyPr>
            <a:normAutofit/>
          </a:bodyPr>
          <a:lstStyle/>
          <a:p>
            <a:r>
              <a:rPr lang="en-US" dirty="0">
                <a:solidFill>
                  <a:schemeClr val="bg1"/>
                </a:solidFill>
              </a:rPr>
              <a:t>Safety rules</a:t>
            </a:r>
          </a:p>
          <a:p>
            <a:r>
              <a:rPr lang="en-US" dirty="0">
                <a:solidFill>
                  <a:schemeClr val="bg1"/>
                </a:solidFill>
              </a:rPr>
              <a:t>Safety hazards</a:t>
            </a:r>
          </a:p>
          <a:p>
            <a:r>
              <a:rPr lang="en-US" dirty="0">
                <a:solidFill>
                  <a:schemeClr val="bg1"/>
                </a:solidFill>
              </a:rPr>
              <a:t>Self-inspections</a:t>
            </a:r>
          </a:p>
        </p:txBody>
      </p:sp>
      <p:pic>
        <p:nvPicPr>
          <p:cNvPr id="4" name="Picture 3" descr="Logo&#10;&#10;Description automatically generated with medium confidence">
            <a:extLst>
              <a:ext uri="{FF2B5EF4-FFF2-40B4-BE49-F238E27FC236}">
                <a16:creationId xmlns:a16="http://schemas.microsoft.com/office/drawing/2014/main" id="{5FB397E1-DA64-4030-9A5F-34C6FCD6BCBC}"/>
              </a:ext>
            </a:extLst>
          </p:cNvPr>
          <p:cNvPicPr>
            <a:picLocks noChangeAspect="1"/>
          </p:cNvPicPr>
          <p:nvPr/>
        </p:nvPicPr>
        <p:blipFill>
          <a:blip r:embed="rId4"/>
          <a:stretch>
            <a:fillRect/>
          </a:stretch>
        </p:blipFill>
        <p:spPr>
          <a:xfrm>
            <a:off x="162811" y="147191"/>
            <a:ext cx="1443119" cy="685930"/>
          </a:xfrm>
          <a:prstGeom prst="rect">
            <a:avLst/>
          </a:prstGeom>
        </p:spPr>
      </p:pic>
    </p:spTree>
    <p:extLst>
      <p:ext uri="{BB962C8B-B14F-4D97-AF65-F5344CB8AC3E}">
        <p14:creationId xmlns:p14="http://schemas.microsoft.com/office/powerpoint/2010/main" val="29067450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23FB9-8653-481C-96F4-7437EF4852AC}"/>
              </a:ext>
            </a:extLst>
          </p:cNvPr>
          <p:cNvSpPr>
            <a:spLocks noGrp="1"/>
          </p:cNvSpPr>
          <p:nvPr>
            <p:ph type="title"/>
          </p:nvPr>
        </p:nvSpPr>
        <p:spPr/>
        <p:txBody>
          <a:bodyPr/>
          <a:lstStyle/>
          <a:p>
            <a:r>
              <a:rPr lang="en-US" dirty="0"/>
              <a:t>Public Safety-safety rules</a:t>
            </a:r>
          </a:p>
        </p:txBody>
      </p:sp>
      <p:sp>
        <p:nvSpPr>
          <p:cNvPr id="3" name="Content Placeholder 2">
            <a:extLst>
              <a:ext uri="{FF2B5EF4-FFF2-40B4-BE49-F238E27FC236}">
                <a16:creationId xmlns:a16="http://schemas.microsoft.com/office/drawing/2014/main" id="{4087EFE3-CC6A-424C-B63F-7B2DEA7CA0AD}"/>
              </a:ext>
            </a:extLst>
          </p:cNvPr>
          <p:cNvSpPr>
            <a:spLocks noGrp="1"/>
          </p:cNvSpPr>
          <p:nvPr>
            <p:ph idx="1"/>
          </p:nvPr>
        </p:nvSpPr>
        <p:spPr/>
        <p:txBody>
          <a:bodyPr/>
          <a:lstStyle/>
          <a:p>
            <a:r>
              <a:rPr lang="en-US" dirty="0"/>
              <a:t>Follow SOPs &amp; SOGs</a:t>
            </a:r>
          </a:p>
          <a:p>
            <a:r>
              <a:rPr lang="en-US" dirty="0"/>
              <a:t>Annual Mandated Training </a:t>
            </a:r>
          </a:p>
          <a:p>
            <a:r>
              <a:rPr lang="en-US" dirty="0"/>
              <a:t>Wear your Seat Belts</a:t>
            </a:r>
          </a:p>
          <a:p>
            <a:r>
              <a:rPr lang="en-US" dirty="0"/>
              <a:t>Use PPE</a:t>
            </a:r>
          </a:p>
          <a:p>
            <a:endParaRPr lang="en-US" dirty="0"/>
          </a:p>
        </p:txBody>
      </p:sp>
    </p:spTree>
    <p:extLst>
      <p:ext uri="{BB962C8B-B14F-4D97-AF65-F5344CB8AC3E}">
        <p14:creationId xmlns:p14="http://schemas.microsoft.com/office/powerpoint/2010/main" val="27568188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130D9AA-2534-4712-B009-0A436E355E9C}"/>
              </a:ext>
            </a:extLst>
          </p:cNvPr>
          <p:cNvSpPr>
            <a:spLocks noGrp="1"/>
          </p:cNvSpPr>
          <p:nvPr>
            <p:ph type="title"/>
          </p:nvPr>
        </p:nvSpPr>
        <p:spPr>
          <a:xfrm>
            <a:off x="1371600" y="609600"/>
            <a:ext cx="10058400" cy="1219200"/>
          </a:xfrm>
        </p:spPr>
        <p:txBody>
          <a:bodyPr>
            <a:normAutofit/>
          </a:bodyPr>
          <a:lstStyle/>
          <a:p>
            <a:r>
              <a:rPr lang="en-US" dirty="0"/>
              <a:t>ALL EMPLOYEES MUST BE TRAINED ON SAFETY RULES! </a:t>
            </a:r>
            <a:br>
              <a:rPr lang="en-US" dirty="0"/>
            </a:br>
            <a:endParaRPr lang="en-US" dirty="0"/>
          </a:p>
        </p:txBody>
      </p:sp>
      <p:pic>
        <p:nvPicPr>
          <p:cNvPr id="15" name="Content Placeholder 14">
            <a:extLst>
              <a:ext uri="{FF2B5EF4-FFF2-40B4-BE49-F238E27FC236}">
                <a16:creationId xmlns:a16="http://schemas.microsoft.com/office/drawing/2014/main" id="{BD9061A4-2359-47E8-8F87-6C42EE6C5321}"/>
              </a:ext>
            </a:extLst>
          </p:cNvPr>
          <p:cNvPicPr>
            <a:picLocks noGrp="1" noChangeAspect="1"/>
          </p:cNvPicPr>
          <p:nvPr>
            <p:ph idx="1"/>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981200" y="2209800"/>
            <a:ext cx="8562403" cy="3013966"/>
          </a:xfrm>
        </p:spPr>
      </p:pic>
      <p:sp>
        <p:nvSpPr>
          <p:cNvPr id="16" name="TextBox 15">
            <a:extLst>
              <a:ext uri="{FF2B5EF4-FFF2-40B4-BE49-F238E27FC236}">
                <a16:creationId xmlns:a16="http://schemas.microsoft.com/office/drawing/2014/main" id="{CC5A6E6E-B1C9-4588-B8C1-8533E8B63B51}"/>
              </a:ext>
            </a:extLst>
          </p:cNvPr>
          <p:cNvSpPr txBox="1"/>
          <p:nvPr/>
        </p:nvSpPr>
        <p:spPr>
          <a:xfrm>
            <a:off x="1866111" y="5638800"/>
            <a:ext cx="5953125" cy="230832"/>
          </a:xfrm>
          <a:prstGeom prst="rect">
            <a:avLst/>
          </a:prstGeom>
          <a:noFill/>
        </p:spPr>
        <p:txBody>
          <a:bodyPr wrap="square" rtlCol="0">
            <a:spAutoFit/>
          </a:bodyPr>
          <a:lstStyle/>
          <a:p>
            <a:r>
              <a:rPr lang="en-US" sz="900" dirty="0">
                <a:solidFill>
                  <a:srgbClr val="002060"/>
                </a:solidFill>
                <a:hlinkClick r:id="rId5" tooltip="http://stackoverflow.com/questions/13743671/is-important-bad-for-performance">
                  <a:extLst>
                    <a:ext uri="{A12FA001-AC4F-418D-AE19-62706E023703}">
                      <ahyp:hlinkClr xmlns:ahyp="http://schemas.microsoft.com/office/drawing/2018/hyperlinkcolor" val="tx"/>
                    </a:ext>
                  </a:extLst>
                </a:hlinkClick>
              </a:rPr>
              <a:t>This Photo</a:t>
            </a:r>
            <a:r>
              <a:rPr lang="en-US" sz="900" dirty="0">
                <a:solidFill>
                  <a:srgbClr val="002060"/>
                </a:solidFill>
              </a:rPr>
              <a:t> by Unknown Author is licensed under </a:t>
            </a:r>
            <a:r>
              <a:rPr lang="en-US" sz="900" dirty="0">
                <a:solidFill>
                  <a:srgbClr val="002060"/>
                </a:solidFill>
                <a:hlinkClick r:id="rId6" tooltip="https://creativecommons.org/licenses/by-sa/3.0/">
                  <a:extLst>
                    <a:ext uri="{A12FA001-AC4F-418D-AE19-62706E023703}">
                      <ahyp:hlinkClr xmlns:ahyp="http://schemas.microsoft.com/office/drawing/2018/hyperlinkcolor" val="tx"/>
                    </a:ext>
                  </a:extLst>
                </a:hlinkClick>
              </a:rPr>
              <a:t>CC BY-SA</a:t>
            </a:r>
            <a:endParaRPr lang="en-US" sz="900" dirty="0">
              <a:solidFill>
                <a:srgbClr val="002060"/>
              </a:solidFill>
            </a:endParaRPr>
          </a:p>
        </p:txBody>
      </p:sp>
    </p:spTree>
    <p:extLst>
      <p:ext uri="{BB962C8B-B14F-4D97-AF65-F5344CB8AC3E}">
        <p14:creationId xmlns:p14="http://schemas.microsoft.com/office/powerpoint/2010/main" val="25940957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130D9AA-2534-4712-B009-0A436E355E9C}"/>
              </a:ext>
            </a:extLst>
          </p:cNvPr>
          <p:cNvSpPr>
            <a:spLocks noGrp="1"/>
          </p:cNvSpPr>
          <p:nvPr>
            <p:ph type="title"/>
          </p:nvPr>
        </p:nvSpPr>
        <p:spPr>
          <a:xfrm>
            <a:off x="1392382" y="473034"/>
            <a:ext cx="10058400" cy="1219200"/>
          </a:xfrm>
        </p:spPr>
        <p:txBody>
          <a:bodyPr>
            <a:normAutofit/>
          </a:bodyPr>
          <a:lstStyle/>
          <a:p>
            <a:r>
              <a:rPr lang="en-US" dirty="0"/>
              <a:t>Safety Training </a:t>
            </a:r>
            <a:br>
              <a:rPr lang="en-US" dirty="0"/>
            </a:br>
            <a:endParaRPr lang="en-US" dirty="0"/>
          </a:p>
        </p:txBody>
      </p:sp>
      <p:sp>
        <p:nvSpPr>
          <p:cNvPr id="3" name="Content Placeholder 2">
            <a:extLst>
              <a:ext uri="{FF2B5EF4-FFF2-40B4-BE49-F238E27FC236}">
                <a16:creationId xmlns:a16="http://schemas.microsoft.com/office/drawing/2014/main" id="{16FAE8DB-4773-16F8-C18D-C667F234C5D2}"/>
              </a:ext>
            </a:extLst>
          </p:cNvPr>
          <p:cNvSpPr>
            <a:spLocks noGrp="1"/>
          </p:cNvSpPr>
          <p:nvPr>
            <p:ph idx="1"/>
          </p:nvPr>
        </p:nvSpPr>
        <p:spPr>
          <a:xfrm>
            <a:off x="1442852" y="1981200"/>
            <a:ext cx="9603275" cy="3450613"/>
          </a:xfrm>
        </p:spPr>
        <p:txBody>
          <a:bodyPr/>
          <a:lstStyle/>
          <a:p>
            <a:pPr marL="457200" marR="0" lvl="0" indent="-457200" algn="l" defTabSz="457200" rtl="0" eaLnBrk="1" fontAlgn="auto" latinLnBrk="0" hangingPunct="1">
              <a:lnSpc>
                <a:spcPct val="100000"/>
              </a:lnSpc>
              <a:spcBef>
                <a:spcPct val="20000"/>
              </a:spcBef>
              <a:spcAft>
                <a:spcPts val="600"/>
              </a:spcAft>
              <a:buClr>
                <a:srgbClr val="2C7B97"/>
              </a:buClr>
              <a:buSzPct val="130000"/>
              <a:buFont typeface="+mj-lt"/>
              <a:buAutoNum type="arabicPeriod"/>
              <a:tabLst/>
              <a:defRPr/>
            </a:pPr>
            <a:r>
              <a:rPr kumimoji="0" lang="en-US" sz="20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New Hire Orientation</a:t>
            </a:r>
          </a:p>
          <a:p>
            <a:pPr marL="457200" marR="0" lvl="0" indent="-457200" algn="l" defTabSz="457200" rtl="0" eaLnBrk="1" fontAlgn="auto" latinLnBrk="0" hangingPunct="1">
              <a:lnSpc>
                <a:spcPct val="100000"/>
              </a:lnSpc>
              <a:spcBef>
                <a:spcPct val="20000"/>
              </a:spcBef>
              <a:spcAft>
                <a:spcPts val="600"/>
              </a:spcAft>
              <a:buClr>
                <a:srgbClr val="2C7B97"/>
              </a:buClr>
              <a:buSzPct val="130000"/>
              <a:buFont typeface="+mj-lt"/>
              <a:buAutoNum type="arabicPeriod"/>
              <a:tabLst/>
              <a:defRPr/>
            </a:pPr>
            <a:r>
              <a:rPr lang="en-US" dirty="0">
                <a:solidFill>
                  <a:schemeClr val="bg1"/>
                </a:solidFill>
                <a:latin typeface="Century Gothic" panose="020B0502020202020204" pitchFamily="34" charset="0"/>
              </a:rPr>
              <a:t>Department Safety Meetings</a:t>
            </a:r>
          </a:p>
          <a:p>
            <a:pPr marL="457200" marR="0" lvl="0" indent="-457200" algn="l" defTabSz="457200" rtl="0" eaLnBrk="1" fontAlgn="auto" latinLnBrk="0" hangingPunct="1">
              <a:lnSpc>
                <a:spcPct val="100000"/>
              </a:lnSpc>
              <a:spcBef>
                <a:spcPct val="20000"/>
              </a:spcBef>
              <a:spcAft>
                <a:spcPts val="600"/>
              </a:spcAft>
              <a:buClr>
                <a:srgbClr val="2C7B97"/>
              </a:buClr>
              <a:buSzPct val="130000"/>
              <a:buFont typeface="+mj-lt"/>
              <a:buAutoNum type="arabicPeriod"/>
              <a:tabLst/>
              <a:defRPr/>
            </a:pPr>
            <a:r>
              <a:rPr lang="en-US" dirty="0">
                <a:solidFill>
                  <a:schemeClr val="bg1"/>
                </a:solidFill>
                <a:latin typeface="Century Gothic" panose="020B0502020202020204" pitchFamily="34" charset="0"/>
              </a:rPr>
              <a:t>Mandated/Refresher Training</a:t>
            </a:r>
          </a:p>
          <a:p>
            <a:pPr marL="457200" marR="0" lvl="0" indent="-457200" algn="l" defTabSz="457200" rtl="0" eaLnBrk="1" fontAlgn="auto" latinLnBrk="0" hangingPunct="1">
              <a:lnSpc>
                <a:spcPct val="100000"/>
              </a:lnSpc>
              <a:spcBef>
                <a:spcPct val="20000"/>
              </a:spcBef>
              <a:spcAft>
                <a:spcPts val="600"/>
              </a:spcAft>
              <a:buClr>
                <a:srgbClr val="2C7B97"/>
              </a:buClr>
              <a:buSzPct val="130000"/>
              <a:buFont typeface="+mj-lt"/>
              <a:buAutoNum type="arabicPeriod"/>
              <a:tabLst/>
              <a:defRPr/>
            </a:pPr>
            <a:r>
              <a:rPr lang="en-US" dirty="0">
                <a:solidFill>
                  <a:schemeClr val="bg1"/>
                </a:solidFill>
                <a:latin typeface="Century Gothic" panose="020B0502020202020204" pitchFamily="34" charset="0"/>
              </a:rPr>
              <a:t>Toolbox Talks</a:t>
            </a:r>
          </a:p>
          <a:p>
            <a:pPr marL="457200" marR="0" lvl="0" indent="-457200" algn="l" defTabSz="457200" rtl="0" eaLnBrk="1" fontAlgn="auto" latinLnBrk="0" hangingPunct="1">
              <a:lnSpc>
                <a:spcPct val="100000"/>
              </a:lnSpc>
              <a:spcBef>
                <a:spcPct val="20000"/>
              </a:spcBef>
              <a:spcAft>
                <a:spcPts val="600"/>
              </a:spcAft>
              <a:buClr>
                <a:srgbClr val="2C7B97"/>
              </a:buClr>
              <a:buSzPct val="130000"/>
              <a:buFont typeface="+mj-lt"/>
              <a:buAutoNum type="arabicPeriod"/>
              <a:tabLst/>
              <a:defRPr/>
            </a:pPr>
            <a:endParaRPr lang="en-US" dirty="0">
              <a:solidFill>
                <a:prstClr val="black"/>
              </a:solidFill>
              <a:latin typeface="Century Gothic" panose="020B0502020202020204" pitchFamily="34" charset="0"/>
            </a:endParaRPr>
          </a:p>
          <a:p>
            <a:pPr marL="457200" marR="0" lvl="0" indent="-457200" algn="l" defTabSz="457200" rtl="0" eaLnBrk="1" fontAlgn="auto" latinLnBrk="0" hangingPunct="1">
              <a:lnSpc>
                <a:spcPct val="100000"/>
              </a:lnSpc>
              <a:spcBef>
                <a:spcPct val="20000"/>
              </a:spcBef>
              <a:spcAft>
                <a:spcPts val="600"/>
              </a:spcAft>
              <a:buClr>
                <a:srgbClr val="2C7B97"/>
              </a:buClr>
              <a:buSzPct val="130000"/>
              <a:buFont typeface="+mj-lt"/>
              <a:buAutoNum type="arabicPeriod"/>
              <a:tabLst/>
              <a:defRPr/>
            </a:pPr>
            <a:endParaRPr lang="en-US" dirty="0">
              <a:solidFill>
                <a:prstClr val="black"/>
              </a:solidFill>
              <a:latin typeface="Century Gothic" panose="020B0502020202020204" pitchFamily="34" charset="0"/>
            </a:endParaRPr>
          </a:p>
          <a:p>
            <a:pPr marL="457200" marR="0" lvl="0" indent="-457200" algn="l" defTabSz="457200" rtl="0" eaLnBrk="1" fontAlgn="auto" latinLnBrk="0" hangingPunct="1">
              <a:lnSpc>
                <a:spcPct val="100000"/>
              </a:lnSpc>
              <a:spcBef>
                <a:spcPct val="20000"/>
              </a:spcBef>
              <a:spcAft>
                <a:spcPts val="600"/>
              </a:spcAft>
              <a:buClr>
                <a:srgbClr val="2C7B97"/>
              </a:buClr>
              <a:buSzPct val="130000"/>
              <a:buFont typeface="+mj-lt"/>
              <a:buAutoNum type="arabicPeriod"/>
              <a:tabLst/>
              <a:defRPr/>
            </a:pPr>
            <a:endPar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indent="0">
              <a:buNone/>
            </a:pPr>
            <a:endParaRPr lang="en-US" dirty="0"/>
          </a:p>
          <a:p>
            <a:endParaRPr lang="en-US" dirty="0"/>
          </a:p>
        </p:txBody>
      </p:sp>
      <p:pic>
        <p:nvPicPr>
          <p:cNvPr id="2" name="Picture 1">
            <a:extLst>
              <a:ext uri="{FF2B5EF4-FFF2-40B4-BE49-F238E27FC236}">
                <a16:creationId xmlns:a16="http://schemas.microsoft.com/office/drawing/2014/main" id="{BD12073F-009D-FD5A-AD8F-5E6AE176D482}"/>
              </a:ext>
            </a:extLst>
          </p:cNvPr>
          <p:cNvPicPr>
            <a:picLocks noChangeAspect="1"/>
          </p:cNvPicPr>
          <p:nvPr/>
        </p:nvPicPr>
        <p:blipFill>
          <a:blip r:embed="rId4"/>
          <a:stretch>
            <a:fillRect/>
          </a:stretch>
        </p:blipFill>
        <p:spPr>
          <a:xfrm>
            <a:off x="7772400" y="2895600"/>
            <a:ext cx="4334632" cy="3292125"/>
          </a:xfrm>
          <a:prstGeom prst="rect">
            <a:avLst/>
          </a:prstGeom>
        </p:spPr>
      </p:pic>
    </p:spTree>
    <p:extLst>
      <p:ext uri="{BB962C8B-B14F-4D97-AF65-F5344CB8AC3E}">
        <p14:creationId xmlns:p14="http://schemas.microsoft.com/office/powerpoint/2010/main" val="9767025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130D9AA-2534-4712-B009-0A436E355E9C}"/>
              </a:ext>
            </a:extLst>
          </p:cNvPr>
          <p:cNvSpPr>
            <a:spLocks noGrp="1"/>
          </p:cNvSpPr>
          <p:nvPr>
            <p:ph type="title"/>
          </p:nvPr>
        </p:nvSpPr>
        <p:spPr>
          <a:xfrm>
            <a:off x="1371600" y="609600"/>
            <a:ext cx="10058400" cy="1219200"/>
          </a:xfrm>
        </p:spPr>
        <p:txBody>
          <a:bodyPr>
            <a:normAutofit/>
          </a:bodyPr>
          <a:lstStyle/>
          <a:p>
            <a:r>
              <a:rPr lang="en-US" dirty="0"/>
              <a:t>ALL EMPLOYEES MUST BE TRAINED ON SAFETY RULES! </a:t>
            </a:r>
            <a:br>
              <a:rPr lang="en-US" dirty="0"/>
            </a:br>
            <a:endParaRPr lang="en-US" dirty="0"/>
          </a:p>
        </p:txBody>
      </p:sp>
      <p:sp>
        <p:nvSpPr>
          <p:cNvPr id="3" name="Content Placeholder 2">
            <a:extLst>
              <a:ext uri="{FF2B5EF4-FFF2-40B4-BE49-F238E27FC236}">
                <a16:creationId xmlns:a16="http://schemas.microsoft.com/office/drawing/2014/main" id="{16FAE8DB-4773-16F8-C18D-C667F234C5D2}"/>
              </a:ext>
            </a:extLst>
          </p:cNvPr>
          <p:cNvSpPr>
            <a:spLocks noGrp="1"/>
          </p:cNvSpPr>
          <p:nvPr>
            <p:ph idx="1"/>
          </p:nvPr>
        </p:nvSpPr>
        <p:spPr>
          <a:xfrm>
            <a:off x="1392382" y="1981200"/>
            <a:ext cx="9603275" cy="3450613"/>
          </a:xfrm>
        </p:spPr>
        <p:txBody>
          <a:bodyPr/>
          <a:lstStyle/>
          <a:p>
            <a:pPr marL="457200" marR="0" lvl="0" indent="-457200" algn="l" defTabSz="457200" rtl="0" eaLnBrk="1" fontAlgn="auto" latinLnBrk="0" hangingPunct="1">
              <a:lnSpc>
                <a:spcPct val="100000"/>
              </a:lnSpc>
              <a:spcBef>
                <a:spcPct val="20000"/>
              </a:spcBef>
              <a:spcAft>
                <a:spcPts val="600"/>
              </a:spcAft>
              <a:buClr>
                <a:srgbClr val="2C7B97"/>
              </a:buClr>
              <a:buSzPct val="130000"/>
              <a:buFont typeface="+mj-lt"/>
              <a:buAutoNum type="arabicPeriod"/>
              <a:tabLst/>
              <a:defRPr/>
            </a:pPr>
            <a:r>
              <a:rPr kumimoji="0" lang="en-US" sz="20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General and Specific Safety Topics</a:t>
            </a:r>
          </a:p>
          <a:p>
            <a:pPr marL="457200" marR="0" lvl="0" indent="-457200" algn="l" defTabSz="457200" rtl="0" eaLnBrk="1" fontAlgn="auto" latinLnBrk="0" hangingPunct="1">
              <a:lnSpc>
                <a:spcPct val="100000"/>
              </a:lnSpc>
              <a:spcBef>
                <a:spcPct val="20000"/>
              </a:spcBef>
              <a:spcAft>
                <a:spcPts val="600"/>
              </a:spcAft>
              <a:buClr>
                <a:srgbClr val="2C7B97"/>
              </a:buClr>
              <a:buSzPct val="130000"/>
              <a:buFont typeface="+mj-lt"/>
              <a:buAutoNum type="arabicPeriod"/>
              <a:tabLst/>
              <a:defRPr/>
            </a:pPr>
            <a:r>
              <a:rPr kumimoji="0" lang="en-US" sz="20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Focus on Prevention</a:t>
            </a:r>
          </a:p>
          <a:p>
            <a:pPr marL="457200" marR="0" lvl="0" indent="-457200" algn="l" defTabSz="457200" rtl="0" eaLnBrk="1" fontAlgn="auto" latinLnBrk="0" hangingPunct="1">
              <a:lnSpc>
                <a:spcPct val="100000"/>
              </a:lnSpc>
              <a:spcBef>
                <a:spcPct val="20000"/>
              </a:spcBef>
              <a:spcAft>
                <a:spcPts val="600"/>
              </a:spcAft>
              <a:buClr>
                <a:srgbClr val="2C7B97"/>
              </a:buClr>
              <a:buSzPct val="130000"/>
              <a:buFont typeface="+mj-lt"/>
              <a:buAutoNum type="arabicPeriod"/>
              <a:tabLst/>
              <a:defRPr/>
            </a:pPr>
            <a:r>
              <a:rPr kumimoji="0" lang="en-US" sz="20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Targeted based on Loss Analysis</a:t>
            </a:r>
          </a:p>
          <a:p>
            <a:pPr marL="457200" marR="0" lvl="0" indent="-457200" algn="l" defTabSz="457200" rtl="0" eaLnBrk="1" fontAlgn="auto" latinLnBrk="0" hangingPunct="1">
              <a:lnSpc>
                <a:spcPct val="100000"/>
              </a:lnSpc>
              <a:spcBef>
                <a:spcPct val="20000"/>
              </a:spcBef>
              <a:spcAft>
                <a:spcPts val="600"/>
              </a:spcAft>
              <a:buClr>
                <a:srgbClr val="2C7B97"/>
              </a:buClr>
              <a:buSzPct val="130000"/>
              <a:buFont typeface="+mj-lt"/>
              <a:buAutoNum type="arabicPeriod"/>
              <a:tabLst/>
              <a:defRPr/>
            </a:pPr>
            <a:r>
              <a:rPr kumimoji="0" lang="en-US" sz="20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Plan for Everyone to be Trained</a:t>
            </a:r>
          </a:p>
          <a:p>
            <a:pPr marL="457200" marR="0" lvl="0" indent="-457200" algn="l" defTabSz="457200" rtl="0" eaLnBrk="1" fontAlgn="auto" latinLnBrk="0" hangingPunct="1">
              <a:lnSpc>
                <a:spcPct val="100000"/>
              </a:lnSpc>
              <a:spcBef>
                <a:spcPct val="20000"/>
              </a:spcBef>
              <a:spcAft>
                <a:spcPts val="600"/>
              </a:spcAft>
              <a:buClr>
                <a:srgbClr val="2C7B97"/>
              </a:buClr>
              <a:buSzPct val="130000"/>
              <a:buFont typeface="+mj-lt"/>
              <a:buAutoNum type="arabicPeriod"/>
              <a:tabLst/>
              <a:defRPr/>
            </a:pPr>
            <a:r>
              <a:rPr kumimoji="0" lang="en-US" sz="20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Keep it Fresh and Up to Date</a:t>
            </a:r>
          </a:p>
          <a:p>
            <a:pPr marL="0" indent="0">
              <a:buNone/>
            </a:pPr>
            <a:endParaRPr lang="en-US" dirty="0"/>
          </a:p>
          <a:p>
            <a:endParaRPr lang="en-US" dirty="0"/>
          </a:p>
        </p:txBody>
      </p:sp>
      <p:pic>
        <p:nvPicPr>
          <p:cNvPr id="4" name="Picture 3">
            <a:extLst>
              <a:ext uri="{FF2B5EF4-FFF2-40B4-BE49-F238E27FC236}">
                <a16:creationId xmlns:a16="http://schemas.microsoft.com/office/drawing/2014/main" id="{F1B7BF5B-FCE0-E14B-403D-DE0F92BE9817}"/>
              </a:ext>
            </a:extLst>
          </p:cNvPr>
          <p:cNvPicPr>
            <a:picLocks noChangeAspect="1"/>
          </p:cNvPicPr>
          <p:nvPr/>
        </p:nvPicPr>
        <p:blipFill>
          <a:blip r:embed="rId4"/>
          <a:stretch>
            <a:fillRect/>
          </a:stretch>
        </p:blipFill>
        <p:spPr>
          <a:xfrm>
            <a:off x="6682205" y="1676400"/>
            <a:ext cx="5492972" cy="4804064"/>
          </a:xfrm>
          <a:prstGeom prst="rect">
            <a:avLst/>
          </a:prstGeom>
        </p:spPr>
      </p:pic>
    </p:spTree>
    <p:extLst>
      <p:ext uri="{BB962C8B-B14F-4D97-AF65-F5344CB8AC3E}">
        <p14:creationId xmlns:p14="http://schemas.microsoft.com/office/powerpoint/2010/main" val="6747458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1BBB8-0244-4450-9472-AE88E0C5BB94}"/>
              </a:ext>
            </a:extLst>
          </p:cNvPr>
          <p:cNvSpPr>
            <a:spLocks noGrp="1"/>
          </p:cNvSpPr>
          <p:nvPr>
            <p:ph type="title" idx="4294967295"/>
          </p:nvPr>
        </p:nvSpPr>
        <p:spPr>
          <a:xfrm>
            <a:off x="1714500" y="704850"/>
            <a:ext cx="8763000" cy="1143000"/>
          </a:xfrm>
        </p:spPr>
        <p:txBody>
          <a:bodyPr/>
          <a:lstStyle/>
          <a:p>
            <a:r>
              <a:rPr lang="en-US" dirty="0"/>
              <a:t>Let’s take a break </a:t>
            </a:r>
          </a:p>
        </p:txBody>
      </p:sp>
      <p:pic>
        <p:nvPicPr>
          <p:cNvPr id="3" name="Online Media 2" title="￢ﾏﾳ 15 minutes Dance Of Colors [COUNTDOWN TIMER] with music - ￢ﾏﾱ Timer - Conto alla rovescia">
            <a:hlinkClick r:id="" action="ppaction://media"/>
            <a:extLst>
              <a:ext uri="{FF2B5EF4-FFF2-40B4-BE49-F238E27FC236}">
                <a16:creationId xmlns:a16="http://schemas.microsoft.com/office/drawing/2014/main" id="{149D26BF-C750-4DBB-83F2-32FB38D76E0C}"/>
              </a:ext>
            </a:extLst>
          </p:cNvPr>
          <p:cNvPicPr>
            <a:picLocks noRot="1" noChangeAspect="1"/>
          </p:cNvPicPr>
          <p:nvPr>
            <a:videoFile r:link="rId1"/>
          </p:nvPr>
        </p:nvPicPr>
        <p:blipFill>
          <a:blip r:embed="rId5"/>
          <a:stretch>
            <a:fillRect/>
          </a:stretch>
        </p:blipFill>
        <p:spPr>
          <a:xfrm>
            <a:off x="1714500" y="1676400"/>
            <a:ext cx="8763000" cy="46355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65747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A889690C-3605-4D32-B4D4-295B7B6BF02B}"/>
              </a:ext>
            </a:extLst>
          </p:cNvPr>
          <p:cNvSpPr txBox="1">
            <a:spLocks/>
          </p:cNvSpPr>
          <p:nvPr/>
        </p:nvSpPr>
        <p:spPr>
          <a:xfrm>
            <a:off x="2625408" y="0"/>
            <a:ext cx="7585392" cy="11430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4000"/>
              <a:t>Safety </a:t>
            </a:r>
            <a:endParaRPr lang="en-US" sz="4000" dirty="0"/>
          </a:p>
        </p:txBody>
      </p:sp>
      <p:pic>
        <p:nvPicPr>
          <p:cNvPr id="7" name="Picture 6">
            <a:extLst>
              <a:ext uri="{FF2B5EF4-FFF2-40B4-BE49-F238E27FC236}">
                <a16:creationId xmlns:a16="http://schemas.microsoft.com/office/drawing/2014/main" id="{7BA8CFC6-222C-4A02-9A70-BE6F6967C0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8800" y="6153150"/>
            <a:ext cx="1447800" cy="647536"/>
          </a:xfrm>
          <a:prstGeom prst="rect">
            <a:avLst/>
          </a:prstGeom>
          <a:ln w="50800">
            <a:noFill/>
          </a:ln>
        </p:spPr>
      </p:pic>
      <p:sp>
        <p:nvSpPr>
          <p:cNvPr id="8" name="TextBox 7">
            <a:extLst>
              <a:ext uri="{FF2B5EF4-FFF2-40B4-BE49-F238E27FC236}">
                <a16:creationId xmlns:a16="http://schemas.microsoft.com/office/drawing/2014/main" id="{D9CAC252-0130-4B4F-8660-67739131CC91}"/>
              </a:ext>
            </a:extLst>
          </p:cNvPr>
          <p:cNvSpPr txBox="1"/>
          <p:nvPr/>
        </p:nvSpPr>
        <p:spPr>
          <a:xfrm>
            <a:off x="3429000" y="6573642"/>
            <a:ext cx="7010400" cy="512959"/>
          </a:xfrm>
          <a:prstGeom prst="rect">
            <a:avLst/>
          </a:prstGeom>
          <a:noFill/>
          <a:ln w="12700" cap="flat">
            <a:noFill/>
            <a:miter lim="400000"/>
          </a:ln>
          <a:effectLst/>
        </p:spPr>
        <p:txBody>
          <a:bodyPr rot="0" spcFirstLastPara="1" vertOverflow="overflow" horzOverflow="overflow" vert="horz" wrap="square" lIns="45719" tIns="45719" rIns="45719" bIns="45719" numCol="1" spcCol="38100" rtlCol="0" anchor="t">
            <a:spAutoFit/>
          </a:bodyPr>
          <a:lstStyle/>
          <a:p>
            <a:pPr latinLnBrk="1" hangingPunct="0">
              <a:defRPr/>
            </a:pPr>
            <a:r>
              <a:rPr lang="en-US" sz="1400" kern="0" baseline="30000">
                <a:solidFill>
                  <a:prstClr val="black">
                    <a:lumMod val="75000"/>
                    <a:lumOff val="25000"/>
                  </a:prstClr>
                </a:solidFill>
              </a:rPr>
              <a:t>A Service Organization of the Association County Commissioners of Georgia and the Georgia Municipal Association</a:t>
            </a:r>
          </a:p>
          <a:p>
            <a:pPr latinLnBrk="1" hangingPunct="0">
              <a:defRPr/>
            </a:pPr>
            <a:endParaRPr lang="en-US" kern="0" dirty="0">
              <a:solidFill>
                <a:srgbClr val="000000"/>
              </a:solidFill>
              <a:latin typeface="Calibri"/>
              <a:ea typeface="Calibri"/>
              <a:cs typeface="Calibri"/>
              <a:sym typeface="Calibri"/>
            </a:endParaRPr>
          </a:p>
        </p:txBody>
      </p:sp>
      <p:pic>
        <p:nvPicPr>
          <p:cNvPr id="6" name="Online Media 5" title="7 common workplace safety hazards">
            <a:hlinkClick r:id="" action="ppaction://media"/>
            <a:extLst>
              <a:ext uri="{FF2B5EF4-FFF2-40B4-BE49-F238E27FC236}">
                <a16:creationId xmlns:a16="http://schemas.microsoft.com/office/drawing/2014/main" id="{5E85C3E0-C99F-AB9C-C0A9-FE3E9CE4010E}"/>
              </a:ext>
            </a:extLst>
          </p:cNvPr>
          <p:cNvPicPr>
            <a:picLocks noGrp="1" noRot="1" noChangeAspect="1"/>
          </p:cNvPicPr>
          <p:nvPr>
            <p:ph idx="1"/>
            <a:videoFile r:link="rId1"/>
          </p:nvPr>
        </p:nvPicPr>
        <p:blipFill>
          <a:blip r:embed="rId6"/>
          <a:stretch>
            <a:fillRect/>
          </a:stretch>
        </p:blipFill>
        <p:spPr>
          <a:xfrm>
            <a:off x="3200400" y="2016125"/>
            <a:ext cx="6105525" cy="3449638"/>
          </a:xfrm>
          <a:prstGeom prst="rect">
            <a:avLst/>
          </a:prstGeom>
        </p:spPr>
      </p:pic>
    </p:spTree>
    <p:extLst>
      <p:ext uri="{BB962C8B-B14F-4D97-AF65-F5344CB8AC3E}">
        <p14:creationId xmlns:p14="http://schemas.microsoft.com/office/powerpoint/2010/main" val="1788448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A2CED-C9BD-47D7-8A0A-C03D90F6E3B6}"/>
              </a:ext>
            </a:extLst>
          </p:cNvPr>
          <p:cNvSpPr>
            <a:spLocks noGrp="1"/>
          </p:cNvSpPr>
          <p:nvPr>
            <p:ph type="title"/>
          </p:nvPr>
        </p:nvSpPr>
        <p:spPr/>
        <p:txBody>
          <a:bodyPr/>
          <a:lstStyle/>
          <a:p>
            <a:r>
              <a:rPr lang="en-US" dirty="0"/>
              <a:t>National statistics</a:t>
            </a:r>
          </a:p>
        </p:txBody>
      </p:sp>
      <p:sp>
        <p:nvSpPr>
          <p:cNvPr id="3" name="Content Placeholder 2">
            <a:extLst>
              <a:ext uri="{FF2B5EF4-FFF2-40B4-BE49-F238E27FC236}">
                <a16:creationId xmlns:a16="http://schemas.microsoft.com/office/drawing/2014/main" id="{10B7865F-D1C1-4A31-935A-C4B57CAB86D8}"/>
              </a:ext>
            </a:extLst>
          </p:cNvPr>
          <p:cNvSpPr>
            <a:spLocks noGrp="1"/>
          </p:cNvSpPr>
          <p:nvPr>
            <p:ph idx="1"/>
          </p:nvPr>
        </p:nvSpPr>
        <p:spPr/>
        <p:txBody>
          <a:bodyPr>
            <a:normAutofit/>
          </a:bodyPr>
          <a:lstStyle/>
          <a:p>
            <a:r>
              <a:rPr lang="en-US" sz="2400" dirty="0"/>
              <a:t>5,333 workers were killed on the job in 2019 according to Bureau of Labor Statistics.  </a:t>
            </a:r>
          </a:p>
          <a:p>
            <a:r>
              <a:rPr lang="en-US" sz="2400" dirty="0"/>
              <a:t>On average, more than 100 a week or more than 15 deaths every day. </a:t>
            </a:r>
          </a:p>
          <a:p>
            <a:endParaRPr lang="en-US" sz="2400" dirty="0"/>
          </a:p>
          <a:p>
            <a:endParaRPr lang="en-US" sz="2400" dirty="0"/>
          </a:p>
        </p:txBody>
      </p:sp>
    </p:spTree>
    <p:extLst>
      <p:ext uri="{BB962C8B-B14F-4D97-AF65-F5344CB8AC3E}">
        <p14:creationId xmlns:p14="http://schemas.microsoft.com/office/powerpoint/2010/main" val="22335018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8A16F-EFDD-48DF-91A7-4364A70C997D}"/>
              </a:ext>
            </a:extLst>
          </p:cNvPr>
          <p:cNvSpPr>
            <a:spLocks noGrp="1"/>
          </p:cNvSpPr>
          <p:nvPr>
            <p:ph type="title"/>
          </p:nvPr>
        </p:nvSpPr>
        <p:spPr/>
        <p:txBody>
          <a:bodyPr/>
          <a:lstStyle/>
          <a:p>
            <a:r>
              <a:rPr lang="en-US" dirty="0"/>
              <a:t>National statistics Continued</a:t>
            </a:r>
          </a:p>
        </p:txBody>
      </p:sp>
      <p:sp>
        <p:nvSpPr>
          <p:cNvPr id="3" name="Content Placeholder 2">
            <a:extLst>
              <a:ext uri="{FF2B5EF4-FFF2-40B4-BE49-F238E27FC236}">
                <a16:creationId xmlns:a16="http://schemas.microsoft.com/office/drawing/2014/main" id="{5E0247EB-557C-4689-B5FB-81B3AC885F67}"/>
              </a:ext>
            </a:extLst>
          </p:cNvPr>
          <p:cNvSpPr>
            <a:spLocks noGrp="1"/>
          </p:cNvSpPr>
          <p:nvPr>
            <p:ph idx="1"/>
          </p:nvPr>
        </p:nvSpPr>
        <p:spPr/>
        <p:txBody>
          <a:bodyPr>
            <a:normAutofit/>
          </a:bodyPr>
          <a:lstStyle/>
          <a:p>
            <a:r>
              <a:rPr lang="en-US" sz="2400" dirty="0"/>
              <a:t>There were 2,800,000+ non-fatal workplace injuries and illnesses in 2019.</a:t>
            </a:r>
          </a:p>
          <a:p>
            <a:r>
              <a:rPr lang="en-US" sz="2400" dirty="0"/>
              <a:t>795,206 cases that resulted in days away from work.</a:t>
            </a:r>
            <a:endParaRPr lang="en-US" sz="3200" dirty="0"/>
          </a:p>
          <a:p>
            <a:endParaRPr lang="en-US" sz="2400" dirty="0"/>
          </a:p>
        </p:txBody>
      </p:sp>
    </p:spTree>
    <p:extLst>
      <p:ext uri="{BB962C8B-B14F-4D97-AF65-F5344CB8AC3E}">
        <p14:creationId xmlns:p14="http://schemas.microsoft.com/office/powerpoint/2010/main" val="10101134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67DA9-3F94-4C95-BAF8-2870E96F143B}"/>
              </a:ext>
            </a:extLst>
          </p:cNvPr>
          <p:cNvSpPr>
            <a:spLocks noGrp="1"/>
          </p:cNvSpPr>
          <p:nvPr>
            <p:ph type="title"/>
          </p:nvPr>
        </p:nvSpPr>
        <p:spPr/>
        <p:txBody>
          <a:bodyPr/>
          <a:lstStyle/>
          <a:p>
            <a:r>
              <a:rPr lang="en-US" dirty="0"/>
              <a:t>What’s happening in your city or county?</a:t>
            </a:r>
          </a:p>
        </p:txBody>
      </p:sp>
      <p:sp>
        <p:nvSpPr>
          <p:cNvPr id="3" name="Content Placeholder 2">
            <a:extLst>
              <a:ext uri="{FF2B5EF4-FFF2-40B4-BE49-F238E27FC236}">
                <a16:creationId xmlns:a16="http://schemas.microsoft.com/office/drawing/2014/main" id="{A634242B-09CC-42DB-B369-42433D3720F6}"/>
              </a:ext>
            </a:extLst>
          </p:cNvPr>
          <p:cNvSpPr>
            <a:spLocks noGrp="1"/>
          </p:cNvSpPr>
          <p:nvPr>
            <p:ph idx="1"/>
          </p:nvPr>
        </p:nvSpPr>
        <p:spPr/>
        <p:txBody>
          <a:bodyPr>
            <a:normAutofit/>
          </a:bodyPr>
          <a:lstStyle/>
          <a:p>
            <a:r>
              <a:rPr lang="en-US" sz="2400" b="1" dirty="0">
                <a:solidFill>
                  <a:schemeClr val="bg1"/>
                </a:solidFill>
              </a:rPr>
              <a:t>What type of claims is your city of county having in workers’ comp by cause or department/office?</a:t>
            </a:r>
          </a:p>
          <a:p>
            <a:r>
              <a:rPr lang="en-US" sz="2400" b="1" dirty="0">
                <a:solidFill>
                  <a:schemeClr val="bg1"/>
                </a:solidFill>
              </a:rPr>
              <a:t>What type of claims is your city of county having in liability by cause or department/office?</a:t>
            </a:r>
          </a:p>
        </p:txBody>
      </p:sp>
      <p:pic>
        <p:nvPicPr>
          <p:cNvPr id="4" name="Picture 3" descr="Logo&#10;&#10;Description automatically generated with medium confidence">
            <a:extLst>
              <a:ext uri="{FF2B5EF4-FFF2-40B4-BE49-F238E27FC236}">
                <a16:creationId xmlns:a16="http://schemas.microsoft.com/office/drawing/2014/main" id="{409C70A0-2301-41CE-B8D9-0F85E2C7C763}"/>
              </a:ext>
            </a:extLst>
          </p:cNvPr>
          <p:cNvPicPr>
            <a:picLocks noChangeAspect="1"/>
          </p:cNvPicPr>
          <p:nvPr/>
        </p:nvPicPr>
        <p:blipFill>
          <a:blip r:embed="rId4"/>
          <a:stretch>
            <a:fillRect/>
          </a:stretch>
        </p:blipFill>
        <p:spPr>
          <a:xfrm>
            <a:off x="162811" y="147191"/>
            <a:ext cx="1443119" cy="685930"/>
          </a:xfrm>
          <a:prstGeom prst="rect">
            <a:avLst/>
          </a:prstGeom>
        </p:spPr>
      </p:pic>
    </p:spTree>
    <p:extLst>
      <p:ext uri="{BB962C8B-B14F-4D97-AF65-F5344CB8AC3E}">
        <p14:creationId xmlns:p14="http://schemas.microsoft.com/office/powerpoint/2010/main" val="16840432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8F683-F5FC-4227-A336-2C1142078D5E}"/>
              </a:ext>
            </a:extLst>
          </p:cNvPr>
          <p:cNvSpPr>
            <a:spLocks noGrp="1"/>
          </p:cNvSpPr>
          <p:nvPr>
            <p:ph type="title"/>
          </p:nvPr>
        </p:nvSpPr>
        <p:spPr>
          <a:xfrm>
            <a:off x="1489625" y="499719"/>
            <a:ext cx="9603275" cy="1049235"/>
          </a:xfrm>
        </p:spPr>
        <p:txBody>
          <a:bodyPr/>
          <a:lstStyle/>
          <a:p>
            <a:pPr algn="ctr"/>
            <a:r>
              <a:rPr lang="en-US" dirty="0"/>
              <a:t>Local Government Trends </a:t>
            </a:r>
          </a:p>
        </p:txBody>
      </p:sp>
      <p:graphicFrame>
        <p:nvGraphicFramePr>
          <p:cNvPr id="6" name="Table 6">
            <a:extLst>
              <a:ext uri="{FF2B5EF4-FFF2-40B4-BE49-F238E27FC236}">
                <a16:creationId xmlns:a16="http://schemas.microsoft.com/office/drawing/2014/main" id="{01445956-443B-4D52-A40E-F8D0CEC6785F}"/>
              </a:ext>
            </a:extLst>
          </p:cNvPr>
          <p:cNvGraphicFramePr>
            <a:graphicFrameLocks noGrp="1"/>
          </p:cNvGraphicFramePr>
          <p:nvPr>
            <p:ph idx="1"/>
          </p:nvPr>
        </p:nvGraphicFramePr>
        <p:xfrm>
          <a:off x="1455576" y="970384"/>
          <a:ext cx="9599773" cy="5387889"/>
        </p:xfrm>
        <a:graphic>
          <a:graphicData uri="http://schemas.openxmlformats.org/drawingml/2006/table">
            <a:tbl>
              <a:tblPr firstRow="1" bandRow="1">
                <a:tableStyleId>{5C22544A-7EE6-4342-B048-85BDC9FD1C3A}</a:tableStyleId>
              </a:tblPr>
              <a:tblGrid>
                <a:gridCol w="3196857">
                  <a:extLst>
                    <a:ext uri="{9D8B030D-6E8A-4147-A177-3AD203B41FA5}">
                      <a16:colId xmlns:a16="http://schemas.microsoft.com/office/drawing/2014/main" val="2567376927"/>
                    </a:ext>
                  </a:extLst>
                </a:gridCol>
                <a:gridCol w="3201458">
                  <a:extLst>
                    <a:ext uri="{9D8B030D-6E8A-4147-A177-3AD203B41FA5}">
                      <a16:colId xmlns:a16="http://schemas.microsoft.com/office/drawing/2014/main" val="4169063446"/>
                    </a:ext>
                  </a:extLst>
                </a:gridCol>
                <a:gridCol w="3201458">
                  <a:extLst>
                    <a:ext uri="{9D8B030D-6E8A-4147-A177-3AD203B41FA5}">
                      <a16:colId xmlns:a16="http://schemas.microsoft.com/office/drawing/2014/main" val="987959568"/>
                    </a:ext>
                  </a:extLst>
                </a:gridCol>
              </a:tblGrid>
              <a:tr h="414453">
                <a:tc>
                  <a:txBody>
                    <a:bodyPr/>
                    <a:lstStyle/>
                    <a:p>
                      <a:endParaRPr lang="en-US">
                        <a:solidFill>
                          <a:schemeClr val="accent6">
                            <a:lumMod val="50000"/>
                          </a:schemeClr>
                        </a:solidFill>
                      </a:endParaRPr>
                    </a:p>
                  </a:txBody>
                  <a:tcPr/>
                </a:tc>
                <a:tc>
                  <a:txBody>
                    <a:bodyPr/>
                    <a:lstStyle/>
                    <a:p>
                      <a:r>
                        <a:rPr lang="en-US" dirty="0">
                          <a:solidFill>
                            <a:schemeClr val="accent6">
                              <a:lumMod val="50000"/>
                            </a:schemeClr>
                          </a:solidFill>
                        </a:rPr>
                        <a:t>WC Claims by Department</a:t>
                      </a:r>
                    </a:p>
                  </a:txBody>
                  <a:tcPr/>
                </a:tc>
                <a:tc>
                  <a:txBody>
                    <a:bodyPr/>
                    <a:lstStyle/>
                    <a:p>
                      <a:endParaRPr lang="en-US">
                        <a:solidFill>
                          <a:schemeClr val="accent6">
                            <a:lumMod val="50000"/>
                          </a:schemeClr>
                        </a:solidFill>
                      </a:endParaRPr>
                    </a:p>
                  </a:txBody>
                  <a:tcPr/>
                </a:tc>
                <a:extLst>
                  <a:ext uri="{0D108BD9-81ED-4DB2-BD59-A6C34878D82A}">
                    <a16:rowId xmlns:a16="http://schemas.microsoft.com/office/drawing/2014/main" val="4040926728"/>
                  </a:ext>
                </a:extLst>
              </a:tr>
              <a:tr h="414453">
                <a:tc>
                  <a:txBody>
                    <a:bodyPr/>
                    <a:lstStyle/>
                    <a:p>
                      <a:pPr algn="ctr"/>
                      <a:r>
                        <a:rPr lang="en-US" b="1" u="sng" dirty="0">
                          <a:solidFill>
                            <a:schemeClr val="accent6">
                              <a:lumMod val="50000"/>
                            </a:schemeClr>
                          </a:solidFill>
                        </a:rPr>
                        <a:t>Department/Office</a:t>
                      </a:r>
                    </a:p>
                  </a:txBody>
                  <a:tcPr/>
                </a:tc>
                <a:tc>
                  <a:txBody>
                    <a:bodyPr/>
                    <a:lstStyle/>
                    <a:p>
                      <a:pPr algn="ctr"/>
                      <a:r>
                        <a:rPr lang="en-US" b="1" u="sng" dirty="0">
                          <a:solidFill>
                            <a:schemeClr val="accent6">
                              <a:lumMod val="50000"/>
                            </a:schemeClr>
                          </a:solidFill>
                        </a:rPr>
                        <a:t>Total Incurred</a:t>
                      </a:r>
                    </a:p>
                  </a:txBody>
                  <a:tcPr/>
                </a:tc>
                <a:tc>
                  <a:txBody>
                    <a:bodyPr/>
                    <a:lstStyle/>
                    <a:p>
                      <a:pPr algn="ctr"/>
                      <a:r>
                        <a:rPr lang="en-US" b="1" u="sng" dirty="0">
                          <a:solidFill>
                            <a:schemeClr val="accent6">
                              <a:lumMod val="50000"/>
                            </a:schemeClr>
                          </a:solidFill>
                        </a:rPr>
                        <a:t># of Claims</a:t>
                      </a:r>
                    </a:p>
                  </a:txBody>
                  <a:tcPr/>
                </a:tc>
                <a:extLst>
                  <a:ext uri="{0D108BD9-81ED-4DB2-BD59-A6C34878D82A}">
                    <a16:rowId xmlns:a16="http://schemas.microsoft.com/office/drawing/2014/main" val="76822908"/>
                  </a:ext>
                </a:extLst>
              </a:tr>
              <a:tr h="414453">
                <a:tc>
                  <a:txBody>
                    <a:bodyPr/>
                    <a:lstStyle/>
                    <a:p>
                      <a:pPr algn="ctr"/>
                      <a:r>
                        <a:rPr lang="en-US" dirty="0">
                          <a:solidFill>
                            <a:schemeClr val="accent6">
                              <a:lumMod val="50000"/>
                            </a:schemeClr>
                          </a:solidFill>
                        </a:rPr>
                        <a:t>Law Enforcement</a:t>
                      </a:r>
                    </a:p>
                  </a:txBody>
                  <a:tcPr/>
                </a:tc>
                <a:tc>
                  <a:txBody>
                    <a:bodyPr/>
                    <a:lstStyle/>
                    <a:p>
                      <a:pPr algn="ctr"/>
                      <a:r>
                        <a:rPr lang="en-US" dirty="0">
                          <a:solidFill>
                            <a:schemeClr val="accent6">
                              <a:lumMod val="50000"/>
                            </a:schemeClr>
                          </a:solidFill>
                        </a:rPr>
                        <a:t>$34,781,864</a:t>
                      </a:r>
                    </a:p>
                  </a:txBody>
                  <a:tcPr/>
                </a:tc>
                <a:tc>
                  <a:txBody>
                    <a:bodyPr/>
                    <a:lstStyle/>
                    <a:p>
                      <a:pPr algn="ctr"/>
                      <a:r>
                        <a:rPr lang="en-US" dirty="0">
                          <a:solidFill>
                            <a:schemeClr val="accent6">
                              <a:lumMod val="50000"/>
                            </a:schemeClr>
                          </a:solidFill>
                        </a:rPr>
                        <a:t>5,027</a:t>
                      </a:r>
                    </a:p>
                  </a:txBody>
                  <a:tcPr/>
                </a:tc>
                <a:extLst>
                  <a:ext uri="{0D108BD9-81ED-4DB2-BD59-A6C34878D82A}">
                    <a16:rowId xmlns:a16="http://schemas.microsoft.com/office/drawing/2014/main" val="1098924399"/>
                  </a:ext>
                </a:extLst>
              </a:tr>
              <a:tr h="414453">
                <a:tc>
                  <a:txBody>
                    <a:bodyPr/>
                    <a:lstStyle/>
                    <a:p>
                      <a:pPr algn="ctr"/>
                      <a:r>
                        <a:rPr lang="en-US" dirty="0">
                          <a:solidFill>
                            <a:schemeClr val="accent6">
                              <a:lumMod val="50000"/>
                            </a:schemeClr>
                          </a:solidFill>
                        </a:rPr>
                        <a:t>Public Works</a:t>
                      </a:r>
                    </a:p>
                  </a:txBody>
                  <a:tcPr/>
                </a:tc>
                <a:tc>
                  <a:txBody>
                    <a:bodyPr/>
                    <a:lstStyle/>
                    <a:p>
                      <a:pPr algn="ctr"/>
                      <a:r>
                        <a:rPr lang="en-US" dirty="0">
                          <a:solidFill>
                            <a:schemeClr val="accent6">
                              <a:lumMod val="50000"/>
                            </a:schemeClr>
                          </a:solidFill>
                        </a:rPr>
                        <a:t>$17,065,921</a:t>
                      </a:r>
                    </a:p>
                  </a:txBody>
                  <a:tcPr/>
                </a:tc>
                <a:tc>
                  <a:txBody>
                    <a:bodyPr/>
                    <a:lstStyle/>
                    <a:p>
                      <a:pPr algn="ctr"/>
                      <a:r>
                        <a:rPr lang="en-US" dirty="0">
                          <a:solidFill>
                            <a:schemeClr val="accent6">
                              <a:lumMod val="50000"/>
                            </a:schemeClr>
                          </a:solidFill>
                        </a:rPr>
                        <a:t>2,293</a:t>
                      </a:r>
                    </a:p>
                  </a:txBody>
                  <a:tcPr/>
                </a:tc>
                <a:extLst>
                  <a:ext uri="{0D108BD9-81ED-4DB2-BD59-A6C34878D82A}">
                    <a16:rowId xmlns:a16="http://schemas.microsoft.com/office/drawing/2014/main" val="3808799461"/>
                  </a:ext>
                </a:extLst>
              </a:tr>
              <a:tr h="414453">
                <a:tc>
                  <a:txBody>
                    <a:bodyPr/>
                    <a:lstStyle/>
                    <a:p>
                      <a:pPr algn="ctr"/>
                      <a:r>
                        <a:rPr lang="en-US" dirty="0">
                          <a:solidFill>
                            <a:schemeClr val="accent6">
                              <a:lumMod val="50000"/>
                            </a:schemeClr>
                          </a:solidFill>
                        </a:rPr>
                        <a:t>Fire</a:t>
                      </a:r>
                    </a:p>
                  </a:txBody>
                  <a:tcPr/>
                </a:tc>
                <a:tc>
                  <a:txBody>
                    <a:bodyPr/>
                    <a:lstStyle/>
                    <a:p>
                      <a:pPr algn="ctr"/>
                      <a:r>
                        <a:rPr lang="en-US" dirty="0">
                          <a:solidFill>
                            <a:schemeClr val="accent6">
                              <a:lumMod val="50000"/>
                            </a:schemeClr>
                          </a:solidFill>
                        </a:rPr>
                        <a:t>$13,133,301</a:t>
                      </a:r>
                    </a:p>
                  </a:txBody>
                  <a:tcPr/>
                </a:tc>
                <a:tc>
                  <a:txBody>
                    <a:bodyPr/>
                    <a:lstStyle/>
                    <a:p>
                      <a:pPr algn="ctr"/>
                      <a:r>
                        <a:rPr lang="en-US" dirty="0">
                          <a:solidFill>
                            <a:schemeClr val="accent6">
                              <a:lumMod val="50000"/>
                            </a:schemeClr>
                          </a:solidFill>
                        </a:rPr>
                        <a:t>1,925</a:t>
                      </a:r>
                    </a:p>
                  </a:txBody>
                  <a:tcPr/>
                </a:tc>
                <a:extLst>
                  <a:ext uri="{0D108BD9-81ED-4DB2-BD59-A6C34878D82A}">
                    <a16:rowId xmlns:a16="http://schemas.microsoft.com/office/drawing/2014/main" val="1386116045"/>
                  </a:ext>
                </a:extLst>
              </a:tr>
              <a:tr h="414453">
                <a:tc>
                  <a:txBody>
                    <a:bodyPr/>
                    <a:lstStyle/>
                    <a:p>
                      <a:pPr algn="ctr"/>
                      <a:r>
                        <a:rPr lang="en-US" dirty="0">
                          <a:solidFill>
                            <a:schemeClr val="accent6">
                              <a:lumMod val="50000"/>
                            </a:schemeClr>
                          </a:solidFill>
                        </a:rPr>
                        <a:t>Other</a:t>
                      </a:r>
                    </a:p>
                  </a:txBody>
                  <a:tcPr/>
                </a:tc>
                <a:tc>
                  <a:txBody>
                    <a:bodyPr/>
                    <a:lstStyle/>
                    <a:p>
                      <a:pPr algn="ctr"/>
                      <a:r>
                        <a:rPr lang="en-US" dirty="0">
                          <a:solidFill>
                            <a:schemeClr val="accent6">
                              <a:lumMod val="50000"/>
                            </a:schemeClr>
                          </a:solidFill>
                        </a:rPr>
                        <a:t>$8,596,879</a:t>
                      </a:r>
                    </a:p>
                  </a:txBody>
                  <a:tcPr/>
                </a:tc>
                <a:tc>
                  <a:txBody>
                    <a:bodyPr/>
                    <a:lstStyle/>
                    <a:p>
                      <a:pPr algn="ctr"/>
                      <a:r>
                        <a:rPr lang="en-US" dirty="0">
                          <a:solidFill>
                            <a:schemeClr val="accent6">
                              <a:lumMod val="50000"/>
                            </a:schemeClr>
                          </a:solidFill>
                        </a:rPr>
                        <a:t>1,919</a:t>
                      </a:r>
                    </a:p>
                  </a:txBody>
                  <a:tcPr/>
                </a:tc>
                <a:extLst>
                  <a:ext uri="{0D108BD9-81ED-4DB2-BD59-A6C34878D82A}">
                    <a16:rowId xmlns:a16="http://schemas.microsoft.com/office/drawing/2014/main" val="1319663051"/>
                  </a:ext>
                </a:extLst>
              </a:tr>
              <a:tr h="414453">
                <a:tc>
                  <a:txBody>
                    <a:bodyPr/>
                    <a:lstStyle/>
                    <a:p>
                      <a:pPr algn="ctr"/>
                      <a:r>
                        <a:rPr lang="en-US" dirty="0">
                          <a:solidFill>
                            <a:schemeClr val="accent6">
                              <a:lumMod val="50000"/>
                            </a:schemeClr>
                          </a:solidFill>
                        </a:rPr>
                        <a:t>Water/Wastewater</a:t>
                      </a:r>
                    </a:p>
                  </a:txBody>
                  <a:tcPr/>
                </a:tc>
                <a:tc>
                  <a:txBody>
                    <a:bodyPr/>
                    <a:lstStyle/>
                    <a:p>
                      <a:pPr algn="ctr"/>
                      <a:r>
                        <a:rPr lang="en-US" dirty="0">
                          <a:solidFill>
                            <a:schemeClr val="accent6">
                              <a:lumMod val="50000"/>
                            </a:schemeClr>
                          </a:solidFill>
                        </a:rPr>
                        <a:t>$5,412,663</a:t>
                      </a:r>
                    </a:p>
                  </a:txBody>
                  <a:tcPr/>
                </a:tc>
                <a:tc>
                  <a:txBody>
                    <a:bodyPr/>
                    <a:lstStyle/>
                    <a:p>
                      <a:pPr algn="ctr"/>
                      <a:r>
                        <a:rPr lang="en-US" dirty="0">
                          <a:solidFill>
                            <a:schemeClr val="accent6">
                              <a:lumMod val="50000"/>
                            </a:schemeClr>
                          </a:solidFill>
                        </a:rPr>
                        <a:t>698</a:t>
                      </a:r>
                    </a:p>
                  </a:txBody>
                  <a:tcPr/>
                </a:tc>
                <a:extLst>
                  <a:ext uri="{0D108BD9-81ED-4DB2-BD59-A6C34878D82A}">
                    <a16:rowId xmlns:a16="http://schemas.microsoft.com/office/drawing/2014/main" val="380669298"/>
                  </a:ext>
                </a:extLst>
              </a:tr>
              <a:tr h="414453">
                <a:tc>
                  <a:txBody>
                    <a:bodyPr/>
                    <a:lstStyle/>
                    <a:p>
                      <a:pPr algn="ctr"/>
                      <a:r>
                        <a:rPr lang="en-US" dirty="0">
                          <a:solidFill>
                            <a:schemeClr val="accent6">
                              <a:lumMod val="50000"/>
                            </a:schemeClr>
                          </a:solidFill>
                        </a:rPr>
                        <a:t>EMS</a:t>
                      </a:r>
                    </a:p>
                  </a:txBody>
                  <a:tcPr/>
                </a:tc>
                <a:tc>
                  <a:txBody>
                    <a:bodyPr/>
                    <a:lstStyle/>
                    <a:p>
                      <a:pPr algn="ctr"/>
                      <a:r>
                        <a:rPr lang="en-US" dirty="0">
                          <a:solidFill>
                            <a:schemeClr val="accent6">
                              <a:lumMod val="50000"/>
                            </a:schemeClr>
                          </a:solidFill>
                        </a:rPr>
                        <a:t>$4,775,043</a:t>
                      </a:r>
                    </a:p>
                  </a:txBody>
                  <a:tcPr/>
                </a:tc>
                <a:tc>
                  <a:txBody>
                    <a:bodyPr/>
                    <a:lstStyle/>
                    <a:p>
                      <a:pPr algn="ctr"/>
                      <a:r>
                        <a:rPr lang="en-US" dirty="0">
                          <a:solidFill>
                            <a:schemeClr val="accent6">
                              <a:lumMod val="50000"/>
                            </a:schemeClr>
                          </a:solidFill>
                        </a:rPr>
                        <a:t>528</a:t>
                      </a:r>
                    </a:p>
                  </a:txBody>
                  <a:tcPr/>
                </a:tc>
                <a:extLst>
                  <a:ext uri="{0D108BD9-81ED-4DB2-BD59-A6C34878D82A}">
                    <a16:rowId xmlns:a16="http://schemas.microsoft.com/office/drawing/2014/main" val="3640040423"/>
                  </a:ext>
                </a:extLst>
              </a:tr>
              <a:tr h="414453">
                <a:tc>
                  <a:txBody>
                    <a:bodyPr/>
                    <a:lstStyle/>
                    <a:p>
                      <a:pPr algn="ctr"/>
                      <a:r>
                        <a:rPr lang="en-US" dirty="0">
                          <a:solidFill>
                            <a:schemeClr val="accent6">
                              <a:lumMod val="50000"/>
                            </a:schemeClr>
                          </a:solidFill>
                        </a:rPr>
                        <a:t>Parks and Recreation</a:t>
                      </a:r>
                    </a:p>
                  </a:txBody>
                  <a:tcPr/>
                </a:tc>
                <a:tc>
                  <a:txBody>
                    <a:bodyPr/>
                    <a:lstStyle/>
                    <a:p>
                      <a:pPr algn="ctr"/>
                      <a:r>
                        <a:rPr lang="en-US" dirty="0">
                          <a:solidFill>
                            <a:schemeClr val="accent6">
                              <a:lumMod val="50000"/>
                            </a:schemeClr>
                          </a:solidFill>
                        </a:rPr>
                        <a:t>$3,331,892</a:t>
                      </a:r>
                    </a:p>
                  </a:txBody>
                  <a:tcPr/>
                </a:tc>
                <a:tc>
                  <a:txBody>
                    <a:bodyPr/>
                    <a:lstStyle/>
                    <a:p>
                      <a:pPr algn="ctr"/>
                      <a:r>
                        <a:rPr lang="en-US" dirty="0">
                          <a:solidFill>
                            <a:schemeClr val="accent6">
                              <a:lumMod val="50000"/>
                            </a:schemeClr>
                          </a:solidFill>
                        </a:rPr>
                        <a:t>498</a:t>
                      </a:r>
                    </a:p>
                  </a:txBody>
                  <a:tcPr/>
                </a:tc>
                <a:extLst>
                  <a:ext uri="{0D108BD9-81ED-4DB2-BD59-A6C34878D82A}">
                    <a16:rowId xmlns:a16="http://schemas.microsoft.com/office/drawing/2014/main" val="914325252"/>
                  </a:ext>
                </a:extLst>
              </a:tr>
              <a:tr h="414453">
                <a:tc>
                  <a:txBody>
                    <a:bodyPr/>
                    <a:lstStyle/>
                    <a:p>
                      <a:pPr algn="ctr"/>
                      <a:r>
                        <a:rPr lang="en-US" dirty="0">
                          <a:solidFill>
                            <a:schemeClr val="accent6">
                              <a:lumMod val="50000"/>
                            </a:schemeClr>
                          </a:solidFill>
                        </a:rPr>
                        <a:t>Sanitation</a:t>
                      </a:r>
                    </a:p>
                  </a:txBody>
                  <a:tcPr/>
                </a:tc>
                <a:tc>
                  <a:txBody>
                    <a:bodyPr/>
                    <a:lstStyle/>
                    <a:p>
                      <a:pPr algn="ctr"/>
                      <a:r>
                        <a:rPr lang="en-US" dirty="0">
                          <a:solidFill>
                            <a:schemeClr val="accent6">
                              <a:lumMod val="50000"/>
                            </a:schemeClr>
                          </a:solidFill>
                        </a:rPr>
                        <a:t>$3,122,513</a:t>
                      </a:r>
                    </a:p>
                  </a:txBody>
                  <a:tcPr/>
                </a:tc>
                <a:tc>
                  <a:txBody>
                    <a:bodyPr/>
                    <a:lstStyle/>
                    <a:p>
                      <a:pPr algn="ctr"/>
                      <a:r>
                        <a:rPr lang="en-US" dirty="0">
                          <a:solidFill>
                            <a:schemeClr val="accent6">
                              <a:lumMod val="50000"/>
                            </a:schemeClr>
                          </a:solidFill>
                        </a:rPr>
                        <a:t>359</a:t>
                      </a:r>
                    </a:p>
                  </a:txBody>
                  <a:tcPr/>
                </a:tc>
                <a:extLst>
                  <a:ext uri="{0D108BD9-81ED-4DB2-BD59-A6C34878D82A}">
                    <a16:rowId xmlns:a16="http://schemas.microsoft.com/office/drawing/2014/main" val="4123835158"/>
                  </a:ext>
                </a:extLst>
              </a:tr>
              <a:tr h="414453">
                <a:tc>
                  <a:txBody>
                    <a:bodyPr/>
                    <a:lstStyle/>
                    <a:p>
                      <a:pPr algn="ctr"/>
                      <a:r>
                        <a:rPr lang="en-US" dirty="0">
                          <a:solidFill>
                            <a:schemeClr val="accent6">
                              <a:lumMod val="50000"/>
                            </a:schemeClr>
                          </a:solidFill>
                        </a:rPr>
                        <a:t>Jail</a:t>
                      </a:r>
                    </a:p>
                  </a:txBody>
                  <a:tcPr/>
                </a:tc>
                <a:tc>
                  <a:txBody>
                    <a:bodyPr/>
                    <a:lstStyle/>
                    <a:p>
                      <a:pPr algn="ctr"/>
                      <a:r>
                        <a:rPr lang="en-US" dirty="0">
                          <a:solidFill>
                            <a:schemeClr val="accent6">
                              <a:lumMod val="50000"/>
                            </a:schemeClr>
                          </a:solidFill>
                        </a:rPr>
                        <a:t>$2,916,942</a:t>
                      </a:r>
                    </a:p>
                  </a:txBody>
                  <a:tcPr/>
                </a:tc>
                <a:tc>
                  <a:txBody>
                    <a:bodyPr/>
                    <a:lstStyle/>
                    <a:p>
                      <a:pPr algn="ctr"/>
                      <a:r>
                        <a:rPr lang="en-US" dirty="0">
                          <a:solidFill>
                            <a:schemeClr val="accent6">
                              <a:lumMod val="50000"/>
                            </a:schemeClr>
                          </a:solidFill>
                        </a:rPr>
                        <a:t>698</a:t>
                      </a:r>
                    </a:p>
                  </a:txBody>
                  <a:tcPr/>
                </a:tc>
                <a:extLst>
                  <a:ext uri="{0D108BD9-81ED-4DB2-BD59-A6C34878D82A}">
                    <a16:rowId xmlns:a16="http://schemas.microsoft.com/office/drawing/2014/main" val="3921332438"/>
                  </a:ext>
                </a:extLst>
              </a:tr>
              <a:tr h="414453">
                <a:tc>
                  <a:txBody>
                    <a:bodyPr/>
                    <a:lstStyle/>
                    <a:p>
                      <a:pPr algn="ctr"/>
                      <a:r>
                        <a:rPr lang="en-US" dirty="0">
                          <a:solidFill>
                            <a:schemeClr val="accent6">
                              <a:lumMod val="50000"/>
                            </a:schemeClr>
                          </a:solidFill>
                        </a:rPr>
                        <a:t>Admin</a:t>
                      </a:r>
                    </a:p>
                  </a:txBody>
                  <a:tcPr/>
                </a:tc>
                <a:tc>
                  <a:txBody>
                    <a:bodyPr/>
                    <a:lstStyle/>
                    <a:p>
                      <a:pPr algn="ctr"/>
                      <a:r>
                        <a:rPr lang="en-US" dirty="0">
                          <a:solidFill>
                            <a:schemeClr val="accent6">
                              <a:lumMod val="50000"/>
                            </a:schemeClr>
                          </a:solidFill>
                        </a:rPr>
                        <a:t>$2,439,239</a:t>
                      </a:r>
                    </a:p>
                  </a:txBody>
                  <a:tcPr/>
                </a:tc>
                <a:tc>
                  <a:txBody>
                    <a:bodyPr/>
                    <a:lstStyle/>
                    <a:p>
                      <a:pPr algn="ctr"/>
                      <a:r>
                        <a:rPr lang="en-US" dirty="0">
                          <a:solidFill>
                            <a:schemeClr val="accent6">
                              <a:lumMod val="50000"/>
                            </a:schemeClr>
                          </a:solidFill>
                        </a:rPr>
                        <a:t>570</a:t>
                      </a:r>
                    </a:p>
                  </a:txBody>
                  <a:tcPr/>
                </a:tc>
                <a:extLst>
                  <a:ext uri="{0D108BD9-81ED-4DB2-BD59-A6C34878D82A}">
                    <a16:rowId xmlns:a16="http://schemas.microsoft.com/office/drawing/2014/main" val="1799127809"/>
                  </a:ext>
                </a:extLst>
              </a:tr>
              <a:tr h="414453">
                <a:tc>
                  <a:txBody>
                    <a:bodyPr/>
                    <a:lstStyle/>
                    <a:p>
                      <a:pPr algn="ctr"/>
                      <a:r>
                        <a:rPr lang="en-US" dirty="0">
                          <a:solidFill>
                            <a:schemeClr val="accent6">
                              <a:lumMod val="50000"/>
                            </a:schemeClr>
                          </a:solidFill>
                        </a:rPr>
                        <a:t>Utility</a:t>
                      </a:r>
                    </a:p>
                  </a:txBody>
                  <a:tcPr/>
                </a:tc>
                <a:tc>
                  <a:txBody>
                    <a:bodyPr/>
                    <a:lstStyle/>
                    <a:p>
                      <a:pPr algn="ctr"/>
                      <a:r>
                        <a:rPr lang="en-US" dirty="0">
                          <a:solidFill>
                            <a:schemeClr val="accent6">
                              <a:lumMod val="50000"/>
                            </a:schemeClr>
                          </a:solidFill>
                        </a:rPr>
                        <a:t>$1,987,773</a:t>
                      </a:r>
                    </a:p>
                  </a:txBody>
                  <a:tcPr/>
                </a:tc>
                <a:tc>
                  <a:txBody>
                    <a:bodyPr/>
                    <a:lstStyle/>
                    <a:p>
                      <a:pPr algn="ctr"/>
                      <a:r>
                        <a:rPr lang="en-US" dirty="0">
                          <a:solidFill>
                            <a:schemeClr val="accent6">
                              <a:lumMod val="50000"/>
                            </a:schemeClr>
                          </a:solidFill>
                        </a:rPr>
                        <a:t>231</a:t>
                      </a:r>
                    </a:p>
                  </a:txBody>
                  <a:tcPr/>
                </a:tc>
                <a:extLst>
                  <a:ext uri="{0D108BD9-81ED-4DB2-BD59-A6C34878D82A}">
                    <a16:rowId xmlns:a16="http://schemas.microsoft.com/office/drawing/2014/main" val="353520682"/>
                  </a:ext>
                </a:extLst>
              </a:tr>
            </a:tbl>
          </a:graphicData>
        </a:graphic>
      </p:graphicFrame>
    </p:spTree>
    <p:extLst>
      <p:ext uri="{BB962C8B-B14F-4D97-AF65-F5344CB8AC3E}">
        <p14:creationId xmlns:p14="http://schemas.microsoft.com/office/powerpoint/2010/main" val="40440976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D46FE06-ED8E-8B31-726A-7FCE617EE416}"/>
              </a:ext>
            </a:extLst>
          </p:cNvPr>
          <p:cNvSpPr>
            <a:spLocks noGrp="1"/>
          </p:cNvSpPr>
          <p:nvPr>
            <p:ph type="title"/>
          </p:nvPr>
        </p:nvSpPr>
        <p:spPr/>
        <p:txBody>
          <a:bodyPr/>
          <a:lstStyle/>
          <a:p>
            <a:r>
              <a:rPr lang="en-US" dirty="0"/>
              <a:t>Safety coordinator module 2</a:t>
            </a:r>
          </a:p>
        </p:txBody>
      </p:sp>
      <p:pic>
        <p:nvPicPr>
          <p:cNvPr id="9" name="Content Placeholder 8" descr="A person in a suit and tie&#10;&#10;Description automatically generated">
            <a:extLst>
              <a:ext uri="{FF2B5EF4-FFF2-40B4-BE49-F238E27FC236}">
                <a16:creationId xmlns:a16="http://schemas.microsoft.com/office/drawing/2014/main" id="{A4A1EA82-4D22-D8A0-E904-EC836E27933D}"/>
              </a:ext>
            </a:extLst>
          </p:cNvPr>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1295400" y="2017343"/>
            <a:ext cx="2298953" cy="3448050"/>
          </a:xfrm>
        </p:spPr>
      </p:pic>
      <p:sp>
        <p:nvSpPr>
          <p:cNvPr id="7" name="Content Placeholder 6">
            <a:extLst>
              <a:ext uri="{FF2B5EF4-FFF2-40B4-BE49-F238E27FC236}">
                <a16:creationId xmlns:a16="http://schemas.microsoft.com/office/drawing/2014/main" id="{8A669069-46EB-025D-506F-36C67D724DA2}"/>
              </a:ext>
            </a:extLst>
          </p:cNvPr>
          <p:cNvSpPr>
            <a:spLocks noGrp="1"/>
          </p:cNvSpPr>
          <p:nvPr>
            <p:ph sz="half" idx="2"/>
          </p:nvPr>
        </p:nvSpPr>
        <p:spPr>
          <a:xfrm>
            <a:off x="4572000" y="2023873"/>
            <a:ext cx="4645152" cy="3441520"/>
          </a:xfrm>
        </p:spPr>
        <p:txBody>
          <a:bodyPr>
            <a:normAutofit lnSpcReduction="10000"/>
          </a:bodyPr>
          <a:lstStyle/>
          <a:p>
            <a:r>
              <a:rPr lang="en-US" dirty="0"/>
              <a:t>Joined LGRMS as a Loss Control Consultant in April of 2018. </a:t>
            </a:r>
          </a:p>
          <a:p>
            <a:r>
              <a:rPr lang="en-US" dirty="0"/>
              <a:t>BS in Environmental Science/ MS in Occupational Safety &amp; Health </a:t>
            </a:r>
          </a:p>
          <a:p>
            <a:r>
              <a:rPr lang="en-US" dirty="0"/>
              <a:t>15 years experience working with local and state governments. </a:t>
            </a:r>
          </a:p>
          <a:p>
            <a:r>
              <a:rPr lang="en-US" dirty="0"/>
              <a:t>National Safety Council Instructor </a:t>
            </a:r>
          </a:p>
          <a:p>
            <a:r>
              <a:rPr lang="en-US" dirty="0"/>
              <a:t>vscott@lgrms.com </a:t>
            </a:r>
          </a:p>
        </p:txBody>
      </p:sp>
      <p:pic>
        <p:nvPicPr>
          <p:cNvPr id="4" name="Picture 3" descr="Logo&#10;&#10;Description automatically generated with medium confidence">
            <a:extLst>
              <a:ext uri="{FF2B5EF4-FFF2-40B4-BE49-F238E27FC236}">
                <a16:creationId xmlns:a16="http://schemas.microsoft.com/office/drawing/2014/main" id="{5FB397E1-DA64-4030-9A5F-34C6FCD6BCBC}"/>
              </a:ext>
            </a:extLst>
          </p:cNvPr>
          <p:cNvPicPr>
            <a:picLocks noChangeAspect="1"/>
          </p:cNvPicPr>
          <p:nvPr/>
        </p:nvPicPr>
        <p:blipFill>
          <a:blip r:embed="rId5"/>
          <a:stretch>
            <a:fillRect/>
          </a:stretch>
        </p:blipFill>
        <p:spPr>
          <a:xfrm>
            <a:off x="162811" y="147191"/>
            <a:ext cx="1443119" cy="685930"/>
          </a:xfrm>
          <a:prstGeom prst="rect">
            <a:avLst/>
          </a:prstGeom>
        </p:spPr>
      </p:pic>
    </p:spTree>
    <p:extLst>
      <p:ext uri="{BB962C8B-B14F-4D97-AF65-F5344CB8AC3E}">
        <p14:creationId xmlns:p14="http://schemas.microsoft.com/office/powerpoint/2010/main" val="31083745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21121-76B1-4C09-A5D7-60BF81170B2B}"/>
              </a:ext>
            </a:extLst>
          </p:cNvPr>
          <p:cNvSpPr>
            <a:spLocks noGrp="1"/>
          </p:cNvSpPr>
          <p:nvPr>
            <p:ph type="title"/>
          </p:nvPr>
        </p:nvSpPr>
        <p:spPr/>
        <p:txBody>
          <a:bodyPr/>
          <a:lstStyle/>
          <a:p>
            <a:pPr algn="ctr"/>
            <a:r>
              <a:rPr lang="en-US" dirty="0"/>
              <a:t>Local Government Trends  </a:t>
            </a:r>
          </a:p>
        </p:txBody>
      </p:sp>
      <p:graphicFrame>
        <p:nvGraphicFramePr>
          <p:cNvPr id="6" name="Table 6">
            <a:extLst>
              <a:ext uri="{FF2B5EF4-FFF2-40B4-BE49-F238E27FC236}">
                <a16:creationId xmlns:a16="http://schemas.microsoft.com/office/drawing/2014/main" id="{ABBDA962-2B9D-486F-84FA-8B51B9525259}"/>
              </a:ext>
            </a:extLst>
          </p:cNvPr>
          <p:cNvGraphicFramePr>
            <a:graphicFrameLocks noGrp="1"/>
          </p:cNvGraphicFramePr>
          <p:nvPr>
            <p:ph idx="1"/>
          </p:nvPr>
        </p:nvGraphicFramePr>
        <p:xfrm>
          <a:off x="1450975" y="2016125"/>
          <a:ext cx="9604374" cy="3337560"/>
        </p:xfrm>
        <a:graphic>
          <a:graphicData uri="http://schemas.openxmlformats.org/drawingml/2006/table">
            <a:tbl>
              <a:tblPr firstRow="1" bandRow="1">
                <a:tableStyleId>{5C22544A-7EE6-4342-B048-85BDC9FD1C3A}</a:tableStyleId>
              </a:tblPr>
              <a:tblGrid>
                <a:gridCol w="3201458">
                  <a:extLst>
                    <a:ext uri="{9D8B030D-6E8A-4147-A177-3AD203B41FA5}">
                      <a16:colId xmlns:a16="http://schemas.microsoft.com/office/drawing/2014/main" val="4221897616"/>
                    </a:ext>
                  </a:extLst>
                </a:gridCol>
                <a:gridCol w="3201458">
                  <a:extLst>
                    <a:ext uri="{9D8B030D-6E8A-4147-A177-3AD203B41FA5}">
                      <a16:colId xmlns:a16="http://schemas.microsoft.com/office/drawing/2014/main" val="2293225232"/>
                    </a:ext>
                  </a:extLst>
                </a:gridCol>
                <a:gridCol w="3201458">
                  <a:extLst>
                    <a:ext uri="{9D8B030D-6E8A-4147-A177-3AD203B41FA5}">
                      <a16:colId xmlns:a16="http://schemas.microsoft.com/office/drawing/2014/main" val="1231931627"/>
                    </a:ext>
                  </a:extLst>
                </a:gridCol>
              </a:tblGrid>
              <a:tr h="370840">
                <a:tc>
                  <a:txBody>
                    <a:bodyPr/>
                    <a:lstStyle/>
                    <a:p>
                      <a:endParaRPr lang="en-US">
                        <a:solidFill>
                          <a:schemeClr val="accent6">
                            <a:lumMod val="50000"/>
                          </a:schemeClr>
                        </a:solidFill>
                      </a:endParaRPr>
                    </a:p>
                  </a:txBody>
                  <a:tcPr/>
                </a:tc>
                <a:tc>
                  <a:txBody>
                    <a:bodyPr/>
                    <a:lstStyle/>
                    <a:p>
                      <a:pPr algn="ctr"/>
                      <a:r>
                        <a:rPr lang="en-US" dirty="0">
                          <a:solidFill>
                            <a:schemeClr val="accent6">
                              <a:lumMod val="50000"/>
                            </a:schemeClr>
                          </a:solidFill>
                        </a:rPr>
                        <a:t>WC Claims by Cause</a:t>
                      </a:r>
                    </a:p>
                  </a:txBody>
                  <a:tcPr/>
                </a:tc>
                <a:tc>
                  <a:txBody>
                    <a:bodyPr/>
                    <a:lstStyle/>
                    <a:p>
                      <a:endParaRPr lang="en-US">
                        <a:solidFill>
                          <a:schemeClr val="accent6">
                            <a:lumMod val="50000"/>
                          </a:schemeClr>
                        </a:solidFill>
                      </a:endParaRPr>
                    </a:p>
                  </a:txBody>
                  <a:tcPr/>
                </a:tc>
                <a:extLst>
                  <a:ext uri="{0D108BD9-81ED-4DB2-BD59-A6C34878D82A}">
                    <a16:rowId xmlns:a16="http://schemas.microsoft.com/office/drawing/2014/main" val="3267740605"/>
                  </a:ext>
                </a:extLst>
              </a:tr>
              <a:tr h="370840">
                <a:tc>
                  <a:txBody>
                    <a:bodyPr/>
                    <a:lstStyle/>
                    <a:p>
                      <a:pPr algn="ctr"/>
                      <a:r>
                        <a:rPr lang="en-US" b="1" u="sng" dirty="0">
                          <a:solidFill>
                            <a:schemeClr val="accent6">
                              <a:lumMod val="50000"/>
                            </a:schemeClr>
                          </a:solidFill>
                        </a:rPr>
                        <a:t>Cause</a:t>
                      </a:r>
                    </a:p>
                  </a:txBody>
                  <a:tcPr/>
                </a:tc>
                <a:tc>
                  <a:txBody>
                    <a:bodyPr/>
                    <a:lstStyle/>
                    <a:p>
                      <a:pPr algn="ctr"/>
                      <a:r>
                        <a:rPr lang="en-US" b="1" u="sng" dirty="0">
                          <a:solidFill>
                            <a:schemeClr val="accent6">
                              <a:lumMod val="50000"/>
                            </a:schemeClr>
                          </a:solidFill>
                        </a:rPr>
                        <a:t>Total Incurred</a:t>
                      </a:r>
                    </a:p>
                  </a:txBody>
                  <a:tcPr/>
                </a:tc>
                <a:tc>
                  <a:txBody>
                    <a:bodyPr/>
                    <a:lstStyle/>
                    <a:p>
                      <a:pPr algn="ctr"/>
                      <a:r>
                        <a:rPr lang="en-US" b="1" u="sng" dirty="0">
                          <a:solidFill>
                            <a:schemeClr val="accent6">
                              <a:lumMod val="50000"/>
                            </a:schemeClr>
                          </a:solidFill>
                        </a:rPr>
                        <a:t># of Claims</a:t>
                      </a:r>
                    </a:p>
                  </a:txBody>
                  <a:tcPr/>
                </a:tc>
                <a:extLst>
                  <a:ext uri="{0D108BD9-81ED-4DB2-BD59-A6C34878D82A}">
                    <a16:rowId xmlns:a16="http://schemas.microsoft.com/office/drawing/2014/main" val="2579068525"/>
                  </a:ext>
                </a:extLst>
              </a:tr>
              <a:tr h="370840">
                <a:tc>
                  <a:txBody>
                    <a:bodyPr/>
                    <a:lstStyle/>
                    <a:p>
                      <a:pPr algn="ctr"/>
                      <a:r>
                        <a:rPr lang="en-US" dirty="0">
                          <a:solidFill>
                            <a:schemeClr val="accent6">
                              <a:lumMod val="50000"/>
                            </a:schemeClr>
                          </a:solidFill>
                        </a:rPr>
                        <a:t>Ergonomic</a:t>
                      </a:r>
                    </a:p>
                  </a:txBody>
                  <a:tcPr/>
                </a:tc>
                <a:tc>
                  <a:txBody>
                    <a:bodyPr/>
                    <a:lstStyle/>
                    <a:p>
                      <a:pPr algn="ctr"/>
                      <a:r>
                        <a:rPr lang="en-US" dirty="0">
                          <a:solidFill>
                            <a:schemeClr val="accent6">
                              <a:lumMod val="50000"/>
                            </a:schemeClr>
                          </a:solidFill>
                        </a:rPr>
                        <a:t>$20,927,989</a:t>
                      </a:r>
                    </a:p>
                  </a:txBody>
                  <a:tcPr/>
                </a:tc>
                <a:tc>
                  <a:txBody>
                    <a:bodyPr/>
                    <a:lstStyle/>
                    <a:p>
                      <a:pPr algn="ctr"/>
                      <a:r>
                        <a:rPr lang="en-US" dirty="0">
                          <a:solidFill>
                            <a:schemeClr val="accent6">
                              <a:lumMod val="50000"/>
                            </a:schemeClr>
                          </a:solidFill>
                        </a:rPr>
                        <a:t>2,281</a:t>
                      </a:r>
                    </a:p>
                  </a:txBody>
                  <a:tcPr/>
                </a:tc>
                <a:extLst>
                  <a:ext uri="{0D108BD9-81ED-4DB2-BD59-A6C34878D82A}">
                    <a16:rowId xmlns:a16="http://schemas.microsoft.com/office/drawing/2014/main" val="2758699332"/>
                  </a:ext>
                </a:extLst>
              </a:tr>
              <a:tr h="370840">
                <a:tc>
                  <a:txBody>
                    <a:bodyPr/>
                    <a:lstStyle/>
                    <a:p>
                      <a:pPr algn="ctr"/>
                      <a:r>
                        <a:rPr lang="en-US" dirty="0">
                          <a:solidFill>
                            <a:schemeClr val="accent6">
                              <a:lumMod val="50000"/>
                            </a:schemeClr>
                          </a:solidFill>
                        </a:rPr>
                        <a:t>Non-Category</a:t>
                      </a:r>
                    </a:p>
                  </a:txBody>
                  <a:tcPr/>
                </a:tc>
                <a:tc>
                  <a:txBody>
                    <a:bodyPr/>
                    <a:lstStyle/>
                    <a:p>
                      <a:pPr algn="ctr"/>
                      <a:r>
                        <a:rPr lang="en-US" dirty="0">
                          <a:solidFill>
                            <a:schemeClr val="accent6">
                              <a:lumMod val="50000"/>
                            </a:schemeClr>
                          </a:solidFill>
                        </a:rPr>
                        <a:t>$20,885,053</a:t>
                      </a:r>
                    </a:p>
                  </a:txBody>
                  <a:tcPr/>
                </a:tc>
                <a:tc>
                  <a:txBody>
                    <a:bodyPr/>
                    <a:lstStyle/>
                    <a:p>
                      <a:pPr algn="ctr"/>
                      <a:r>
                        <a:rPr lang="en-US" dirty="0">
                          <a:solidFill>
                            <a:schemeClr val="accent6">
                              <a:lumMod val="50000"/>
                            </a:schemeClr>
                          </a:solidFill>
                        </a:rPr>
                        <a:t>5,693</a:t>
                      </a:r>
                    </a:p>
                  </a:txBody>
                  <a:tcPr/>
                </a:tc>
                <a:extLst>
                  <a:ext uri="{0D108BD9-81ED-4DB2-BD59-A6C34878D82A}">
                    <a16:rowId xmlns:a16="http://schemas.microsoft.com/office/drawing/2014/main" val="2509309790"/>
                  </a:ext>
                </a:extLst>
              </a:tr>
              <a:tr h="370840">
                <a:tc>
                  <a:txBody>
                    <a:bodyPr/>
                    <a:lstStyle/>
                    <a:p>
                      <a:pPr algn="ctr"/>
                      <a:r>
                        <a:rPr lang="en-US" dirty="0">
                          <a:solidFill>
                            <a:schemeClr val="accent6">
                              <a:lumMod val="50000"/>
                            </a:schemeClr>
                          </a:solidFill>
                        </a:rPr>
                        <a:t>Slip, Trip &amp; Fall</a:t>
                      </a:r>
                    </a:p>
                  </a:txBody>
                  <a:tcPr/>
                </a:tc>
                <a:tc>
                  <a:txBody>
                    <a:bodyPr/>
                    <a:lstStyle/>
                    <a:p>
                      <a:pPr algn="ctr"/>
                      <a:r>
                        <a:rPr lang="en-US" dirty="0">
                          <a:solidFill>
                            <a:schemeClr val="accent6">
                              <a:lumMod val="50000"/>
                            </a:schemeClr>
                          </a:solidFill>
                        </a:rPr>
                        <a:t>$17,617,338</a:t>
                      </a:r>
                    </a:p>
                  </a:txBody>
                  <a:tcPr/>
                </a:tc>
                <a:tc>
                  <a:txBody>
                    <a:bodyPr/>
                    <a:lstStyle/>
                    <a:p>
                      <a:pPr algn="ctr"/>
                      <a:r>
                        <a:rPr lang="en-US" dirty="0">
                          <a:solidFill>
                            <a:schemeClr val="accent6">
                              <a:lumMod val="50000"/>
                            </a:schemeClr>
                          </a:solidFill>
                        </a:rPr>
                        <a:t>2,207</a:t>
                      </a:r>
                    </a:p>
                  </a:txBody>
                  <a:tcPr/>
                </a:tc>
                <a:extLst>
                  <a:ext uri="{0D108BD9-81ED-4DB2-BD59-A6C34878D82A}">
                    <a16:rowId xmlns:a16="http://schemas.microsoft.com/office/drawing/2014/main" val="2208461374"/>
                  </a:ext>
                </a:extLst>
              </a:tr>
              <a:tr h="370840">
                <a:tc>
                  <a:txBody>
                    <a:bodyPr/>
                    <a:lstStyle/>
                    <a:p>
                      <a:pPr algn="ctr"/>
                      <a:r>
                        <a:rPr lang="en-US" dirty="0">
                          <a:solidFill>
                            <a:schemeClr val="accent6">
                              <a:lumMod val="50000"/>
                            </a:schemeClr>
                          </a:solidFill>
                        </a:rPr>
                        <a:t>Motor Vehicle</a:t>
                      </a:r>
                    </a:p>
                  </a:txBody>
                  <a:tcPr/>
                </a:tc>
                <a:tc>
                  <a:txBody>
                    <a:bodyPr/>
                    <a:lstStyle/>
                    <a:p>
                      <a:pPr algn="ctr"/>
                      <a:r>
                        <a:rPr lang="en-US" dirty="0">
                          <a:solidFill>
                            <a:schemeClr val="accent6">
                              <a:lumMod val="50000"/>
                            </a:schemeClr>
                          </a:solidFill>
                        </a:rPr>
                        <a:t>$16,782,784</a:t>
                      </a:r>
                    </a:p>
                  </a:txBody>
                  <a:tcPr/>
                </a:tc>
                <a:tc>
                  <a:txBody>
                    <a:bodyPr/>
                    <a:lstStyle/>
                    <a:p>
                      <a:pPr algn="ctr"/>
                      <a:r>
                        <a:rPr lang="en-US" dirty="0">
                          <a:solidFill>
                            <a:schemeClr val="accent6">
                              <a:lumMod val="50000"/>
                            </a:schemeClr>
                          </a:solidFill>
                        </a:rPr>
                        <a:t>1,486</a:t>
                      </a:r>
                    </a:p>
                  </a:txBody>
                  <a:tcPr/>
                </a:tc>
                <a:extLst>
                  <a:ext uri="{0D108BD9-81ED-4DB2-BD59-A6C34878D82A}">
                    <a16:rowId xmlns:a16="http://schemas.microsoft.com/office/drawing/2014/main" val="3672670239"/>
                  </a:ext>
                </a:extLst>
              </a:tr>
              <a:tr h="370840">
                <a:tc>
                  <a:txBody>
                    <a:bodyPr/>
                    <a:lstStyle/>
                    <a:p>
                      <a:pPr algn="ctr"/>
                      <a:r>
                        <a:rPr lang="en-US" dirty="0">
                          <a:solidFill>
                            <a:schemeClr val="accent6">
                              <a:lumMod val="50000"/>
                            </a:schemeClr>
                          </a:solidFill>
                        </a:rPr>
                        <a:t>Law Enforcement Ops</a:t>
                      </a:r>
                    </a:p>
                  </a:txBody>
                  <a:tcPr/>
                </a:tc>
                <a:tc>
                  <a:txBody>
                    <a:bodyPr/>
                    <a:lstStyle/>
                    <a:p>
                      <a:pPr algn="ctr"/>
                      <a:r>
                        <a:rPr lang="en-US" dirty="0">
                          <a:solidFill>
                            <a:schemeClr val="accent6">
                              <a:lumMod val="50000"/>
                            </a:schemeClr>
                          </a:solidFill>
                        </a:rPr>
                        <a:t>$14,362,018</a:t>
                      </a:r>
                    </a:p>
                  </a:txBody>
                  <a:tcPr/>
                </a:tc>
                <a:tc>
                  <a:txBody>
                    <a:bodyPr/>
                    <a:lstStyle/>
                    <a:p>
                      <a:pPr algn="ctr"/>
                      <a:r>
                        <a:rPr lang="en-US" dirty="0">
                          <a:solidFill>
                            <a:schemeClr val="accent6">
                              <a:lumMod val="50000"/>
                            </a:schemeClr>
                          </a:solidFill>
                        </a:rPr>
                        <a:t>2,175</a:t>
                      </a:r>
                    </a:p>
                  </a:txBody>
                  <a:tcPr/>
                </a:tc>
                <a:extLst>
                  <a:ext uri="{0D108BD9-81ED-4DB2-BD59-A6C34878D82A}">
                    <a16:rowId xmlns:a16="http://schemas.microsoft.com/office/drawing/2014/main" val="1777871713"/>
                  </a:ext>
                </a:extLst>
              </a:tr>
              <a:tr h="370840">
                <a:tc>
                  <a:txBody>
                    <a:bodyPr/>
                    <a:lstStyle/>
                    <a:p>
                      <a:pPr algn="ctr"/>
                      <a:r>
                        <a:rPr lang="en-US" dirty="0">
                          <a:solidFill>
                            <a:schemeClr val="accent6">
                              <a:lumMod val="50000"/>
                            </a:schemeClr>
                          </a:solidFill>
                        </a:rPr>
                        <a:t>Fire Ops</a:t>
                      </a:r>
                    </a:p>
                  </a:txBody>
                  <a:tcPr/>
                </a:tc>
                <a:tc>
                  <a:txBody>
                    <a:bodyPr/>
                    <a:lstStyle/>
                    <a:p>
                      <a:pPr algn="ctr"/>
                      <a:r>
                        <a:rPr lang="en-US" dirty="0">
                          <a:solidFill>
                            <a:schemeClr val="accent6">
                              <a:lumMod val="50000"/>
                            </a:schemeClr>
                          </a:solidFill>
                        </a:rPr>
                        <a:t>$6,402,823</a:t>
                      </a:r>
                    </a:p>
                  </a:txBody>
                  <a:tcPr/>
                </a:tc>
                <a:tc>
                  <a:txBody>
                    <a:bodyPr/>
                    <a:lstStyle/>
                    <a:p>
                      <a:pPr algn="ctr"/>
                      <a:r>
                        <a:rPr lang="en-US" dirty="0">
                          <a:solidFill>
                            <a:schemeClr val="accent6">
                              <a:lumMod val="50000"/>
                            </a:schemeClr>
                          </a:solidFill>
                        </a:rPr>
                        <a:t>336</a:t>
                      </a:r>
                    </a:p>
                  </a:txBody>
                  <a:tcPr/>
                </a:tc>
                <a:extLst>
                  <a:ext uri="{0D108BD9-81ED-4DB2-BD59-A6C34878D82A}">
                    <a16:rowId xmlns:a16="http://schemas.microsoft.com/office/drawing/2014/main" val="179723902"/>
                  </a:ext>
                </a:extLst>
              </a:tr>
              <a:tr h="370840">
                <a:tc>
                  <a:txBody>
                    <a:bodyPr/>
                    <a:lstStyle/>
                    <a:p>
                      <a:pPr algn="ctr"/>
                      <a:r>
                        <a:rPr lang="en-US" dirty="0">
                          <a:solidFill>
                            <a:schemeClr val="accent6">
                              <a:lumMod val="50000"/>
                            </a:schemeClr>
                          </a:solidFill>
                        </a:rPr>
                        <a:t>Other</a:t>
                      </a:r>
                    </a:p>
                  </a:txBody>
                  <a:tcPr/>
                </a:tc>
                <a:tc>
                  <a:txBody>
                    <a:bodyPr/>
                    <a:lstStyle/>
                    <a:p>
                      <a:pPr algn="ctr"/>
                      <a:r>
                        <a:rPr lang="en-US" dirty="0">
                          <a:solidFill>
                            <a:schemeClr val="accent6">
                              <a:lumMod val="50000"/>
                            </a:schemeClr>
                          </a:solidFill>
                        </a:rPr>
                        <a:t>$560,755</a:t>
                      </a:r>
                    </a:p>
                  </a:txBody>
                  <a:tcPr/>
                </a:tc>
                <a:tc>
                  <a:txBody>
                    <a:bodyPr/>
                    <a:lstStyle/>
                    <a:p>
                      <a:pPr algn="ctr"/>
                      <a:r>
                        <a:rPr lang="en-US" dirty="0">
                          <a:solidFill>
                            <a:schemeClr val="accent6">
                              <a:lumMod val="50000"/>
                            </a:schemeClr>
                          </a:solidFill>
                        </a:rPr>
                        <a:t>258</a:t>
                      </a:r>
                    </a:p>
                  </a:txBody>
                  <a:tcPr/>
                </a:tc>
                <a:extLst>
                  <a:ext uri="{0D108BD9-81ED-4DB2-BD59-A6C34878D82A}">
                    <a16:rowId xmlns:a16="http://schemas.microsoft.com/office/drawing/2014/main" val="1998722962"/>
                  </a:ext>
                </a:extLst>
              </a:tr>
            </a:tbl>
          </a:graphicData>
        </a:graphic>
      </p:graphicFrame>
    </p:spTree>
    <p:extLst>
      <p:ext uri="{BB962C8B-B14F-4D97-AF65-F5344CB8AC3E}">
        <p14:creationId xmlns:p14="http://schemas.microsoft.com/office/powerpoint/2010/main" val="8004071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D5840-FBCE-49F6-AF7A-5AF11D4ED476}"/>
              </a:ext>
            </a:extLst>
          </p:cNvPr>
          <p:cNvSpPr>
            <a:spLocks noGrp="1"/>
          </p:cNvSpPr>
          <p:nvPr>
            <p:ph type="title"/>
          </p:nvPr>
        </p:nvSpPr>
        <p:spPr>
          <a:xfrm>
            <a:off x="1451579" y="145916"/>
            <a:ext cx="9603275" cy="1011676"/>
          </a:xfrm>
        </p:spPr>
        <p:txBody>
          <a:bodyPr/>
          <a:lstStyle/>
          <a:p>
            <a:pPr algn="ctr"/>
            <a:r>
              <a:rPr lang="en-US" dirty="0"/>
              <a:t>Local Government Trends</a:t>
            </a:r>
          </a:p>
        </p:txBody>
      </p:sp>
      <p:graphicFrame>
        <p:nvGraphicFramePr>
          <p:cNvPr id="5" name="Table 5">
            <a:extLst>
              <a:ext uri="{FF2B5EF4-FFF2-40B4-BE49-F238E27FC236}">
                <a16:creationId xmlns:a16="http://schemas.microsoft.com/office/drawing/2014/main" id="{D1395D09-2EAF-4D4C-8C2D-D899C2A91BFA}"/>
              </a:ext>
            </a:extLst>
          </p:cNvPr>
          <p:cNvGraphicFramePr>
            <a:graphicFrameLocks noGrp="1"/>
          </p:cNvGraphicFramePr>
          <p:nvPr>
            <p:ph idx="1"/>
          </p:nvPr>
        </p:nvGraphicFramePr>
        <p:xfrm>
          <a:off x="1450975" y="1157592"/>
          <a:ext cx="9604374" cy="5121912"/>
        </p:xfrm>
        <a:graphic>
          <a:graphicData uri="http://schemas.openxmlformats.org/drawingml/2006/table">
            <a:tbl>
              <a:tblPr firstRow="1" bandRow="1">
                <a:tableStyleId>{5C22544A-7EE6-4342-B048-85BDC9FD1C3A}</a:tableStyleId>
              </a:tblPr>
              <a:tblGrid>
                <a:gridCol w="3201458">
                  <a:extLst>
                    <a:ext uri="{9D8B030D-6E8A-4147-A177-3AD203B41FA5}">
                      <a16:colId xmlns:a16="http://schemas.microsoft.com/office/drawing/2014/main" val="3094917076"/>
                    </a:ext>
                  </a:extLst>
                </a:gridCol>
                <a:gridCol w="3586498">
                  <a:extLst>
                    <a:ext uri="{9D8B030D-6E8A-4147-A177-3AD203B41FA5}">
                      <a16:colId xmlns:a16="http://schemas.microsoft.com/office/drawing/2014/main" val="1161011017"/>
                    </a:ext>
                  </a:extLst>
                </a:gridCol>
                <a:gridCol w="2816418">
                  <a:extLst>
                    <a:ext uri="{9D8B030D-6E8A-4147-A177-3AD203B41FA5}">
                      <a16:colId xmlns:a16="http://schemas.microsoft.com/office/drawing/2014/main" val="3072922992"/>
                    </a:ext>
                  </a:extLst>
                </a:gridCol>
              </a:tblGrid>
              <a:tr h="426826">
                <a:tc>
                  <a:txBody>
                    <a:bodyPr/>
                    <a:lstStyle/>
                    <a:p>
                      <a:endParaRPr lang="en-US">
                        <a:solidFill>
                          <a:schemeClr val="accent6">
                            <a:lumMod val="50000"/>
                          </a:schemeClr>
                        </a:solidFill>
                      </a:endParaRPr>
                    </a:p>
                  </a:txBody>
                  <a:tcPr/>
                </a:tc>
                <a:tc>
                  <a:txBody>
                    <a:bodyPr/>
                    <a:lstStyle/>
                    <a:p>
                      <a:r>
                        <a:rPr lang="en-US" dirty="0">
                          <a:solidFill>
                            <a:schemeClr val="accent6">
                              <a:lumMod val="50000"/>
                            </a:schemeClr>
                          </a:solidFill>
                        </a:rPr>
                        <a:t>Liability Claims by Department</a:t>
                      </a:r>
                    </a:p>
                  </a:txBody>
                  <a:tcPr/>
                </a:tc>
                <a:tc>
                  <a:txBody>
                    <a:bodyPr/>
                    <a:lstStyle/>
                    <a:p>
                      <a:endParaRPr lang="en-US" dirty="0">
                        <a:solidFill>
                          <a:schemeClr val="accent6">
                            <a:lumMod val="50000"/>
                          </a:schemeClr>
                        </a:solidFill>
                      </a:endParaRPr>
                    </a:p>
                  </a:txBody>
                  <a:tcPr/>
                </a:tc>
                <a:extLst>
                  <a:ext uri="{0D108BD9-81ED-4DB2-BD59-A6C34878D82A}">
                    <a16:rowId xmlns:a16="http://schemas.microsoft.com/office/drawing/2014/main" val="1380457509"/>
                  </a:ext>
                </a:extLst>
              </a:tr>
              <a:tr h="426826">
                <a:tc>
                  <a:txBody>
                    <a:bodyPr/>
                    <a:lstStyle/>
                    <a:p>
                      <a:pPr algn="ctr"/>
                      <a:r>
                        <a:rPr lang="en-US" b="1" u="sng" dirty="0">
                          <a:solidFill>
                            <a:schemeClr val="accent6">
                              <a:lumMod val="50000"/>
                            </a:schemeClr>
                          </a:solidFill>
                        </a:rPr>
                        <a:t>Department/Office</a:t>
                      </a:r>
                    </a:p>
                  </a:txBody>
                  <a:tcPr/>
                </a:tc>
                <a:tc>
                  <a:txBody>
                    <a:bodyPr/>
                    <a:lstStyle/>
                    <a:p>
                      <a:pPr algn="ctr"/>
                      <a:r>
                        <a:rPr lang="en-US" b="1" u="sng" dirty="0">
                          <a:solidFill>
                            <a:schemeClr val="accent6">
                              <a:lumMod val="50000"/>
                            </a:schemeClr>
                          </a:solidFill>
                        </a:rPr>
                        <a:t>Total Incurred</a:t>
                      </a:r>
                    </a:p>
                  </a:txBody>
                  <a:tcPr/>
                </a:tc>
                <a:tc>
                  <a:txBody>
                    <a:bodyPr/>
                    <a:lstStyle/>
                    <a:p>
                      <a:pPr algn="ctr"/>
                      <a:r>
                        <a:rPr lang="en-US" b="1" u="sng" dirty="0">
                          <a:solidFill>
                            <a:schemeClr val="accent6">
                              <a:lumMod val="50000"/>
                            </a:schemeClr>
                          </a:solidFill>
                        </a:rPr>
                        <a:t># of Claims</a:t>
                      </a:r>
                    </a:p>
                  </a:txBody>
                  <a:tcPr/>
                </a:tc>
                <a:extLst>
                  <a:ext uri="{0D108BD9-81ED-4DB2-BD59-A6C34878D82A}">
                    <a16:rowId xmlns:a16="http://schemas.microsoft.com/office/drawing/2014/main" val="200586424"/>
                  </a:ext>
                </a:extLst>
              </a:tr>
              <a:tr h="426826">
                <a:tc>
                  <a:txBody>
                    <a:bodyPr/>
                    <a:lstStyle/>
                    <a:p>
                      <a:pPr algn="ctr"/>
                      <a:r>
                        <a:rPr lang="en-US" dirty="0">
                          <a:solidFill>
                            <a:schemeClr val="accent6">
                              <a:lumMod val="50000"/>
                            </a:schemeClr>
                          </a:solidFill>
                        </a:rPr>
                        <a:t>Law Enforcement</a:t>
                      </a:r>
                    </a:p>
                  </a:txBody>
                  <a:tcPr/>
                </a:tc>
                <a:tc>
                  <a:txBody>
                    <a:bodyPr/>
                    <a:lstStyle/>
                    <a:p>
                      <a:pPr algn="ctr"/>
                      <a:r>
                        <a:rPr lang="en-US" dirty="0">
                          <a:solidFill>
                            <a:schemeClr val="accent6">
                              <a:lumMod val="50000"/>
                            </a:schemeClr>
                          </a:solidFill>
                        </a:rPr>
                        <a:t>$61,273,256</a:t>
                      </a:r>
                    </a:p>
                  </a:txBody>
                  <a:tcPr/>
                </a:tc>
                <a:tc>
                  <a:txBody>
                    <a:bodyPr/>
                    <a:lstStyle/>
                    <a:p>
                      <a:pPr algn="ctr"/>
                      <a:r>
                        <a:rPr lang="en-US" dirty="0">
                          <a:solidFill>
                            <a:schemeClr val="accent6">
                              <a:lumMod val="50000"/>
                            </a:schemeClr>
                          </a:solidFill>
                        </a:rPr>
                        <a:t>5,065</a:t>
                      </a:r>
                    </a:p>
                  </a:txBody>
                  <a:tcPr/>
                </a:tc>
                <a:extLst>
                  <a:ext uri="{0D108BD9-81ED-4DB2-BD59-A6C34878D82A}">
                    <a16:rowId xmlns:a16="http://schemas.microsoft.com/office/drawing/2014/main" val="3074514874"/>
                  </a:ext>
                </a:extLst>
              </a:tr>
              <a:tr h="426826">
                <a:tc>
                  <a:txBody>
                    <a:bodyPr/>
                    <a:lstStyle/>
                    <a:p>
                      <a:pPr algn="ctr"/>
                      <a:r>
                        <a:rPr lang="en-US" dirty="0">
                          <a:solidFill>
                            <a:schemeClr val="accent6">
                              <a:lumMod val="50000"/>
                            </a:schemeClr>
                          </a:solidFill>
                        </a:rPr>
                        <a:t>Admin</a:t>
                      </a:r>
                    </a:p>
                  </a:txBody>
                  <a:tcPr/>
                </a:tc>
                <a:tc>
                  <a:txBody>
                    <a:bodyPr/>
                    <a:lstStyle/>
                    <a:p>
                      <a:pPr algn="ctr"/>
                      <a:r>
                        <a:rPr lang="en-US" dirty="0">
                          <a:solidFill>
                            <a:schemeClr val="accent6">
                              <a:lumMod val="50000"/>
                            </a:schemeClr>
                          </a:solidFill>
                        </a:rPr>
                        <a:t>$35,449,505</a:t>
                      </a:r>
                    </a:p>
                  </a:txBody>
                  <a:tcPr/>
                </a:tc>
                <a:tc>
                  <a:txBody>
                    <a:bodyPr/>
                    <a:lstStyle/>
                    <a:p>
                      <a:pPr algn="ctr"/>
                      <a:r>
                        <a:rPr lang="en-US" dirty="0">
                          <a:solidFill>
                            <a:schemeClr val="accent6">
                              <a:lumMod val="50000"/>
                            </a:schemeClr>
                          </a:solidFill>
                        </a:rPr>
                        <a:t>1,716</a:t>
                      </a:r>
                    </a:p>
                  </a:txBody>
                  <a:tcPr/>
                </a:tc>
                <a:extLst>
                  <a:ext uri="{0D108BD9-81ED-4DB2-BD59-A6C34878D82A}">
                    <a16:rowId xmlns:a16="http://schemas.microsoft.com/office/drawing/2014/main" val="2705677770"/>
                  </a:ext>
                </a:extLst>
              </a:tr>
              <a:tr h="426826">
                <a:tc>
                  <a:txBody>
                    <a:bodyPr/>
                    <a:lstStyle/>
                    <a:p>
                      <a:pPr algn="ctr"/>
                      <a:r>
                        <a:rPr lang="en-US" dirty="0">
                          <a:solidFill>
                            <a:schemeClr val="accent6">
                              <a:lumMod val="50000"/>
                            </a:schemeClr>
                          </a:solidFill>
                        </a:rPr>
                        <a:t>Public Works</a:t>
                      </a:r>
                    </a:p>
                  </a:txBody>
                  <a:tcPr/>
                </a:tc>
                <a:tc>
                  <a:txBody>
                    <a:bodyPr/>
                    <a:lstStyle/>
                    <a:p>
                      <a:pPr algn="ctr"/>
                      <a:r>
                        <a:rPr lang="en-US" dirty="0">
                          <a:solidFill>
                            <a:schemeClr val="accent6">
                              <a:lumMod val="50000"/>
                            </a:schemeClr>
                          </a:solidFill>
                        </a:rPr>
                        <a:t>$18,111,767</a:t>
                      </a:r>
                    </a:p>
                  </a:txBody>
                  <a:tcPr/>
                </a:tc>
                <a:tc>
                  <a:txBody>
                    <a:bodyPr/>
                    <a:lstStyle/>
                    <a:p>
                      <a:pPr algn="ctr"/>
                      <a:r>
                        <a:rPr lang="en-US" dirty="0">
                          <a:solidFill>
                            <a:schemeClr val="accent6">
                              <a:lumMod val="50000"/>
                            </a:schemeClr>
                          </a:solidFill>
                        </a:rPr>
                        <a:t>3,040</a:t>
                      </a:r>
                    </a:p>
                  </a:txBody>
                  <a:tcPr/>
                </a:tc>
                <a:extLst>
                  <a:ext uri="{0D108BD9-81ED-4DB2-BD59-A6C34878D82A}">
                    <a16:rowId xmlns:a16="http://schemas.microsoft.com/office/drawing/2014/main" val="2679844590"/>
                  </a:ext>
                </a:extLst>
              </a:tr>
              <a:tr h="426826">
                <a:tc>
                  <a:txBody>
                    <a:bodyPr/>
                    <a:lstStyle/>
                    <a:p>
                      <a:pPr algn="ctr"/>
                      <a:r>
                        <a:rPr lang="en-US" dirty="0">
                          <a:solidFill>
                            <a:schemeClr val="accent6">
                              <a:lumMod val="50000"/>
                            </a:schemeClr>
                          </a:solidFill>
                        </a:rPr>
                        <a:t>Other</a:t>
                      </a:r>
                    </a:p>
                  </a:txBody>
                  <a:tcPr/>
                </a:tc>
                <a:tc>
                  <a:txBody>
                    <a:bodyPr/>
                    <a:lstStyle/>
                    <a:p>
                      <a:pPr algn="ctr"/>
                      <a:r>
                        <a:rPr lang="en-US" dirty="0">
                          <a:solidFill>
                            <a:schemeClr val="accent6">
                              <a:lumMod val="50000"/>
                            </a:schemeClr>
                          </a:solidFill>
                        </a:rPr>
                        <a:t>$10,928,484</a:t>
                      </a:r>
                    </a:p>
                  </a:txBody>
                  <a:tcPr/>
                </a:tc>
                <a:tc>
                  <a:txBody>
                    <a:bodyPr/>
                    <a:lstStyle/>
                    <a:p>
                      <a:pPr algn="ctr"/>
                      <a:r>
                        <a:rPr lang="en-US" dirty="0">
                          <a:solidFill>
                            <a:schemeClr val="accent6">
                              <a:lumMod val="50000"/>
                            </a:schemeClr>
                          </a:solidFill>
                        </a:rPr>
                        <a:t>1,053</a:t>
                      </a:r>
                    </a:p>
                  </a:txBody>
                  <a:tcPr/>
                </a:tc>
                <a:extLst>
                  <a:ext uri="{0D108BD9-81ED-4DB2-BD59-A6C34878D82A}">
                    <a16:rowId xmlns:a16="http://schemas.microsoft.com/office/drawing/2014/main" val="2626984654"/>
                  </a:ext>
                </a:extLst>
              </a:tr>
              <a:tr h="426826">
                <a:tc>
                  <a:txBody>
                    <a:bodyPr/>
                    <a:lstStyle/>
                    <a:p>
                      <a:pPr algn="ctr"/>
                      <a:r>
                        <a:rPr lang="en-US" dirty="0">
                          <a:solidFill>
                            <a:schemeClr val="accent6">
                              <a:lumMod val="50000"/>
                            </a:schemeClr>
                          </a:solidFill>
                        </a:rPr>
                        <a:t>Water/Wastewater</a:t>
                      </a:r>
                    </a:p>
                  </a:txBody>
                  <a:tcPr/>
                </a:tc>
                <a:tc>
                  <a:txBody>
                    <a:bodyPr/>
                    <a:lstStyle/>
                    <a:p>
                      <a:pPr algn="ctr"/>
                      <a:r>
                        <a:rPr lang="en-US" dirty="0">
                          <a:solidFill>
                            <a:schemeClr val="accent6">
                              <a:lumMod val="50000"/>
                            </a:schemeClr>
                          </a:solidFill>
                        </a:rPr>
                        <a:t>$7,949,955</a:t>
                      </a:r>
                    </a:p>
                  </a:txBody>
                  <a:tcPr/>
                </a:tc>
                <a:tc>
                  <a:txBody>
                    <a:bodyPr/>
                    <a:lstStyle/>
                    <a:p>
                      <a:pPr algn="ctr"/>
                      <a:r>
                        <a:rPr lang="en-US" dirty="0">
                          <a:solidFill>
                            <a:schemeClr val="accent6">
                              <a:lumMod val="50000"/>
                            </a:schemeClr>
                          </a:solidFill>
                        </a:rPr>
                        <a:t>691</a:t>
                      </a:r>
                    </a:p>
                  </a:txBody>
                  <a:tcPr/>
                </a:tc>
                <a:extLst>
                  <a:ext uri="{0D108BD9-81ED-4DB2-BD59-A6C34878D82A}">
                    <a16:rowId xmlns:a16="http://schemas.microsoft.com/office/drawing/2014/main" val="3329955447"/>
                  </a:ext>
                </a:extLst>
              </a:tr>
              <a:tr h="426826">
                <a:tc>
                  <a:txBody>
                    <a:bodyPr/>
                    <a:lstStyle/>
                    <a:p>
                      <a:pPr algn="ctr"/>
                      <a:r>
                        <a:rPr lang="en-US" dirty="0">
                          <a:solidFill>
                            <a:schemeClr val="accent6">
                              <a:lumMod val="50000"/>
                            </a:schemeClr>
                          </a:solidFill>
                        </a:rPr>
                        <a:t>Fire</a:t>
                      </a:r>
                    </a:p>
                  </a:txBody>
                  <a:tcPr/>
                </a:tc>
                <a:tc>
                  <a:txBody>
                    <a:bodyPr/>
                    <a:lstStyle/>
                    <a:p>
                      <a:pPr algn="ctr"/>
                      <a:r>
                        <a:rPr lang="en-US" dirty="0">
                          <a:solidFill>
                            <a:schemeClr val="accent6">
                              <a:lumMod val="50000"/>
                            </a:schemeClr>
                          </a:solidFill>
                        </a:rPr>
                        <a:t>$6,739,390</a:t>
                      </a:r>
                    </a:p>
                  </a:txBody>
                  <a:tcPr/>
                </a:tc>
                <a:tc>
                  <a:txBody>
                    <a:bodyPr/>
                    <a:lstStyle/>
                    <a:p>
                      <a:pPr algn="ctr"/>
                      <a:r>
                        <a:rPr lang="en-US" dirty="0">
                          <a:solidFill>
                            <a:schemeClr val="accent6">
                              <a:lumMod val="50000"/>
                            </a:schemeClr>
                          </a:solidFill>
                        </a:rPr>
                        <a:t>478</a:t>
                      </a:r>
                    </a:p>
                  </a:txBody>
                  <a:tcPr/>
                </a:tc>
                <a:extLst>
                  <a:ext uri="{0D108BD9-81ED-4DB2-BD59-A6C34878D82A}">
                    <a16:rowId xmlns:a16="http://schemas.microsoft.com/office/drawing/2014/main" val="3419228850"/>
                  </a:ext>
                </a:extLst>
              </a:tr>
              <a:tr h="426826">
                <a:tc>
                  <a:txBody>
                    <a:bodyPr/>
                    <a:lstStyle/>
                    <a:p>
                      <a:pPr algn="ctr"/>
                      <a:r>
                        <a:rPr lang="en-US" dirty="0">
                          <a:solidFill>
                            <a:schemeClr val="accent6">
                              <a:lumMod val="50000"/>
                            </a:schemeClr>
                          </a:solidFill>
                        </a:rPr>
                        <a:t>Sanitation</a:t>
                      </a:r>
                    </a:p>
                  </a:txBody>
                  <a:tcPr/>
                </a:tc>
                <a:tc>
                  <a:txBody>
                    <a:bodyPr/>
                    <a:lstStyle/>
                    <a:p>
                      <a:pPr algn="ctr"/>
                      <a:r>
                        <a:rPr lang="en-US" dirty="0">
                          <a:solidFill>
                            <a:schemeClr val="accent6">
                              <a:lumMod val="50000"/>
                            </a:schemeClr>
                          </a:solidFill>
                        </a:rPr>
                        <a:t>$5,826,794</a:t>
                      </a:r>
                    </a:p>
                  </a:txBody>
                  <a:tcPr/>
                </a:tc>
                <a:tc>
                  <a:txBody>
                    <a:bodyPr/>
                    <a:lstStyle/>
                    <a:p>
                      <a:pPr algn="ctr"/>
                      <a:r>
                        <a:rPr lang="en-US" dirty="0">
                          <a:solidFill>
                            <a:schemeClr val="accent6">
                              <a:lumMod val="50000"/>
                            </a:schemeClr>
                          </a:solidFill>
                        </a:rPr>
                        <a:t>279</a:t>
                      </a:r>
                    </a:p>
                  </a:txBody>
                  <a:tcPr/>
                </a:tc>
                <a:extLst>
                  <a:ext uri="{0D108BD9-81ED-4DB2-BD59-A6C34878D82A}">
                    <a16:rowId xmlns:a16="http://schemas.microsoft.com/office/drawing/2014/main" val="2675535880"/>
                  </a:ext>
                </a:extLst>
              </a:tr>
              <a:tr h="426826">
                <a:tc>
                  <a:txBody>
                    <a:bodyPr/>
                    <a:lstStyle/>
                    <a:p>
                      <a:pPr algn="ctr"/>
                      <a:r>
                        <a:rPr lang="en-US" dirty="0">
                          <a:solidFill>
                            <a:schemeClr val="accent6">
                              <a:lumMod val="50000"/>
                            </a:schemeClr>
                          </a:solidFill>
                        </a:rPr>
                        <a:t>Parks and Recreation</a:t>
                      </a:r>
                    </a:p>
                  </a:txBody>
                  <a:tcPr/>
                </a:tc>
                <a:tc>
                  <a:txBody>
                    <a:bodyPr/>
                    <a:lstStyle/>
                    <a:p>
                      <a:pPr algn="ctr"/>
                      <a:r>
                        <a:rPr lang="en-US" dirty="0">
                          <a:solidFill>
                            <a:schemeClr val="accent6">
                              <a:lumMod val="50000"/>
                            </a:schemeClr>
                          </a:solidFill>
                        </a:rPr>
                        <a:t>$5,220,847</a:t>
                      </a:r>
                    </a:p>
                  </a:txBody>
                  <a:tcPr/>
                </a:tc>
                <a:tc>
                  <a:txBody>
                    <a:bodyPr/>
                    <a:lstStyle/>
                    <a:p>
                      <a:pPr algn="ctr"/>
                      <a:r>
                        <a:rPr lang="en-US" dirty="0">
                          <a:solidFill>
                            <a:schemeClr val="accent6">
                              <a:lumMod val="50000"/>
                            </a:schemeClr>
                          </a:solidFill>
                        </a:rPr>
                        <a:t>466</a:t>
                      </a:r>
                    </a:p>
                  </a:txBody>
                  <a:tcPr/>
                </a:tc>
                <a:extLst>
                  <a:ext uri="{0D108BD9-81ED-4DB2-BD59-A6C34878D82A}">
                    <a16:rowId xmlns:a16="http://schemas.microsoft.com/office/drawing/2014/main" val="1153164924"/>
                  </a:ext>
                </a:extLst>
              </a:tr>
              <a:tr h="426826">
                <a:tc>
                  <a:txBody>
                    <a:bodyPr/>
                    <a:lstStyle/>
                    <a:p>
                      <a:pPr algn="ctr"/>
                      <a:r>
                        <a:rPr lang="en-US" dirty="0">
                          <a:solidFill>
                            <a:schemeClr val="accent6">
                              <a:lumMod val="50000"/>
                            </a:schemeClr>
                          </a:solidFill>
                        </a:rPr>
                        <a:t>Jail</a:t>
                      </a:r>
                    </a:p>
                  </a:txBody>
                  <a:tcPr/>
                </a:tc>
                <a:tc>
                  <a:txBody>
                    <a:bodyPr/>
                    <a:lstStyle/>
                    <a:p>
                      <a:pPr algn="ctr"/>
                      <a:r>
                        <a:rPr lang="en-US" dirty="0">
                          <a:solidFill>
                            <a:schemeClr val="accent6">
                              <a:lumMod val="50000"/>
                            </a:schemeClr>
                          </a:solidFill>
                        </a:rPr>
                        <a:t>$3,801,717</a:t>
                      </a:r>
                    </a:p>
                  </a:txBody>
                  <a:tcPr/>
                </a:tc>
                <a:tc>
                  <a:txBody>
                    <a:bodyPr/>
                    <a:lstStyle/>
                    <a:p>
                      <a:pPr algn="ctr"/>
                      <a:r>
                        <a:rPr lang="en-US" dirty="0">
                          <a:solidFill>
                            <a:schemeClr val="accent6">
                              <a:lumMod val="50000"/>
                            </a:schemeClr>
                          </a:solidFill>
                        </a:rPr>
                        <a:t>220</a:t>
                      </a:r>
                    </a:p>
                  </a:txBody>
                  <a:tcPr/>
                </a:tc>
                <a:extLst>
                  <a:ext uri="{0D108BD9-81ED-4DB2-BD59-A6C34878D82A}">
                    <a16:rowId xmlns:a16="http://schemas.microsoft.com/office/drawing/2014/main" val="1501370720"/>
                  </a:ext>
                </a:extLst>
              </a:tr>
              <a:tr h="426826">
                <a:tc>
                  <a:txBody>
                    <a:bodyPr/>
                    <a:lstStyle/>
                    <a:p>
                      <a:pPr algn="ctr"/>
                      <a:r>
                        <a:rPr lang="en-US" dirty="0">
                          <a:solidFill>
                            <a:schemeClr val="accent6">
                              <a:lumMod val="50000"/>
                            </a:schemeClr>
                          </a:solidFill>
                        </a:rPr>
                        <a:t>EMS</a:t>
                      </a:r>
                    </a:p>
                  </a:txBody>
                  <a:tcPr/>
                </a:tc>
                <a:tc>
                  <a:txBody>
                    <a:bodyPr/>
                    <a:lstStyle/>
                    <a:p>
                      <a:pPr algn="ctr"/>
                      <a:r>
                        <a:rPr lang="en-US" dirty="0">
                          <a:solidFill>
                            <a:schemeClr val="accent6">
                              <a:lumMod val="50000"/>
                            </a:schemeClr>
                          </a:solidFill>
                        </a:rPr>
                        <a:t>$3,010,624</a:t>
                      </a:r>
                    </a:p>
                  </a:txBody>
                  <a:tcPr/>
                </a:tc>
                <a:tc>
                  <a:txBody>
                    <a:bodyPr/>
                    <a:lstStyle/>
                    <a:p>
                      <a:pPr algn="ctr"/>
                      <a:r>
                        <a:rPr lang="en-US" dirty="0">
                          <a:solidFill>
                            <a:schemeClr val="accent6">
                              <a:lumMod val="50000"/>
                            </a:schemeClr>
                          </a:solidFill>
                        </a:rPr>
                        <a:t>266</a:t>
                      </a:r>
                    </a:p>
                  </a:txBody>
                  <a:tcPr/>
                </a:tc>
                <a:extLst>
                  <a:ext uri="{0D108BD9-81ED-4DB2-BD59-A6C34878D82A}">
                    <a16:rowId xmlns:a16="http://schemas.microsoft.com/office/drawing/2014/main" val="2578390601"/>
                  </a:ext>
                </a:extLst>
              </a:tr>
            </a:tbl>
          </a:graphicData>
        </a:graphic>
      </p:graphicFrame>
      <p:sp>
        <p:nvSpPr>
          <p:cNvPr id="4" name="Rectangle 2">
            <a:extLst>
              <a:ext uri="{FF2B5EF4-FFF2-40B4-BE49-F238E27FC236}">
                <a16:creationId xmlns:a16="http://schemas.microsoft.com/office/drawing/2014/main" id="{438C7634-67CD-4DA4-80A7-A1B88FCABF21}"/>
              </a:ext>
            </a:extLst>
          </p:cNvPr>
          <p:cNvSpPr>
            <a:spLocks noChangeArrowheads="1"/>
          </p:cNvSpPr>
          <p:nvPr/>
        </p:nvSpPr>
        <p:spPr bwMode="auto">
          <a:xfrm>
            <a:off x="2888122" y="2017193"/>
            <a:ext cx="300082"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mn-cs"/>
              </a:rPr>
              <a:t>.  </a:t>
            </a:r>
            <a:endParaRPr kumimoji="0" lang="en-US" altLang="en-US" sz="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725764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70899A4-BA5D-4D40-BBD0-DAA9F9EC89CD}"/>
              </a:ext>
            </a:extLst>
          </p:cNvPr>
          <p:cNvSpPr>
            <a:spLocks noGrp="1"/>
          </p:cNvSpPr>
          <p:nvPr>
            <p:ph type="title"/>
          </p:nvPr>
        </p:nvSpPr>
        <p:spPr>
          <a:xfrm>
            <a:off x="1451579" y="389107"/>
            <a:ext cx="9603275" cy="768484"/>
          </a:xfrm>
        </p:spPr>
        <p:txBody>
          <a:bodyPr>
            <a:normAutofit/>
          </a:bodyPr>
          <a:lstStyle/>
          <a:p>
            <a:pPr algn="ctr"/>
            <a:r>
              <a:rPr lang="en-US" dirty="0"/>
              <a:t>Local Government trends</a:t>
            </a:r>
          </a:p>
        </p:txBody>
      </p:sp>
      <p:graphicFrame>
        <p:nvGraphicFramePr>
          <p:cNvPr id="4" name="Table 5">
            <a:extLst>
              <a:ext uri="{FF2B5EF4-FFF2-40B4-BE49-F238E27FC236}">
                <a16:creationId xmlns:a16="http://schemas.microsoft.com/office/drawing/2014/main" id="{4BC51175-37F7-401E-BCAB-213D4E933B00}"/>
              </a:ext>
            </a:extLst>
          </p:cNvPr>
          <p:cNvGraphicFramePr>
            <a:graphicFrameLocks noGrp="1"/>
          </p:cNvGraphicFramePr>
          <p:nvPr>
            <p:ph idx="1"/>
          </p:nvPr>
        </p:nvGraphicFramePr>
        <p:xfrm>
          <a:off x="1450975" y="1040859"/>
          <a:ext cx="9604374" cy="5311306"/>
        </p:xfrm>
        <a:graphic>
          <a:graphicData uri="http://schemas.openxmlformats.org/drawingml/2006/table">
            <a:tbl>
              <a:tblPr firstRow="1" bandRow="1">
                <a:tableStyleId>{5C22544A-7EE6-4342-B048-85BDC9FD1C3A}</a:tableStyleId>
              </a:tblPr>
              <a:tblGrid>
                <a:gridCol w="3201458">
                  <a:extLst>
                    <a:ext uri="{9D8B030D-6E8A-4147-A177-3AD203B41FA5}">
                      <a16:colId xmlns:a16="http://schemas.microsoft.com/office/drawing/2014/main" val="2576181048"/>
                    </a:ext>
                  </a:extLst>
                </a:gridCol>
                <a:gridCol w="3201458">
                  <a:extLst>
                    <a:ext uri="{9D8B030D-6E8A-4147-A177-3AD203B41FA5}">
                      <a16:colId xmlns:a16="http://schemas.microsoft.com/office/drawing/2014/main" val="2240672350"/>
                    </a:ext>
                  </a:extLst>
                </a:gridCol>
                <a:gridCol w="3201458">
                  <a:extLst>
                    <a:ext uri="{9D8B030D-6E8A-4147-A177-3AD203B41FA5}">
                      <a16:colId xmlns:a16="http://schemas.microsoft.com/office/drawing/2014/main" val="394198024"/>
                    </a:ext>
                  </a:extLst>
                </a:gridCol>
              </a:tblGrid>
              <a:tr h="408562">
                <a:tc>
                  <a:txBody>
                    <a:bodyPr/>
                    <a:lstStyle/>
                    <a:p>
                      <a:r>
                        <a:rPr lang="en-US" dirty="0">
                          <a:solidFill>
                            <a:schemeClr val="accent6">
                              <a:lumMod val="50000"/>
                            </a:schemeClr>
                          </a:solidFill>
                        </a:rPr>
                        <a:t>$14,505,055</a:t>
                      </a:r>
                    </a:p>
                  </a:txBody>
                  <a:tcPr/>
                </a:tc>
                <a:tc>
                  <a:txBody>
                    <a:bodyPr/>
                    <a:lstStyle/>
                    <a:p>
                      <a:pPr algn="ctr"/>
                      <a:r>
                        <a:rPr lang="en-US" dirty="0">
                          <a:solidFill>
                            <a:schemeClr val="accent6">
                              <a:lumMod val="50000"/>
                            </a:schemeClr>
                          </a:solidFill>
                        </a:rPr>
                        <a:t>Liability Claims by Cause</a:t>
                      </a:r>
                    </a:p>
                  </a:txBody>
                  <a:tcPr/>
                </a:tc>
                <a:tc>
                  <a:txBody>
                    <a:bodyPr/>
                    <a:lstStyle/>
                    <a:p>
                      <a:endParaRPr lang="en-US">
                        <a:solidFill>
                          <a:schemeClr val="accent6">
                            <a:lumMod val="50000"/>
                          </a:schemeClr>
                        </a:solidFill>
                      </a:endParaRPr>
                    </a:p>
                  </a:txBody>
                  <a:tcPr/>
                </a:tc>
                <a:extLst>
                  <a:ext uri="{0D108BD9-81ED-4DB2-BD59-A6C34878D82A}">
                    <a16:rowId xmlns:a16="http://schemas.microsoft.com/office/drawing/2014/main" val="833575967"/>
                  </a:ext>
                </a:extLst>
              </a:tr>
              <a:tr h="408562">
                <a:tc>
                  <a:txBody>
                    <a:bodyPr/>
                    <a:lstStyle/>
                    <a:p>
                      <a:pPr algn="ctr"/>
                      <a:r>
                        <a:rPr lang="en-US" b="1" u="sng" dirty="0">
                          <a:solidFill>
                            <a:schemeClr val="accent6">
                              <a:lumMod val="50000"/>
                            </a:schemeClr>
                          </a:solidFill>
                        </a:rPr>
                        <a:t>Cause</a:t>
                      </a:r>
                    </a:p>
                  </a:txBody>
                  <a:tcPr/>
                </a:tc>
                <a:tc>
                  <a:txBody>
                    <a:bodyPr/>
                    <a:lstStyle/>
                    <a:p>
                      <a:pPr algn="ctr"/>
                      <a:r>
                        <a:rPr lang="en-US" b="1" u="sng" dirty="0">
                          <a:solidFill>
                            <a:schemeClr val="accent6">
                              <a:lumMod val="50000"/>
                            </a:schemeClr>
                          </a:solidFill>
                        </a:rPr>
                        <a:t>Total Incurred</a:t>
                      </a:r>
                    </a:p>
                  </a:txBody>
                  <a:tcPr/>
                </a:tc>
                <a:tc>
                  <a:txBody>
                    <a:bodyPr/>
                    <a:lstStyle/>
                    <a:p>
                      <a:pPr algn="ctr"/>
                      <a:r>
                        <a:rPr lang="en-US" b="1" dirty="0">
                          <a:solidFill>
                            <a:schemeClr val="accent6">
                              <a:lumMod val="50000"/>
                            </a:schemeClr>
                          </a:solidFill>
                        </a:rPr>
                        <a:t># of Claims</a:t>
                      </a:r>
                    </a:p>
                  </a:txBody>
                  <a:tcPr/>
                </a:tc>
                <a:extLst>
                  <a:ext uri="{0D108BD9-81ED-4DB2-BD59-A6C34878D82A}">
                    <a16:rowId xmlns:a16="http://schemas.microsoft.com/office/drawing/2014/main" val="1033999279"/>
                  </a:ext>
                </a:extLst>
              </a:tr>
              <a:tr h="408562">
                <a:tc>
                  <a:txBody>
                    <a:bodyPr/>
                    <a:lstStyle/>
                    <a:p>
                      <a:pPr algn="ctr"/>
                      <a:r>
                        <a:rPr lang="en-US" dirty="0">
                          <a:solidFill>
                            <a:schemeClr val="accent6">
                              <a:lumMod val="50000"/>
                            </a:schemeClr>
                          </a:solidFill>
                        </a:rPr>
                        <a:t>Motor Vehicle</a:t>
                      </a:r>
                    </a:p>
                  </a:txBody>
                  <a:tcPr/>
                </a:tc>
                <a:tc>
                  <a:txBody>
                    <a:bodyPr/>
                    <a:lstStyle/>
                    <a:p>
                      <a:pPr algn="ctr"/>
                      <a:r>
                        <a:rPr lang="en-US" dirty="0">
                          <a:solidFill>
                            <a:schemeClr val="accent6">
                              <a:lumMod val="50000"/>
                            </a:schemeClr>
                          </a:solidFill>
                        </a:rPr>
                        <a:t>$65,062,530</a:t>
                      </a:r>
                    </a:p>
                  </a:txBody>
                  <a:tcPr/>
                </a:tc>
                <a:tc>
                  <a:txBody>
                    <a:bodyPr/>
                    <a:lstStyle/>
                    <a:p>
                      <a:pPr algn="ctr"/>
                      <a:r>
                        <a:rPr lang="en-US" dirty="0">
                          <a:solidFill>
                            <a:schemeClr val="accent6">
                              <a:lumMod val="50000"/>
                            </a:schemeClr>
                          </a:solidFill>
                        </a:rPr>
                        <a:t>7,255</a:t>
                      </a:r>
                    </a:p>
                  </a:txBody>
                  <a:tcPr/>
                </a:tc>
                <a:extLst>
                  <a:ext uri="{0D108BD9-81ED-4DB2-BD59-A6C34878D82A}">
                    <a16:rowId xmlns:a16="http://schemas.microsoft.com/office/drawing/2014/main" val="1929138970"/>
                  </a:ext>
                </a:extLst>
              </a:tr>
              <a:tr h="408562">
                <a:tc>
                  <a:txBody>
                    <a:bodyPr/>
                    <a:lstStyle/>
                    <a:p>
                      <a:pPr algn="ctr"/>
                      <a:r>
                        <a:rPr lang="en-US" dirty="0">
                          <a:solidFill>
                            <a:schemeClr val="accent6">
                              <a:lumMod val="50000"/>
                            </a:schemeClr>
                          </a:solidFill>
                        </a:rPr>
                        <a:t>Property</a:t>
                      </a:r>
                    </a:p>
                  </a:txBody>
                  <a:tcPr/>
                </a:tc>
                <a:tc>
                  <a:txBody>
                    <a:bodyPr/>
                    <a:lstStyle/>
                    <a:p>
                      <a:pPr algn="ctr"/>
                      <a:r>
                        <a:rPr lang="en-US" dirty="0">
                          <a:solidFill>
                            <a:schemeClr val="accent6">
                              <a:lumMod val="50000"/>
                            </a:schemeClr>
                          </a:solidFill>
                        </a:rPr>
                        <a:t>$47,497,692</a:t>
                      </a:r>
                    </a:p>
                  </a:txBody>
                  <a:tcPr/>
                </a:tc>
                <a:tc>
                  <a:txBody>
                    <a:bodyPr/>
                    <a:lstStyle/>
                    <a:p>
                      <a:pPr algn="ctr"/>
                      <a:r>
                        <a:rPr lang="en-US" dirty="0">
                          <a:solidFill>
                            <a:schemeClr val="accent6">
                              <a:lumMod val="50000"/>
                            </a:schemeClr>
                          </a:solidFill>
                        </a:rPr>
                        <a:t>2,452</a:t>
                      </a:r>
                    </a:p>
                  </a:txBody>
                  <a:tcPr/>
                </a:tc>
                <a:extLst>
                  <a:ext uri="{0D108BD9-81ED-4DB2-BD59-A6C34878D82A}">
                    <a16:rowId xmlns:a16="http://schemas.microsoft.com/office/drawing/2014/main" val="3212526498"/>
                  </a:ext>
                </a:extLst>
              </a:tr>
              <a:tr h="408562">
                <a:tc>
                  <a:txBody>
                    <a:bodyPr/>
                    <a:lstStyle/>
                    <a:p>
                      <a:pPr algn="ctr"/>
                      <a:r>
                        <a:rPr lang="en-US" dirty="0">
                          <a:solidFill>
                            <a:schemeClr val="accent6">
                              <a:lumMod val="50000"/>
                            </a:schemeClr>
                          </a:solidFill>
                        </a:rPr>
                        <a:t>LE Ops</a:t>
                      </a:r>
                    </a:p>
                  </a:txBody>
                  <a:tcPr/>
                </a:tc>
                <a:tc>
                  <a:txBody>
                    <a:bodyPr/>
                    <a:lstStyle/>
                    <a:p>
                      <a:pPr algn="ctr"/>
                      <a:r>
                        <a:rPr lang="en-US" dirty="0">
                          <a:solidFill>
                            <a:schemeClr val="accent6">
                              <a:lumMod val="50000"/>
                            </a:schemeClr>
                          </a:solidFill>
                        </a:rPr>
                        <a:t>$14,505,055</a:t>
                      </a:r>
                    </a:p>
                  </a:txBody>
                  <a:tcPr/>
                </a:tc>
                <a:tc>
                  <a:txBody>
                    <a:bodyPr/>
                    <a:lstStyle/>
                    <a:p>
                      <a:pPr algn="ctr"/>
                      <a:r>
                        <a:rPr lang="en-US" dirty="0">
                          <a:solidFill>
                            <a:schemeClr val="accent6">
                              <a:lumMod val="50000"/>
                            </a:schemeClr>
                          </a:solidFill>
                        </a:rPr>
                        <a:t>459</a:t>
                      </a:r>
                    </a:p>
                  </a:txBody>
                  <a:tcPr/>
                </a:tc>
                <a:extLst>
                  <a:ext uri="{0D108BD9-81ED-4DB2-BD59-A6C34878D82A}">
                    <a16:rowId xmlns:a16="http://schemas.microsoft.com/office/drawing/2014/main" val="2453103073"/>
                  </a:ext>
                </a:extLst>
              </a:tr>
              <a:tr h="408562">
                <a:tc>
                  <a:txBody>
                    <a:bodyPr/>
                    <a:lstStyle/>
                    <a:p>
                      <a:pPr algn="ctr"/>
                      <a:r>
                        <a:rPr lang="en-US" dirty="0">
                          <a:solidFill>
                            <a:schemeClr val="accent6">
                              <a:lumMod val="50000"/>
                            </a:schemeClr>
                          </a:solidFill>
                        </a:rPr>
                        <a:t>Roads</a:t>
                      </a:r>
                    </a:p>
                  </a:txBody>
                  <a:tcPr/>
                </a:tc>
                <a:tc>
                  <a:txBody>
                    <a:bodyPr/>
                    <a:lstStyle/>
                    <a:p>
                      <a:pPr algn="ctr"/>
                      <a:r>
                        <a:rPr lang="en-US" dirty="0">
                          <a:solidFill>
                            <a:schemeClr val="accent6">
                              <a:lumMod val="50000"/>
                            </a:schemeClr>
                          </a:solidFill>
                        </a:rPr>
                        <a:t>$6,277,502</a:t>
                      </a:r>
                    </a:p>
                  </a:txBody>
                  <a:tcPr/>
                </a:tc>
                <a:tc>
                  <a:txBody>
                    <a:bodyPr/>
                    <a:lstStyle/>
                    <a:p>
                      <a:pPr algn="ctr"/>
                      <a:r>
                        <a:rPr lang="en-US" dirty="0">
                          <a:solidFill>
                            <a:schemeClr val="accent6">
                              <a:lumMod val="50000"/>
                            </a:schemeClr>
                          </a:solidFill>
                        </a:rPr>
                        <a:t>1,266</a:t>
                      </a:r>
                    </a:p>
                  </a:txBody>
                  <a:tcPr/>
                </a:tc>
                <a:extLst>
                  <a:ext uri="{0D108BD9-81ED-4DB2-BD59-A6C34878D82A}">
                    <a16:rowId xmlns:a16="http://schemas.microsoft.com/office/drawing/2014/main" val="3265955613"/>
                  </a:ext>
                </a:extLst>
              </a:tr>
              <a:tr h="408562">
                <a:tc>
                  <a:txBody>
                    <a:bodyPr/>
                    <a:lstStyle/>
                    <a:p>
                      <a:pPr algn="ctr"/>
                      <a:r>
                        <a:rPr lang="en-US" dirty="0">
                          <a:solidFill>
                            <a:schemeClr val="accent6">
                              <a:lumMod val="50000"/>
                            </a:schemeClr>
                          </a:solidFill>
                        </a:rPr>
                        <a:t>General Liability</a:t>
                      </a:r>
                    </a:p>
                  </a:txBody>
                  <a:tcPr/>
                </a:tc>
                <a:tc>
                  <a:txBody>
                    <a:bodyPr/>
                    <a:lstStyle/>
                    <a:p>
                      <a:pPr algn="ctr"/>
                      <a:r>
                        <a:rPr lang="en-US" dirty="0">
                          <a:solidFill>
                            <a:schemeClr val="accent6">
                              <a:lumMod val="50000"/>
                            </a:schemeClr>
                          </a:solidFill>
                        </a:rPr>
                        <a:t>$5,323,797</a:t>
                      </a:r>
                    </a:p>
                  </a:txBody>
                  <a:tcPr/>
                </a:tc>
                <a:tc>
                  <a:txBody>
                    <a:bodyPr/>
                    <a:lstStyle/>
                    <a:p>
                      <a:pPr algn="ctr"/>
                      <a:r>
                        <a:rPr lang="en-US" dirty="0">
                          <a:solidFill>
                            <a:schemeClr val="accent6">
                              <a:lumMod val="50000"/>
                            </a:schemeClr>
                          </a:solidFill>
                        </a:rPr>
                        <a:t>889</a:t>
                      </a:r>
                    </a:p>
                  </a:txBody>
                  <a:tcPr/>
                </a:tc>
                <a:extLst>
                  <a:ext uri="{0D108BD9-81ED-4DB2-BD59-A6C34878D82A}">
                    <a16:rowId xmlns:a16="http://schemas.microsoft.com/office/drawing/2014/main" val="1653710415"/>
                  </a:ext>
                </a:extLst>
              </a:tr>
              <a:tr h="408562">
                <a:tc>
                  <a:txBody>
                    <a:bodyPr/>
                    <a:lstStyle/>
                    <a:p>
                      <a:pPr algn="ctr"/>
                      <a:r>
                        <a:rPr lang="en-US" dirty="0">
                          <a:solidFill>
                            <a:schemeClr val="accent6">
                              <a:lumMod val="50000"/>
                            </a:schemeClr>
                          </a:solidFill>
                        </a:rPr>
                        <a:t>Jail Ops</a:t>
                      </a:r>
                    </a:p>
                  </a:txBody>
                  <a:tcPr/>
                </a:tc>
                <a:tc>
                  <a:txBody>
                    <a:bodyPr/>
                    <a:lstStyle/>
                    <a:p>
                      <a:pPr algn="ctr"/>
                      <a:r>
                        <a:rPr lang="en-US" dirty="0">
                          <a:solidFill>
                            <a:schemeClr val="accent6">
                              <a:lumMod val="50000"/>
                            </a:schemeClr>
                          </a:solidFill>
                        </a:rPr>
                        <a:t>$5,244,663</a:t>
                      </a:r>
                    </a:p>
                  </a:txBody>
                  <a:tcPr/>
                </a:tc>
                <a:tc>
                  <a:txBody>
                    <a:bodyPr/>
                    <a:lstStyle/>
                    <a:p>
                      <a:pPr algn="ctr"/>
                      <a:r>
                        <a:rPr lang="en-US" dirty="0">
                          <a:solidFill>
                            <a:schemeClr val="accent6">
                              <a:lumMod val="50000"/>
                            </a:schemeClr>
                          </a:solidFill>
                        </a:rPr>
                        <a:t>232</a:t>
                      </a:r>
                    </a:p>
                  </a:txBody>
                  <a:tcPr/>
                </a:tc>
                <a:extLst>
                  <a:ext uri="{0D108BD9-81ED-4DB2-BD59-A6C34878D82A}">
                    <a16:rowId xmlns:a16="http://schemas.microsoft.com/office/drawing/2014/main" val="1165340979"/>
                  </a:ext>
                </a:extLst>
              </a:tr>
              <a:tr h="408562">
                <a:tc>
                  <a:txBody>
                    <a:bodyPr/>
                    <a:lstStyle/>
                    <a:p>
                      <a:pPr algn="ctr"/>
                      <a:r>
                        <a:rPr lang="en-US" dirty="0">
                          <a:solidFill>
                            <a:schemeClr val="accent6">
                              <a:lumMod val="50000"/>
                            </a:schemeClr>
                          </a:solidFill>
                        </a:rPr>
                        <a:t>Officer/Admin</a:t>
                      </a:r>
                    </a:p>
                  </a:txBody>
                  <a:tcPr/>
                </a:tc>
                <a:tc>
                  <a:txBody>
                    <a:bodyPr/>
                    <a:lstStyle/>
                    <a:p>
                      <a:pPr algn="ctr"/>
                      <a:r>
                        <a:rPr lang="en-US" dirty="0">
                          <a:solidFill>
                            <a:schemeClr val="accent6">
                              <a:lumMod val="50000"/>
                            </a:schemeClr>
                          </a:solidFill>
                        </a:rPr>
                        <a:t>$4,272,109</a:t>
                      </a:r>
                    </a:p>
                  </a:txBody>
                  <a:tcPr/>
                </a:tc>
                <a:tc>
                  <a:txBody>
                    <a:bodyPr/>
                    <a:lstStyle/>
                    <a:p>
                      <a:pPr algn="ctr"/>
                      <a:r>
                        <a:rPr lang="en-US" dirty="0">
                          <a:solidFill>
                            <a:schemeClr val="accent6">
                              <a:lumMod val="50000"/>
                            </a:schemeClr>
                          </a:solidFill>
                        </a:rPr>
                        <a:t>142</a:t>
                      </a:r>
                    </a:p>
                  </a:txBody>
                  <a:tcPr/>
                </a:tc>
                <a:extLst>
                  <a:ext uri="{0D108BD9-81ED-4DB2-BD59-A6C34878D82A}">
                    <a16:rowId xmlns:a16="http://schemas.microsoft.com/office/drawing/2014/main" val="3598003543"/>
                  </a:ext>
                </a:extLst>
              </a:tr>
              <a:tr h="408562">
                <a:tc>
                  <a:txBody>
                    <a:bodyPr/>
                    <a:lstStyle/>
                    <a:p>
                      <a:pPr algn="ctr"/>
                      <a:r>
                        <a:rPr lang="en-US" dirty="0">
                          <a:solidFill>
                            <a:schemeClr val="accent6">
                              <a:lumMod val="50000"/>
                            </a:schemeClr>
                          </a:solidFill>
                        </a:rPr>
                        <a:t>Officials</a:t>
                      </a:r>
                    </a:p>
                  </a:txBody>
                  <a:tcPr/>
                </a:tc>
                <a:tc>
                  <a:txBody>
                    <a:bodyPr/>
                    <a:lstStyle/>
                    <a:p>
                      <a:pPr algn="ctr"/>
                      <a:r>
                        <a:rPr lang="en-US" dirty="0">
                          <a:solidFill>
                            <a:schemeClr val="accent6">
                              <a:lumMod val="50000"/>
                            </a:schemeClr>
                          </a:solidFill>
                        </a:rPr>
                        <a:t>$4,222,679</a:t>
                      </a:r>
                    </a:p>
                  </a:txBody>
                  <a:tcPr/>
                </a:tc>
                <a:tc>
                  <a:txBody>
                    <a:bodyPr/>
                    <a:lstStyle/>
                    <a:p>
                      <a:pPr algn="ctr"/>
                      <a:r>
                        <a:rPr lang="en-US" dirty="0">
                          <a:solidFill>
                            <a:schemeClr val="accent6">
                              <a:lumMod val="50000"/>
                            </a:schemeClr>
                          </a:solidFill>
                        </a:rPr>
                        <a:t>141</a:t>
                      </a:r>
                    </a:p>
                  </a:txBody>
                  <a:tcPr/>
                </a:tc>
                <a:extLst>
                  <a:ext uri="{0D108BD9-81ED-4DB2-BD59-A6C34878D82A}">
                    <a16:rowId xmlns:a16="http://schemas.microsoft.com/office/drawing/2014/main" val="4199773421"/>
                  </a:ext>
                </a:extLst>
              </a:tr>
              <a:tr h="408562">
                <a:tc>
                  <a:txBody>
                    <a:bodyPr/>
                    <a:lstStyle/>
                    <a:p>
                      <a:pPr algn="ctr"/>
                      <a:r>
                        <a:rPr lang="en-US" dirty="0">
                          <a:solidFill>
                            <a:schemeClr val="accent6">
                              <a:lumMod val="50000"/>
                            </a:schemeClr>
                          </a:solidFill>
                        </a:rPr>
                        <a:t>Human Resources</a:t>
                      </a:r>
                    </a:p>
                  </a:txBody>
                  <a:tcPr/>
                </a:tc>
                <a:tc>
                  <a:txBody>
                    <a:bodyPr/>
                    <a:lstStyle/>
                    <a:p>
                      <a:pPr algn="ctr"/>
                      <a:r>
                        <a:rPr lang="en-US" dirty="0">
                          <a:solidFill>
                            <a:schemeClr val="accent6">
                              <a:lumMod val="50000"/>
                            </a:schemeClr>
                          </a:solidFill>
                        </a:rPr>
                        <a:t>$4,100,915</a:t>
                      </a:r>
                    </a:p>
                  </a:txBody>
                  <a:tcPr/>
                </a:tc>
                <a:tc>
                  <a:txBody>
                    <a:bodyPr/>
                    <a:lstStyle/>
                    <a:p>
                      <a:pPr algn="ctr"/>
                      <a:r>
                        <a:rPr lang="en-US" dirty="0">
                          <a:solidFill>
                            <a:schemeClr val="accent6">
                              <a:lumMod val="50000"/>
                            </a:schemeClr>
                          </a:solidFill>
                        </a:rPr>
                        <a:t>165</a:t>
                      </a:r>
                    </a:p>
                  </a:txBody>
                  <a:tcPr/>
                </a:tc>
                <a:extLst>
                  <a:ext uri="{0D108BD9-81ED-4DB2-BD59-A6C34878D82A}">
                    <a16:rowId xmlns:a16="http://schemas.microsoft.com/office/drawing/2014/main" val="3459166500"/>
                  </a:ext>
                </a:extLst>
              </a:tr>
              <a:tr h="408562">
                <a:tc>
                  <a:txBody>
                    <a:bodyPr/>
                    <a:lstStyle/>
                    <a:p>
                      <a:pPr algn="ctr"/>
                      <a:r>
                        <a:rPr lang="en-US" dirty="0">
                          <a:solidFill>
                            <a:schemeClr val="accent6">
                              <a:lumMod val="50000"/>
                            </a:schemeClr>
                          </a:solidFill>
                        </a:rPr>
                        <a:t>Other</a:t>
                      </a:r>
                    </a:p>
                  </a:txBody>
                  <a:tcPr/>
                </a:tc>
                <a:tc>
                  <a:txBody>
                    <a:bodyPr/>
                    <a:lstStyle/>
                    <a:p>
                      <a:pPr algn="ctr"/>
                      <a:r>
                        <a:rPr lang="en-US" dirty="0">
                          <a:solidFill>
                            <a:schemeClr val="accent6">
                              <a:lumMod val="50000"/>
                            </a:schemeClr>
                          </a:solidFill>
                        </a:rPr>
                        <a:t>$1,582,094</a:t>
                      </a:r>
                    </a:p>
                  </a:txBody>
                  <a:tcPr/>
                </a:tc>
                <a:tc>
                  <a:txBody>
                    <a:bodyPr/>
                    <a:lstStyle/>
                    <a:p>
                      <a:pPr algn="ctr"/>
                      <a:r>
                        <a:rPr lang="en-US" dirty="0">
                          <a:solidFill>
                            <a:schemeClr val="accent6">
                              <a:lumMod val="50000"/>
                            </a:schemeClr>
                          </a:solidFill>
                        </a:rPr>
                        <a:t>270</a:t>
                      </a:r>
                    </a:p>
                  </a:txBody>
                  <a:tcPr/>
                </a:tc>
                <a:extLst>
                  <a:ext uri="{0D108BD9-81ED-4DB2-BD59-A6C34878D82A}">
                    <a16:rowId xmlns:a16="http://schemas.microsoft.com/office/drawing/2014/main" val="1870986525"/>
                  </a:ext>
                </a:extLst>
              </a:tr>
              <a:tr h="408562">
                <a:tc>
                  <a:txBody>
                    <a:bodyPr/>
                    <a:lstStyle/>
                    <a:p>
                      <a:pPr algn="ctr"/>
                      <a:r>
                        <a:rPr lang="en-US" dirty="0">
                          <a:solidFill>
                            <a:schemeClr val="accent6">
                              <a:lumMod val="50000"/>
                            </a:schemeClr>
                          </a:solidFill>
                        </a:rPr>
                        <a:t>Parks and Recreation</a:t>
                      </a:r>
                    </a:p>
                  </a:txBody>
                  <a:tcPr/>
                </a:tc>
                <a:tc>
                  <a:txBody>
                    <a:bodyPr/>
                    <a:lstStyle/>
                    <a:p>
                      <a:pPr algn="ctr"/>
                      <a:r>
                        <a:rPr lang="en-US" dirty="0">
                          <a:solidFill>
                            <a:schemeClr val="accent6">
                              <a:lumMod val="50000"/>
                            </a:schemeClr>
                          </a:solidFill>
                        </a:rPr>
                        <a:t>$225,232</a:t>
                      </a:r>
                    </a:p>
                  </a:txBody>
                  <a:tcPr/>
                </a:tc>
                <a:tc>
                  <a:txBody>
                    <a:bodyPr/>
                    <a:lstStyle/>
                    <a:p>
                      <a:pPr algn="ctr"/>
                      <a:r>
                        <a:rPr lang="en-US" dirty="0">
                          <a:solidFill>
                            <a:schemeClr val="accent6">
                              <a:lumMod val="50000"/>
                            </a:schemeClr>
                          </a:solidFill>
                        </a:rPr>
                        <a:t>80</a:t>
                      </a:r>
                    </a:p>
                  </a:txBody>
                  <a:tcPr/>
                </a:tc>
                <a:extLst>
                  <a:ext uri="{0D108BD9-81ED-4DB2-BD59-A6C34878D82A}">
                    <a16:rowId xmlns:a16="http://schemas.microsoft.com/office/drawing/2014/main" val="3820042621"/>
                  </a:ext>
                </a:extLst>
              </a:tr>
            </a:tbl>
          </a:graphicData>
        </a:graphic>
      </p:graphicFrame>
      <p:sp>
        <p:nvSpPr>
          <p:cNvPr id="2" name="Rectangle 2">
            <a:extLst>
              <a:ext uri="{FF2B5EF4-FFF2-40B4-BE49-F238E27FC236}">
                <a16:creationId xmlns:a16="http://schemas.microsoft.com/office/drawing/2014/main" id="{26C9C6EE-0D02-436A-AB8D-405C9610439D}"/>
              </a:ext>
            </a:extLst>
          </p:cNvPr>
          <p:cNvSpPr>
            <a:spLocks noChangeArrowheads="1"/>
          </p:cNvSpPr>
          <p:nvPr/>
        </p:nvSpPr>
        <p:spPr bwMode="auto">
          <a:xfrm>
            <a:off x="-2596016" y="2326103"/>
            <a:ext cx="2685839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7967333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D0D3C-A63B-444E-BD8F-EC5814857799}"/>
              </a:ext>
            </a:extLst>
          </p:cNvPr>
          <p:cNvSpPr>
            <a:spLocks noGrp="1"/>
          </p:cNvSpPr>
          <p:nvPr>
            <p:ph type="title"/>
          </p:nvPr>
        </p:nvSpPr>
        <p:spPr/>
        <p:txBody>
          <a:bodyPr/>
          <a:lstStyle/>
          <a:p>
            <a:r>
              <a:rPr lang="en-US" dirty="0"/>
              <a:t>Why do we inspect? </a:t>
            </a:r>
          </a:p>
        </p:txBody>
      </p:sp>
      <p:sp>
        <p:nvSpPr>
          <p:cNvPr id="3" name="Content Placeholder 2">
            <a:extLst>
              <a:ext uri="{FF2B5EF4-FFF2-40B4-BE49-F238E27FC236}">
                <a16:creationId xmlns:a16="http://schemas.microsoft.com/office/drawing/2014/main" id="{5ACA56FC-0DBB-48C9-9AAB-1BE523FE0E0E}"/>
              </a:ext>
            </a:extLst>
          </p:cNvPr>
          <p:cNvSpPr>
            <a:spLocks noGrp="1"/>
          </p:cNvSpPr>
          <p:nvPr>
            <p:ph idx="1"/>
          </p:nvPr>
        </p:nvSpPr>
        <p:spPr/>
        <p:txBody>
          <a:bodyPr>
            <a:normAutofit/>
          </a:bodyPr>
          <a:lstStyle/>
          <a:p>
            <a:pPr marL="457200" indent="-457200">
              <a:buFont typeface="+mj-lt"/>
              <a:buAutoNum type="arabicPeriod"/>
            </a:pPr>
            <a:r>
              <a:rPr lang="en-US" sz="2400" b="1" dirty="0"/>
              <a:t>Reduced risk of accidents</a:t>
            </a:r>
            <a:r>
              <a:rPr lang="en-US" sz="2400" dirty="0"/>
              <a:t>: By identifying potential hazards before they become a problem, inspectors can help reduce the risk of accidents.</a:t>
            </a:r>
          </a:p>
          <a:p>
            <a:pPr marL="457200" indent="-457200">
              <a:buFont typeface="+mj-lt"/>
              <a:buAutoNum type="arabicPeriod"/>
            </a:pPr>
            <a:r>
              <a:rPr lang="en-US" sz="2400" b="1" dirty="0"/>
              <a:t>Improved worker safety</a:t>
            </a:r>
            <a:r>
              <a:rPr lang="en-US" sz="2400" dirty="0"/>
              <a:t>: By addressing potential hazards before they become a problem, inspectors can help improve worker safety.</a:t>
            </a:r>
          </a:p>
          <a:p>
            <a:pPr marL="457200" indent="-457200">
              <a:buFont typeface="+mj-lt"/>
              <a:buAutoNum type="arabicPeriod"/>
            </a:pPr>
            <a:r>
              <a:rPr lang="en-US" sz="2400" b="1" dirty="0"/>
              <a:t>Reduced costs</a:t>
            </a:r>
            <a:r>
              <a:rPr lang="en-US" sz="2400" dirty="0"/>
              <a:t>: By preventing accidents, regular safety inspections can help reduce the costs associated with injuries and property damage.</a:t>
            </a:r>
          </a:p>
        </p:txBody>
      </p:sp>
    </p:spTree>
    <p:extLst>
      <p:ext uri="{BB962C8B-B14F-4D97-AF65-F5344CB8AC3E}">
        <p14:creationId xmlns:p14="http://schemas.microsoft.com/office/powerpoint/2010/main" val="2351095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381D0-CD89-407C-8AE2-BB9C4B405A54}"/>
              </a:ext>
            </a:extLst>
          </p:cNvPr>
          <p:cNvSpPr>
            <a:spLocks noGrp="1"/>
          </p:cNvSpPr>
          <p:nvPr>
            <p:ph type="title"/>
          </p:nvPr>
        </p:nvSpPr>
        <p:spPr/>
        <p:txBody>
          <a:bodyPr/>
          <a:lstStyle/>
          <a:p>
            <a:r>
              <a:rPr lang="en-US" dirty="0"/>
              <a:t>What to inspect</a:t>
            </a:r>
          </a:p>
        </p:txBody>
      </p:sp>
      <p:sp>
        <p:nvSpPr>
          <p:cNvPr id="4" name="Content Placeholder 3">
            <a:extLst>
              <a:ext uri="{FF2B5EF4-FFF2-40B4-BE49-F238E27FC236}">
                <a16:creationId xmlns:a16="http://schemas.microsoft.com/office/drawing/2014/main" id="{659692CD-E73F-4B46-B80D-5C42E25B7EAD}"/>
              </a:ext>
            </a:extLst>
          </p:cNvPr>
          <p:cNvSpPr>
            <a:spLocks noGrp="1"/>
          </p:cNvSpPr>
          <p:nvPr>
            <p:ph sz="half" idx="1"/>
          </p:nvPr>
        </p:nvSpPr>
        <p:spPr/>
        <p:txBody>
          <a:bodyPr/>
          <a:lstStyle/>
          <a:p>
            <a:pPr>
              <a:buClr>
                <a:schemeClr val="tx2"/>
              </a:buClr>
              <a:buFont typeface="Arial" panose="020B0604020202020204" pitchFamily="34" charset="0"/>
              <a:buChar char="•"/>
            </a:pPr>
            <a:r>
              <a:rPr lang="en-US" altLang="en-US" sz="2400" dirty="0">
                <a:latin typeface="+mj-lt"/>
              </a:rPr>
              <a:t>Building Safety</a:t>
            </a:r>
          </a:p>
          <a:p>
            <a:pPr>
              <a:buClr>
                <a:schemeClr val="tx2"/>
              </a:buClr>
              <a:buFont typeface="Arial" panose="020B0604020202020204" pitchFamily="34" charset="0"/>
              <a:buChar char="•"/>
            </a:pPr>
            <a:r>
              <a:rPr lang="en-US" altLang="en-US" sz="2400" dirty="0">
                <a:latin typeface="+mj-lt"/>
              </a:rPr>
              <a:t>Office Safety</a:t>
            </a:r>
          </a:p>
          <a:p>
            <a:pPr>
              <a:buClr>
                <a:schemeClr val="tx2"/>
              </a:buClr>
              <a:buFont typeface="Arial" panose="020B0604020202020204" pitchFamily="34" charset="0"/>
              <a:buChar char="•"/>
            </a:pPr>
            <a:r>
              <a:rPr lang="en-US" altLang="en-US" sz="2400" dirty="0">
                <a:latin typeface="+mj-lt"/>
              </a:rPr>
              <a:t>Fire Safety</a:t>
            </a:r>
          </a:p>
          <a:p>
            <a:pPr>
              <a:buClr>
                <a:schemeClr val="tx2"/>
              </a:buClr>
              <a:buFont typeface="Arial" panose="020B0604020202020204" pitchFamily="34" charset="0"/>
              <a:buChar char="•"/>
            </a:pPr>
            <a:r>
              <a:rPr lang="en-US" altLang="en-US" sz="2400" dirty="0">
                <a:latin typeface="+mj-lt"/>
              </a:rPr>
              <a:t>Electrical Safety</a:t>
            </a:r>
          </a:p>
          <a:p>
            <a:endParaRPr lang="en-US" dirty="0"/>
          </a:p>
        </p:txBody>
      </p:sp>
      <p:sp>
        <p:nvSpPr>
          <p:cNvPr id="5" name="Content Placeholder 4">
            <a:extLst>
              <a:ext uri="{FF2B5EF4-FFF2-40B4-BE49-F238E27FC236}">
                <a16:creationId xmlns:a16="http://schemas.microsoft.com/office/drawing/2014/main" id="{658DFCE3-4670-4429-BBFA-99BD1B68D680}"/>
              </a:ext>
            </a:extLst>
          </p:cNvPr>
          <p:cNvSpPr>
            <a:spLocks noGrp="1"/>
          </p:cNvSpPr>
          <p:nvPr>
            <p:ph sz="half" idx="2"/>
          </p:nvPr>
        </p:nvSpPr>
        <p:spPr/>
        <p:txBody>
          <a:bodyPr/>
          <a:lstStyle/>
          <a:p>
            <a:pPr>
              <a:buClr>
                <a:schemeClr val="tx2"/>
              </a:buClr>
              <a:buFont typeface="Arial" panose="020B0604020202020204" pitchFamily="34" charset="0"/>
              <a:buChar char="•"/>
            </a:pPr>
            <a:r>
              <a:rPr lang="en-US" altLang="en-US" sz="2400" dirty="0">
                <a:latin typeface="+mj-lt"/>
              </a:rPr>
              <a:t>Emergency Equipment</a:t>
            </a:r>
          </a:p>
          <a:p>
            <a:pPr>
              <a:buClr>
                <a:schemeClr val="tx2"/>
              </a:buClr>
              <a:buFont typeface="Arial" panose="020B0604020202020204" pitchFamily="34" charset="0"/>
              <a:buChar char="•"/>
            </a:pPr>
            <a:r>
              <a:rPr lang="en-US" altLang="en-US" sz="2400" dirty="0">
                <a:latin typeface="+mj-lt"/>
              </a:rPr>
              <a:t>Storage Methods</a:t>
            </a:r>
          </a:p>
          <a:p>
            <a:pPr>
              <a:buClr>
                <a:schemeClr val="tx2"/>
              </a:buClr>
              <a:buFont typeface="Arial" panose="020B0604020202020204" pitchFamily="34" charset="0"/>
              <a:buChar char="•"/>
            </a:pPr>
            <a:r>
              <a:rPr lang="en-US" altLang="en-US" sz="2400" dirty="0">
                <a:latin typeface="+mj-lt"/>
              </a:rPr>
              <a:t>Equipment Safety </a:t>
            </a:r>
          </a:p>
          <a:p>
            <a:pPr>
              <a:buClr>
                <a:schemeClr val="tx2"/>
              </a:buClr>
              <a:buFont typeface="Arial" panose="020B0604020202020204" pitchFamily="34" charset="0"/>
              <a:buChar char="•"/>
            </a:pPr>
            <a:r>
              <a:rPr lang="en-US" altLang="en-US" sz="2400" dirty="0">
                <a:latin typeface="+mj-lt"/>
              </a:rPr>
              <a:t>Vehicle Safety</a:t>
            </a:r>
          </a:p>
          <a:p>
            <a:endParaRPr lang="en-US" dirty="0"/>
          </a:p>
        </p:txBody>
      </p:sp>
    </p:spTree>
    <p:extLst>
      <p:ext uri="{BB962C8B-B14F-4D97-AF65-F5344CB8AC3E}">
        <p14:creationId xmlns:p14="http://schemas.microsoft.com/office/powerpoint/2010/main" val="12492229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87206-9656-4C1E-8904-0D5BA673A04C}"/>
              </a:ext>
            </a:extLst>
          </p:cNvPr>
          <p:cNvSpPr>
            <a:spLocks noGrp="1"/>
          </p:cNvSpPr>
          <p:nvPr>
            <p:ph type="title"/>
          </p:nvPr>
        </p:nvSpPr>
        <p:spPr/>
        <p:txBody>
          <a:bodyPr/>
          <a:lstStyle/>
          <a:p>
            <a:r>
              <a:rPr lang="en-US" dirty="0"/>
              <a:t>Building Safety Hazards</a:t>
            </a:r>
          </a:p>
        </p:txBody>
      </p:sp>
      <p:graphicFrame>
        <p:nvGraphicFramePr>
          <p:cNvPr id="3" name="Object 2">
            <a:extLst>
              <a:ext uri="{FF2B5EF4-FFF2-40B4-BE49-F238E27FC236}">
                <a16:creationId xmlns:a16="http://schemas.microsoft.com/office/drawing/2014/main" id="{E61076E4-2755-452B-A67D-44488CA397EF}"/>
              </a:ext>
            </a:extLst>
          </p:cNvPr>
          <p:cNvGraphicFramePr>
            <a:graphicFrameLocks noChangeAspect="1"/>
          </p:cNvGraphicFramePr>
          <p:nvPr>
            <p:extLst>
              <p:ext uri="{D42A27DB-BD31-4B8C-83A1-F6EECF244321}">
                <p14:modId xmlns:p14="http://schemas.microsoft.com/office/powerpoint/2010/main" val="977237760"/>
              </p:ext>
            </p:extLst>
          </p:nvPr>
        </p:nvGraphicFramePr>
        <p:xfrm>
          <a:off x="7162800" y="2229327"/>
          <a:ext cx="2914129" cy="2647473"/>
        </p:xfrm>
        <a:graphic>
          <a:graphicData uri="http://schemas.openxmlformats.org/presentationml/2006/ole">
            <mc:AlternateContent xmlns:mc="http://schemas.openxmlformats.org/markup-compatibility/2006">
              <mc:Choice xmlns:v="urn:schemas-microsoft-com:vml" Requires="v">
                <p:oleObj r:id="rId3" imgW="728280" imgH="661320" progId="">
                  <p:embed/>
                </p:oleObj>
              </mc:Choice>
              <mc:Fallback>
                <p:oleObj r:id="rId3" imgW="728280" imgH="661320" progId="">
                  <p:embed/>
                  <p:pic>
                    <p:nvPicPr>
                      <p:cNvPr id="0" name=""/>
                      <p:cNvPicPr/>
                      <p:nvPr/>
                    </p:nvPicPr>
                    <p:blipFill>
                      <a:blip r:embed="rId4"/>
                      <a:stretch>
                        <a:fillRect/>
                      </a:stretch>
                    </p:blipFill>
                    <p:spPr>
                      <a:xfrm>
                        <a:off x="7162800" y="2229327"/>
                        <a:ext cx="2914129" cy="2647473"/>
                      </a:xfrm>
                      <a:prstGeom prst="rect">
                        <a:avLst/>
                      </a:prstGeom>
                      <a:ln w="76200">
                        <a:noFill/>
                      </a:ln>
                    </p:spPr>
                  </p:pic>
                </p:oleObj>
              </mc:Fallback>
            </mc:AlternateContent>
          </a:graphicData>
        </a:graphic>
      </p:graphicFrame>
      <p:graphicFrame>
        <p:nvGraphicFramePr>
          <p:cNvPr id="4" name="Object 3">
            <a:extLst>
              <a:ext uri="{FF2B5EF4-FFF2-40B4-BE49-F238E27FC236}">
                <a16:creationId xmlns:a16="http://schemas.microsoft.com/office/drawing/2014/main" id="{76EEE483-811E-45C8-9F50-09868F5A1CAA}"/>
              </a:ext>
            </a:extLst>
          </p:cNvPr>
          <p:cNvGraphicFramePr>
            <a:graphicFrameLocks noChangeAspect="1"/>
          </p:cNvGraphicFramePr>
          <p:nvPr>
            <p:extLst>
              <p:ext uri="{D42A27DB-BD31-4B8C-83A1-F6EECF244321}">
                <p14:modId xmlns:p14="http://schemas.microsoft.com/office/powerpoint/2010/main" val="247747643"/>
              </p:ext>
            </p:extLst>
          </p:nvPr>
        </p:nvGraphicFramePr>
        <p:xfrm>
          <a:off x="2115071" y="2158288"/>
          <a:ext cx="3575029" cy="2718512"/>
        </p:xfrm>
        <a:graphic>
          <a:graphicData uri="http://schemas.openxmlformats.org/presentationml/2006/ole">
            <mc:AlternateContent xmlns:mc="http://schemas.openxmlformats.org/markup-compatibility/2006">
              <mc:Choice xmlns:v="urn:schemas-microsoft-com:vml" Requires="v">
                <p:oleObj r:id="rId5" imgW="914400" imgH="694800" progId="">
                  <p:embed/>
                </p:oleObj>
              </mc:Choice>
              <mc:Fallback>
                <p:oleObj r:id="rId5" imgW="914400" imgH="694800" progId="">
                  <p:embed/>
                  <p:pic>
                    <p:nvPicPr>
                      <p:cNvPr id="0" name=""/>
                      <p:cNvPicPr/>
                      <p:nvPr/>
                    </p:nvPicPr>
                    <p:blipFill>
                      <a:blip r:embed="rId6"/>
                      <a:stretch>
                        <a:fillRect/>
                      </a:stretch>
                    </p:blipFill>
                    <p:spPr>
                      <a:xfrm>
                        <a:off x="2115071" y="2158288"/>
                        <a:ext cx="3575029" cy="2718512"/>
                      </a:xfrm>
                      <a:prstGeom prst="rect">
                        <a:avLst/>
                      </a:prstGeom>
                      <a:ln w="76200">
                        <a:noFill/>
                      </a:ln>
                    </p:spPr>
                  </p:pic>
                </p:oleObj>
              </mc:Fallback>
            </mc:AlternateContent>
          </a:graphicData>
        </a:graphic>
      </p:graphicFrame>
    </p:spTree>
    <p:extLst>
      <p:ext uri="{BB962C8B-B14F-4D97-AF65-F5344CB8AC3E}">
        <p14:creationId xmlns:p14="http://schemas.microsoft.com/office/powerpoint/2010/main" val="7029919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6AC19-4369-4D8C-9EEE-F89F4B45677A}"/>
              </a:ext>
            </a:extLst>
          </p:cNvPr>
          <p:cNvSpPr>
            <a:spLocks noGrp="1"/>
          </p:cNvSpPr>
          <p:nvPr>
            <p:ph type="title"/>
          </p:nvPr>
        </p:nvSpPr>
        <p:spPr/>
        <p:txBody>
          <a:bodyPr/>
          <a:lstStyle/>
          <a:p>
            <a:r>
              <a:rPr lang="en-US" dirty="0"/>
              <a:t>Office Safety Hazards</a:t>
            </a:r>
          </a:p>
        </p:txBody>
      </p:sp>
      <p:graphicFrame>
        <p:nvGraphicFramePr>
          <p:cNvPr id="3" name="Object 2">
            <a:extLst>
              <a:ext uri="{FF2B5EF4-FFF2-40B4-BE49-F238E27FC236}">
                <a16:creationId xmlns:a16="http://schemas.microsoft.com/office/drawing/2014/main" id="{119B4CEE-B232-4BBE-A56B-2666089151D8}"/>
              </a:ext>
            </a:extLst>
          </p:cNvPr>
          <p:cNvGraphicFramePr>
            <a:graphicFrameLocks noChangeAspect="1"/>
          </p:cNvGraphicFramePr>
          <p:nvPr>
            <p:extLst>
              <p:ext uri="{D42A27DB-BD31-4B8C-83A1-F6EECF244321}">
                <p14:modId xmlns:p14="http://schemas.microsoft.com/office/powerpoint/2010/main" val="192354641"/>
              </p:ext>
            </p:extLst>
          </p:nvPr>
        </p:nvGraphicFramePr>
        <p:xfrm>
          <a:off x="4400417" y="2068513"/>
          <a:ext cx="6572383" cy="3494087"/>
        </p:xfrm>
        <a:graphic>
          <a:graphicData uri="http://schemas.openxmlformats.org/presentationml/2006/ole">
            <mc:AlternateContent xmlns:mc="http://schemas.openxmlformats.org/markup-compatibility/2006">
              <mc:Choice xmlns:v="urn:schemas-microsoft-com:vml" Requires="v">
                <p:oleObj r:id="rId3" imgW="1621440" imgH="862560" progId="">
                  <p:embed/>
                </p:oleObj>
              </mc:Choice>
              <mc:Fallback>
                <p:oleObj r:id="rId3" imgW="1621440" imgH="862560" progId="">
                  <p:embed/>
                  <p:pic>
                    <p:nvPicPr>
                      <p:cNvPr id="0" name=""/>
                      <p:cNvPicPr/>
                      <p:nvPr/>
                    </p:nvPicPr>
                    <p:blipFill>
                      <a:blip r:embed="rId4"/>
                      <a:stretch>
                        <a:fillRect/>
                      </a:stretch>
                    </p:blipFill>
                    <p:spPr>
                      <a:xfrm>
                        <a:off x="4400417" y="2068513"/>
                        <a:ext cx="6572383" cy="3494087"/>
                      </a:xfrm>
                      <a:prstGeom prst="rect">
                        <a:avLst/>
                      </a:prstGeom>
                      <a:ln w="76200">
                        <a:noFill/>
                      </a:ln>
                    </p:spPr>
                  </p:pic>
                </p:oleObj>
              </mc:Fallback>
            </mc:AlternateContent>
          </a:graphicData>
        </a:graphic>
      </p:graphicFrame>
      <p:graphicFrame>
        <p:nvGraphicFramePr>
          <p:cNvPr id="5" name="Object 4">
            <a:extLst>
              <a:ext uri="{FF2B5EF4-FFF2-40B4-BE49-F238E27FC236}">
                <a16:creationId xmlns:a16="http://schemas.microsoft.com/office/drawing/2014/main" id="{B3763B0C-C30A-4826-BF36-99BE78244B35}"/>
              </a:ext>
            </a:extLst>
          </p:cNvPr>
          <p:cNvGraphicFramePr>
            <a:graphicFrameLocks noChangeAspect="1"/>
          </p:cNvGraphicFramePr>
          <p:nvPr>
            <p:extLst>
              <p:ext uri="{D42A27DB-BD31-4B8C-83A1-F6EECF244321}">
                <p14:modId xmlns:p14="http://schemas.microsoft.com/office/powerpoint/2010/main" val="2175363343"/>
              </p:ext>
            </p:extLst>
          </p:nvPr>
        </p:nvGraphicFramePr>
        <p:xfrm>
          <a:off x="1484236" y="2079399"/>
          <a:ext cx="2487824" cy="1349601"/>
        </p:xfrm>
        <a:graphic>
          <a:graphicData uri="http://schemas.openxmlformats.org/presentationml/2006/ole">
            <mc:AlternateContent xmlns:mc="http://schemas.openxmlformats.org/markup-compatibility/2006">
              <mc:Choice xmlns:v="urn:schemas-microsoft-com:vml" Requires="v">
                <p:oleObj r:id="rId5" imgW="728280" imgH="396000" progId="">
                  <p:embed/>
                </p:oleObj>
              </mc:Choice>
              <mc:Fallback>
                <p:oleObj r:id="rId5" imgW="728280" imgH="396000" progId="">
                  <p:embed/>
                  <p:pic>
                    <p:nvPicPr>
                      <p:cNvPr id="0" name=""/>
                      <p:cNvPicPr/>
                      <p:nvPr/>
                    </p:nvPicPr>
                    <p:blipFill>
                      <a:blip r:embed="rId6"/>
                      <a:stretch>
                        <a:fillRect/>
                      </a:stretch>
                    </p:blipFill>
                    <p:spPr>
                      <a:xfrm>
                        <a:off x="1484236" y="2079399"/>
                        <a:ext cx="2487824" cy="1349601"/>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216F51A3-EC10-4A04-99F6-B7C8ACF23A1D}"/>
              </a:ext>
            </a:extLst>
          </p:cNvPr>
          <p:cNvGraphicFramePr>
            <a:graphicFrameLocks noChangeAspect="1"/>
          </p:cNvGraphicFramePr>
          <p:nvPr>
            <p:extLst>
              <p:ext uri="{D42A27DB-BD31-4B8C-83A1-F6EECF244321}">
                <p14:modId xmlns:p14="http://schemas.microsoft.com/office/powerpoint/2010/main" val="2458712791"/>
              </p:ext>
            </p:extLst>
          </p:nvPr>
        </p:nvGraphicFramePr>
        <p:xfrm>
          <a:off x="1488194" y="3848213"/>
          <a:ext cx="2492164" cy="1714387"/>
        </p:xfrm>
        <a:graphic>
          <a:graphicData uri="http://schemas.openxmlformats.org/presentationml/2006/ole">
            <mc:AlternateContent xmlns:mc="http://schemas.openxmlformats.org/markup-compatibility/2006">
              <mc:Choice xmlns:v="urn:schemas-microsoft-com:vml" Requires="v">
                <p:oleObj r:id="rId7" imgW="722160" imgH="496800" progId="">
                  <p:embed/>
                </p:oleObj>
              </mc:Choice>
              <mc:Fallback>
                <p:oleObj r:id="rId7" imgW="722160" imgH="496800" progId="">
                  <p:embed/>
                  <p:pic>
                    <p:nvPicPr>
                      <p:cNvPr id="0" name=""/>
                      <p:cNvPicPr/>
                      <p:nvPr/>
                    </p:nvPicPr>
                    <p:blipFill>
                      <a:blip r:embed="rId8"/>
                      <a:stretch>
                        <a:fillRect/>
                      </a:stretch>
                    </p:blipFill>
                    <p:spPr>
                      <a:xfrm>
                        <a:off x="1488194" y="3848213"/>
                        <a:ext cx="2492164" cy="1714387"/>
                      </a:xfrm>
                      <a:prstGeom prst="rect">
                        <a:avLst/>
                      </a:prstGeom>
                    </p:spPr>
                  </p:pic>
                </p:oleObj>
              </mc:Fallback>
            </mc:AlternateContent>
          </a:graphicData>
        </a:graphic>
      </p:graphicFrame>
    </p:spTree>
    <p:extLst>
      <p:ext uri="{BB962C8B-B14F-4D97-AF65-F5344CB8AC3E}">
        <p14:creationId xmlns:p14="http://schemas.microsoft.com/office/powerpoint/2010/main" val="42903031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94375-182C-4FBA-8556-0B333490E909}"/>
              </a:ext>
            </a:extLst>
          </p:cNvPr>
          <p:cNvSpPr>
            <a:spLocks noGrp="1"/>
          </p:cNvSpPr>
          <p:nvPr>
            <p:ph type="title"/>
          </p:nvPr>
        </p:nvSpPr>
        <p:spPr/>
        <p:txBody>
          <a:bodyPr/>
          <a:lstStyle/>
          <a:p>
            <a:r>
              <a:rPr lang="en-US" dirty="0"/>
              <a:t>Fire Safety Hazards</a:t>
            </a:r>
          </a:p>
        </p:txBody>
      </p:sp>
      <p:pic>
        <p:nvPicPr>
          <p:cNvPr id="5" name="Content Placeholder 4">
            <a:extLst>
              <a:ext uri="{FF2B5EF4-FFF2-40B4-BE49-F238E27FC236}">
                <a16:creationId xmlns:a16="http://schemas.microsoft.com/office/drawing/2014/main" id="{3CBCD501-5F7A-4142-B5C4-7504BF37EB2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86000" y="2438401"/>
            <a:ext cx="3505201" cy="2713037"/>
          </a:xfrm>
        </p:spPr>
      </p:pic>
      <p:graphicFrame>
        <p:nvGraphicFramePr>
          <p:cNvPr id="3" name="Object 2">
            <a:extLst>
              <a:ext uri="{FF2B5EF4-FFF2-40B4-BE49-F238E27FC236}">
                <a16:creationId xmlns:a16="http://schemas.microsoft.com/office/drawing/2014/main" id="{D3CF61B6-43E6-4651-876D-17EB0B9292B2}"/>
              </a:ext>
            </a:extLst>
          </p:cNvPr>
          <p:cNvGraphicFramePr>
            <a:graphicFrameLocks noChangeAspect="1"/>
          </p:cNvGraphicFramePr>
          <p:nvPr>
            <p:extLst>
              <p:ext uri="{D42A27DB-BD31-4B8C-83A1-F6EECF244321}">
                <p14:modId xmlns:p14="http://schemas.microsoft.com/office/powerpoint/2010/main" val="37608067"/>
              </p:ext>
            </p:extLst>
          </p:nvPr>
        </p:nvGraphicFramePr>
        <p:xfrm>
          <a:off x="6781800" y="2438401"/>
          <a:ext cx="3049538" cy="2713037"/>
        </p:xfrm>
        <a:graphic>
          <a:graphicData uri="http://schemas.openxmlformats.org/presentationml/2006/ole">
            <mc:AlternateContent xmlns:mc="http://schemas.openxmlformats.org/markup-compatibility/2006">
              <mc:Choice xmlns:v="urn:schemas-microsoft-com:vml" Requires="v">
                <p:oleObj r:id="rId4" imgW="920160" imgH="819720" progId="">
                  <p:embed/>
                </p:oleObj>
              </mc:Choice>
              <mc:Fallback>
                <p:oleObj r:id="rId4" imgW="920160" imgH="819720" progId="">
                  <p:embed/>
                  <p:pic>
                    <p:nvPicPr>
                      <p:cNvPr id="0" name=""/>
                      <p:cNvPicPr/>
                      <p:nvPr/>
                    </p:nvPicPr>
                    <p:blipFill>
                      <a:blip r:embed="rId5"/>
                      <a:stretch>
                        <a:fillRect/>
                      </a:stretch>
                    </p:blipFill>
                    <p:spPr>
                      <a:xfrm>
                        <a:off x="6781800" y="2438401"/>
                        <a:ext cx="3049538" cy="2713037"/>
                      </a:xfrm>
                      <a:prstGeom prst="rect">
                        <a:avLst/>
                      </a:prstGeom>
                    </p:spPr>
                  </p:pic>
                </p:oleObj>
              </mc:Fallback>
            </mc:AlternateContent>
          </a:graphicData>
        </a:graphic>
      </p:graphicFrame>
    </p:spTree>
    <p:extLst>
      <p:ext uri="{BB962C8B-B14F-4D97-AF65-F5344CB8AC3E}">
        <p14:creationId xmlns:p14="http://schemas.microsoft.com/office/powerpoint/2010/main" val="10604446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CA895-CBC9-4888-B7EE-CEA806F78324}"/>
              </a:ext>
            </a:extLst>
          </p:cNvPr>
          <p:cNvSpPr>
            <a:spLocks noGrp="1"/>
          </p:cNvSpPr>
          <p:nvPr>
            <p:ph type="title"/>
          </p:nvPr>
        </p:nvSpPr>
        <p:spPr/>
        <p:txBody>
          <a:bodyPr/>
          <a:lstStyle/>
          <a:p>
            <a:r>
              <a:rPr lang="en-US" dirty="0"/>
              <a:t>Electrical Safety Hazards</a:t>
            </a:r>
          </a:p>
        </p:txBody>
      </p:sp>
      <p:pic>
        <p:nvPicPr>
          <p:cNvPr id="5" name="Content Placeholder 4">
            <a:extLst>
              <a:ext uri="{FF2B5EF4-FFF2-40B4-BE49-F238E27FC236}">
                <a16:creationId xmlns:a16="http://schemas.microsoft.com/office/drawing/2014/main" id="{24C04476-C8DF-423A-AD1D-2E06ACDC5B4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19400" y="2438401"/>
            <a:ext cx="2895600" cy="2713037"/>
          </a:xfrm>
        </p:spPr>
      </p:pic>
      <p:pic>
        <p:nvPicPr>
          <p:cNvPr id="7" name="Picture 6">
            <a:extLst>
              <a:ext uri="{FF2B5EF4-FFF2-40B4-BE49-F238E27FC236}">
                <a16:creationId xmlns:a16="http://schemas.microsoft.com/office/drawing/2014/main" id="{833F0EB8-8504-47F5-8E76-27D29F49298C}"/>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239000" y="2438400"/>
            <a:ext cx="2377440" cy="2620918"/>
          </a:xfrm>
          <a:prstGeom prst="rect">
            <a:avLst/>
          </a:prstGeom>
        </p:spPr>
      </p:pic>
    </p:spTree>
    <p:extLst>
      <p:ext uri="{BB962C8B-B14F-4D97-AF65-F5344CB8AC3E}">
        <p14:creationId xmlns:p14="http://schemas.microsoft.com/office/powerpoint/2010/main" val="42690873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CA895-CBC9-4888-B7EE-CEA806F78324}"/>
              </a:ext>
            </a:extLst>
          </p:cNvPr>
          <p:cNvSpPr>
            <a:spLocks noGrp="1"/>
          </p:cNvSpPr>
          <p:nvPr>
            <p:ph type="title"/>
          </p:nvPr>
        </p:nvSpPr>
        <p:spPr/>
        <p:txBody>
          <a:bodyPr/>
          <a:lstStyle/>
          <a:p>
            <a:r>
              <a:rPr lang="en-US" dirty="0"/>
              <a:t>Storage Hazards</a:t>
            </a:r>
          </a:p>
        </p:txBody>
      </p:sp>
      <p:pic>
        <p:nvPicPr>
          <p:cNvPr id="5" name="Content Placeholder 4">
            <a:extLst>
              <a:ext uri="{FF2B5EF4-FFF2-40B4-BE49-F238E27FC236}">
                <a16:creationId xmlns:a16="http://schemas.microsoft.com/office/drawing/2014/main" id="{96BB36D9-4198-48C0-83DA-3376DA23AAB5}"/>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5400000">
            <a:off x="2722635" y="2962657"/>
            <a:ext cx="2801113" cy="2362200"/>
          </a:xfrm>
        </p:spPr>
      </p:pic>
      <p:pic>
        <p:nvPicPr>
          <p:cNvPr id="7" name="Picture 6">
            <a:extLst>
              <a:ext uri="{FF2B5EF4-FFF2-40B4-BE49-F238E27FC236}">
                <a16:creationId xmlns:a16="http://schemas.microsoft.com/office/drawing/2014/main" id="{FCA92DCA-0203-4C36-A008-30C9FFBFC6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933818" y="2514982"/>
            <a:ext cx="2801114" cy="3257550"/>
          </a:xfrm>
          <a:prstGeom prst="rect">
            <a:avLst/>
          </a:prstGeom>
        </p:spPr>
      </p:pic>
    </p:spTree>
    <p:extLst>
      <p:ext uri="{BB962C8B-B14F-4D97-AF65-F5344CB8AC3E}">
        <p14:creationId xmlns:p14="http://schemas.microsoft.com/office/powerpoint/2010/main" val="15715251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91AB4-1387-43F3-8B63-41671B934E4F}"/>
              </a:ext>
            </a:extLst>
          </p:cNvPr>
          <p:cNvSpPr>
            <a:spLocks noGrp="1"/>
          </p:cNvSpPr>
          <p:nvPr>
            <p:ph type="title"/>
          </p:nvPr>
        </p:nvSpPr>
        <p:spPr>
          <a:xfrm>
            <a:off x="1451579" y="779565"/>
            <a:ext cx="9603275" cy="1049235"/>
          </a:xfrm>
          <a:noFill/>
          <a:ln>
            <a:noFill/>
          </a:ln>
        </p:spPr>
        <p:txBody>
          <a:bodyPr/>
          <a:lstStyle/>
          <a:p>
            <a:r>
              <a:rPr lang="en-US" dirty="0"/>
              <a:t>Goals</a:t>
            </a:r>
          </a:p>
        </p:txBody>
      </p:sp>
      <p:sp>
        <p:nvSpPr>
          <p:cNvPr id="3" name="Content Placeholder 2">
            <a:extLst>
              <a:ext uri="{FF2B5EF4-FFF2-40B4-BE49-F238E27FC236}">
                <a16:creationId xmlns:a16="http://schemas.microsoft.com/office/drawing/2014/main" id="{C82A3ABD-4FEF-4A41-AB54-2BC51AD1E933}"/>
              </a:ext>
            </a:extLst>
          </p:cNvPr>
          <p:cNvSpPr>
            <a:spLocks noGrp="1"/>
          </p:cNvSpPr>
          <p:nvPr>
            <p:ph idx="1"/>
          </p:nvPr>
        </p:nvSpPr>
        <p:spPr/>
        <p:txBody>
          <a:bodyPr/>
          <a:lstStyle/>
          <a:p>
            <a:r>
              <a:rPr lang="en-US" dirty="0"/>
              <a:t>At the end of this session, you will you have the working knowledge to promote safety rules, identify safety hazards and perform self-inspections.</a:t>
            </a:r>
          </a:p>
          <a:p>
            <a:endParaRPr lang="en-US" dirty="0"/>
          </a:p>
        </p:txBody>
      </p:sp>
    </p:spTree>
    <p:extLst>
      <p:ext uri="{BB962C8B-B14F-4D97-AF65-F5344CB8AC3E}">
        <p14:creationId xmlns:p14="http://schemas.microsoft.com/office/powerpoint/2010/main" val="38659661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CA895-CBC9-4888-B7EE-CEA806F78324}"/>
              </a:ext>
            </a:extLst>
          </p:cNvPr>
          <p:cNvSpPr>
            <a:spLocks noGrp="1"/>
          </p:cNvSpPr>
          <p:nvPr>
            <p:ph type="title"/>
          </p:nvPr>
        </p:nvSpPr>
        <p:spPr>
          <a:xfrm>
            <a:off x="1447800" y="704088"/>
            <a:ext cx="8763000" cy="1143000"/>
          </a:xfrm>
        </p:spPr>
        <p:txBody>
          <a:bodyPr>
            <a:normAutofit/>
          </a:bodyPr>
          <a:lstStyle/>
          <a:p>
            <a:r>
              <a:rPr lang="en-US" dirty="0"/>
              <a:t>Emergency Safety Hazards</a:t>
            </a:r>
          </a:p>
        </p:txBody>
      </p:sp>
      <p:pic>
        <p:nvPicPr>
          <p:cNvPr id="7" name="Picture 6">
            <a:extLst>
              <a:ext uri="{FF2B5EF4-FFF2-40B4-BE49-F238E27FC236}">
                <a16:creationId xmlns:a16="http://schemas.microsoft.com/office/drawing/2014/main" id="{5EBEC996-A500-408A-BA5E-9141EFFE36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6908" y="1837192"/>
            <a:ext cx="4078184" cy="3562563"/>
          </a:xfrm>
          <a:prstGeom prst="rect">
            <a:avLst/>
          </a:prstGeom>
        </p:spPr>
      </p:pic>
      <p:graphicFrame>
        <p:nvGraphicFramePr>
          <p:cNvPr id="3" name="Object 2">
            <a:extLst>
              <a:ext uri="{FF2B5EF4-FFF2-40B4-BE49-F238E27FC236}">
                <a16:creationId xmlns:a16="http://schemas.microsoft.com/office/drawing/2014/main" id="{3B18DF67-54B9-4923-B465-39483C7B5BA9}"/>
              </a:ext>
            </a:extLst>
          </p:cNvPr>
          <p:cNvGraphicFramePr>
            <a:graphicFrameLocks noChangeAspect="1"/>
          </p:cNvGraphicFramePr>
          <p:nvPr>
            <p:extLst>
              <p:ext uri="{D42A27DB-BD31-4B8C-83A1-F6EECF244321}">
                <p14:modId xmlns:p14="http://schemas.microsoft.com/office/powerpoint/2010/main" val="3992607557"/>
              </p:ext>
            </p:extLst>
          </p:nvPr>
        </p:nvGraphicFramePr>
        <p:xfrm>
          <a:off x="1482436" y="2133600"/>
          <a:ext cx="2304153" cy="3146165"/>
        </p:xfrm>
        <a:graphic>
          <a:graphicData uri="http://schemas.openxmlformats.org/presentationml/2006/ole">
            <mc:AlternateContent xmlns:mc="http://schemas.openxmlformats.org/markup-compatibility/2006">
              <mc:Choice xmlns:v="urn:schemas-microsoft-com:vml" Requires="v">
                <p:oleObj r:id="rId4" imgW="642960" imgH="877680" progId="">
                  <p:embed/>
                </p:oleObj>
              </mc:Choice>
              <mc:Fallback>
                <p:oleObj r:id="rId4" imgW="642960" imgH="877680" progId="">
                  <p:embed/>
                  <p:pic>
                    <p:nvPicPr>
                      <p:cNvPr id="0" name=""/>
                      <p:cNvPicPr/>
                      <p:nvPr/>
                    </p:nvPicPr>
                    <p:blipFill>
                      <a:blip r:embed="rId5"/>
                      <a:stretch>
                        <a:fillRect/>
                      </a:stretch>
                    </p:blipFill>
                    <p:spPr>
                      <a:xfrm>
                        <a:off x="1482436" y="2133600"/>
                        <a:ext cx="2304153" cy="3146165"/>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4EBFFB9E-99E4-4046-B9D9-22450B3BD17F}"/>
              </a:ext>
            </a:extLst>
          </p:cNvPr>
          <p:cNvGraphicFramePr>
            <a:graphicFrameLocks noChangeAspect="1"/>
          </p:cNvGraphicFramePr>
          <p:nvPr>
            <p:extLst>
              <p:ext uri="{D42A27DB-BD31-4B8C-83A1-F6EECF244321}">
                <p14:modId xmlns:p14="http://schemas.microsoft.com/office/powerpoint/2010/main" val="3716909522"/>
              </p:ext>
            </p:extLst>
          </p:nvPr>
        </p:nvGraphicFramePr>
        <p:xfrm>
          <a:off x="8305800" y="2133600"/>
          <a:ext cx="3124200" cy="3068370"/>
        </p:xfrm>
        <a:graphic>
          <a:graphicData uri="http://schemas.openxmlformats.org/presentationml/2006/ole">
            <mc:AlternateContent xmlns:mc="http://schemas.openxmlformats.org/markup-compatibility/2006">
              <mc:Choice xmlns:v="urn:schemas-microsoft-com:vml" Requires="v">
                <p:oleObj r:id="rId6" imgW="868680" imgH="874440" progId="">
                  <p:embed/>
                </p:oleObj>
              </mc:Choice>
              <mc:Fallback>
                <p:oleObj r:id="rId6" imgW="868680" imgH="874440" progId="">
                  <p:embed/>
                  <p:pic>
                    <p:nvPicPr>
                      <p:cNvPr id="0" name=""/>
                      <p:cNvPicPr/>
                      <p:nvPr/>
                    </p:nvPicPr>
                    <p:blipFill>
                      <a:blip r:embed="rId7"/>
                      <a:stretch>
                        <a:fillRect/>
                      </a:stretch>
                    </p:blipFill>
                    <p:spPr>
                      <a:xfrm>
                        <a:off x="8305800" y="2133600"/>
                        <a:ext cx="3124200" cy="3068370"/>
                      </a:xfrm>
                      <a:prstGeom prst="rect">
                        <a:avLst/>
                      </a:prstGeom>
                    </p:spPr>
                  </p:pic>
                </p:oleObj>
              </mc:Fallback>
            </mc:AlternateContent>
          </a:graphicData>
        </a:graphic>
      </p:graphicFrame>
    </p:spTree>
    <p:extLst>
      <p:ext uri="{BB962C8B-B14F-4D97-AF65-F5344CB8AC3E}">
        <p14:creationId xmlns:p14="http://schemas.microsoft.com/office/powerpoint/2010/main" val="35375164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CA895-CBC9-4888-B7EE-CEA806F78324}"/>
              </a:ext>
            </a:extLst>
          </p:cNvPr>
          <p:cNvSpPr>
            <a:spLocks noGrp="1"/>
          </p:cNvSpPr>
          <p:nvPr>
            <p:ph type="title"/>
          </p:nvPr>
        </p:nvSpPr>
        <p:spPr/>
        <p:txBody>
          <a:bodyPr/>
          <a:lstStyle/>
          <a:p>
            <a:r>
              <a:rPr lang="en-US" dirty="0"/>
              <a:t>Equipment Hazards</a:t>
            </a:r>
          </a:p>
        </p:txBody>
      </p:sp>
      <p:pic>
        <p:nvPicPr>
          <p:cNvPr id="10" name="Content Placeholder 9">
            <a:extLst>
              <a:ext uri="{FF2B5EF4-FFF2-40B4-BE49-F238E27FC236}">
                <a16:creationId xmlns:a16="http://schemas.microsoft.com/office/drawing/2014/main" id="{D043B90B-7E8C-495B-A213-FCA2EB81C633}"/>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590801" y="2177796"/>
            <a:ext cx="3292077" cy="2502408"/>
          </a:xfrm>
        </p:spPr>
      </p:pic>
      <p:pic>
        <p:nvPicPr>
          <p:cNvPr id="12" name="Picture 11">
            <a:extLst>
              <a:ext uri="{FF2B5EF4-FFF2-40B4-BE49-F238E27FC236}">
                <a16:creationId xmlns:a16="http://schemas.microsoft.com/office/drawing/2014/main" id="{034CDBD3-AD1B-4102-8639-544F88880B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9000" y="2177796"/>
            <a:ext cx="3070623" cy="2502408"/>
          </a:xfrm>
          <a:prstGeom prst="rect">
            <a:avLst/>
          </a:prstGeom>
        </p:spPr>
      </p:pic>
    </p:spTree>
    <p:extLst>
      <p:ext uri="{BB962C8B-B14F-4D97-AF65-F5344CB8AC3E}">
        <p14:creationId xmlns:p14="http://schemas.microsoft.com/office/powerpoint/2010/main" val="17940312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CA895-CBC9-4888-B7EE-CEA806F78324}"/>
              </a:ext>
            </a:extLst>
          </p:cNvPr>
          <p:cNvSpPr>
            <a:spLocks noGrp="1"/>
          </p:cNvSpPr>
          <p:nvPr>
            <p:ph type="title"/>
          </p:nvPr>
        </p:nvSpPr>
        <p:spPr/>
        <p:txBody>
          <a:bodyPr/>
          <a:lstStyle/>
          <a:p>
            <a:r>
              <a:rPr lang="en-US" dirty="0"/>
              <a:t>Vehicle Hazards</a:t>
            </a:r>
          </a:p>
        </p:txBody>
      </p:sp>
      <p:pic>
        <p:nvPicPr>
          <p:cNvPr id="5" name="Content Placeholder 4">
            <a:extLst>
              <a:ext uri="{FF2B5EF4-FFF2-40B4-BE49-F238E27FC236}">
                <a16:creationId xmlns:a16="http://schemas.microsoft.com/office/drawing/2014/main" id="{09D1B3F9-2C90-4EB5-9F58-CB757F61201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90800" y="2261048"/>
            <a:ext cx="2743200" cy="2743199"/>
          </a:xfrm>
        </p:spPr>
      </p:pic>
      <p:pic>
        <p:nvPicPr>
          <p:cNvPr id="7" name="Picture 6">
            <a:extLst>
              <a:ext uri="{FF2B5EF4-FFF2-40B4-BE49-F238E27FC236}">
                <a16:creationId xmlns:a16="http://schemas.microsoft.com/office/drawing/2014/main" id="{9EC18FAD-6462-4015-ACEE-2702AC3CE1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229476" y="1965771"/>
            <a:ext cx="2743199" cy="3333750"/>
          </a:xfrm>
          <a:prstGeom prst="rect">
            <a:avLst/>
          </a:prstGeom>
        </p:spPr>
      </p:pic>
    </p:spTree>
    <p:extLst>
      <p:ext uri="{BB962C8B-B14F-4D97-AF65-F5344CB8AC3E}">
        <p14:creationId xmlns:p14="http://schemas.microsoft.com/office/powerpoint/2010/main" val="22253521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9708D-47E5-4C1A-9E69-C93587AFE7B8}"/>
              </a:ext>
            </a:extLst>
          </p:cNvPr>
          <p:cNvSpPr>
            <a:spLocks noGrp="1"/>
          </p:cNvSpPr>
          <p:nvPr>
            <p:ph type="title"/>
          </p:nvPr>
        </p:nvSpPr>
        <p:spPr/>
        <p:txBody>
          <a:bodyPr/>
          <a:lstStyle/>
          <a:p>
            <a:r>
              <a:rPr lang="en-US" dirty="0"/>
              <a:t>Self Inspections</a:t>
            </a:r>
          </a:p>
        </p:txBody>
      </p:sp>
      <p:pic>
        <p:nvPicPr>
          <p:cNvPr id="5" name="Online Media 4" title="Thank God you're here   safety officers">
            <a:hlinkClick r:id="" action="ppaction://media"/>
            <a:extLst>
              <a:ext uri="{FF2B5EF4-FFF2-40B4-BE49-F238E27FC236}">
                <a16:creationId xmlns:a16="http://schemas.microsoft.com/office/drawing/2014/main" id="{48CF5F10-B498-F6BC-DA52-E06BDCBFD44A}"/>
              </a:ext>
            </a:extLst>
          </p:cNvPr>
          <p:cNvPicPr>
            <a:picLocks noGrp="1" noRot="1" noChangeAspect="1"/>
          </p:cNvPicPr>
          <p:nvPr>
            <p:ph idx="1"/>
            <a:videoFile r:link="rId1"/>
          </p:nvPr>
        </p:nvPicPr>
        <p:blipFill>
          <a:blip r:embed="rId5"/>
          <a:stretch>
            <a:fillRect/>
          </a:stretch>
        </p:blipFill>
        <p:spPr>
          <a:xfrm>
            <a:off x="1418449" y="1981200"/>
            <a:ext cx="9826021" cy="4156075"/>
          </a:xfrm>
          <a:prstGeom prst="rect">
            <a:avLst/>
          </a:prstGeom>
        </p:spPr>
      </p:pic>
    </p:spTree>
    <p:extLst>
      <p:ext uri="{BB962C8B-B14F-4D97-AF65-F5344CB8AC3E}">
        <p14:creationId xmlns:p14="http://schemas.microsoft.com/office/powerpoint/2010/main" val="35127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9416C-EDC4-4B22-BDC3-5DE2C54904B4}"/>
              </a:ext>
            </a:extLst>
          </p:cNvPr>
          <p:cNvSpPr>
            <a:spLocks noGrp="1"/>
          </p:cNvSpPr>
          <p:nvPr>
            <p:ph type="title"/>
          </p:nvPr>
        </p:nvSpPr>
        <p:spPr/>
        <p:txBody>
          <a:bodyPr/>
          <a:lstStyle/>
          <a:p>
            <a:r>
              <a:rPr lang="en-US" dirty="0"/>
              <a:t>Inspection guidelines</a:t>
            </a:r>
          </a:p>
        </p:txBody>
      </p:sp>
      <p:sp>
        <p:nvSpPr>
          <p:cNvPr id="3" name="Content Placeholder 2">
            <a:extLst>
              <a:ext uri="{FF2B5EF4-FFF2-40B4-BE49-F238E27FC236}">
                <a16:creationId xmlns:a16="http://schemas.microsoft.com/office/drawing/2014/main" id="{45FAF36E-2ED0-4B91-9355-F6FCEFDFF6E5}"/>
              </a:ext>
            </a:extLst>
          </p:cNvPr>
          <p:cNvSpPr>
            <a:spLocks noGrp="1"/>
          </p:cNvSpPr>
          <p:nvPr>
            <p:ph idx="1"/>
          </p:nvPr>
        </p:nvSpPr>
        <p:spPr/>
        <p:txBody>
          <a:bodyPr/>
          <a:lstStyle/>
          <a:p>
            <a:pPr lvl="0">
              <a:buClr>
                <a:srgbClr val="0070C0"/>
              </a:buClr>
              <a:buFont typeface="Arial" panose="020B0604020202020204" pitchFamily="34" charset="0"/>
              <a:buChar char="•"/>
            </a:pPr>
            <a:r>
              <a:rPr lang="en-US" sz="2400" dirty="0">
                <a:latin typeface="Calibri" panose="020F0502020204030204" pitchFamily="34" charset="0"/>
                <a:cs typeface="Calibri" panose="020F0502020204030204" pitchFamily="34" charset="0"/>
              </a:rPr>
              <a:t>Focus is on Prevention</a:t>
            </a:r>
          </a:p>
          <a:p>
            <a:pPr lvl="0">
              <a:buClr>
                <a:srgbClr val="0070C0"/>
              </a:buClr>
              <a:buFont typeface="Arial" panose="020B0604020202020204" pitchFamily="34" charset="0"/>
              <a:buChar char="•"/>
            </a:pPr>
            <a:r>
              <a:rPr lang="en-US" sz="2400" dirty="0">
                <a:latin typeface="Calibri" panose="020F0502020204030204" pitchFamily="34" charset="0"/>
                <a:cs typeface="Calibri" panose="020F0502020204030204" pitchFamily="34" charset="0"/>
              </a:rPr>
              <a:t>Team Concept</a:t>
            </a:r>
          </a:p>
          <a:p>
            <a:pPr lvl="0">
              <a:buClr>
                <a:srgbClr val="0070C0"/>
              </a:buClr>
              <a:buFont typeface="Arial" panose="020B0604020202020204" pitchFamily="34" charset="0"/>
              <a:buChar char="•"/>
            </a:pPr>
            <a:r>
              <a:rPr lang="en-US" sz="2400" dirty="0">
                <a:latin typeface="Calibri" panose="020F0502020204030204" pitchFamily="34" charset="0"/>
                <a:cs typeface="Calibri" panose="020F0502020204030204" pitchFamily="34" charset="0"/>
              </a:rPr>
              <a:t>Follow up and Correct</a:t>
            </a:r>
          </a:p>
          <a:p>
            <a:pPr>
              <a:buClr>
                <a:srgbClr val="0070C0"/>
              </a:buClr>
              <a:buFont typeface="Arial" panose="020B0604020202020204" pitchFamily="34" charset="0"/>
              <a:buChar char="•"/>
            </a:pPr>
            <a:r>
              <a:rPr lang="en-US" sz="2400" dirty="0">
                <a:latin typeface="Calibri" panose="020F0502020204030204" pitchFamily="34" charset="0"/>
                <a:cs typeface="Calibri" panose="020F0502020204030204" pitchFamily="34" charset="0"/>
              </a:rPr>
              <a:t>Document</a:t>
            </a:r>
          </a:p>
          <a:p>
            <a:endParaRPr lang="en-US" dirty="0"/>
          </a:p>
        </p:txBody>
      </p:sp>
    </p:spTree>
    <p:extLst>
      <p:ext uri="{BB962C8B-B14F-4D97-AF65-F5344CB8AC3E}">
        <p14:creationId xmlns:p14="http://schemas.microsoft.com/office/powerpoint/2010/main" val="39247896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746BB-D197-443D-8183-FB0E8DF30EBA}"/>
              </a:ext>
            </a:extLst>
          </p:cNvPr>
          <p:cNvSpPr>
            <a:spLocks noGrp="1"/>
          </p:cNvSpPr>
          <p:nvPr>
            <p:ph type="title"/>
          </p:nvPr>
        </p:nvSpPr>
        <p:spPr/>
        <p:txBody>
          <a:bodyPr/>
          <a:lstStyle/>
          <a:p>
            <a:r>
              <a:rPr lang="en-US" dirty="0"/>
              <a:t>Self inspections</a:t>
            </a:r>
          </a:p>
        </p:txBody>
      </p:sp>
      <p:sp>
        <p:nvSpPr>
          <p:cNvPr id="3" name="Content Placeholder 2">
            <a:extLst>
              <a:ext uri="{FF2B5EF4-FFF2-40B4-BE49-F238E27FC236}">
                <a16:creationId xmlns:a16="http://schemas.microsoft.com/office/drawing/2014/main" id="{360DDF17-7D24-47C7-9377-5EF7B64F192A}"/>
              </a:ext>
            </a:extLst>
          </p:cNvPr>
          <p:cNvSpPr>
            <a:spLocks noGrp="1"/>
          </p:cNvSpPr>
          <p:nvPr>
            <p:ph idx="1"/>
          </p:nvPr>
        </p:nvSpPr>
        <p:spPr/>
        <p:txBody>
          <a:bodyPr>
            <a:normAutofit/>
          </a:bodyPr>
          <a:lstStyle/>
          <a:p>
            <a:pPr marL="0" indent="0">
              <a:buNone/>
            </a:pPr>
            <a:r>
              <a:rPr lang="en-US" sz="2800" dirty="0"/>
              <a:t>Team Concept</a:t>
            </a:r>
          </a:p>
          <a:p>
            <a:pPr marL="342900" indent="-342900"/>
            <a:r>
              <a:rPr lang="en-US" sz="2400" dirty="0"/>
              <a:t>Safety Committee</a:t>
            </a:r>
          </a:p>
          <a:p>
            <a:pPr marL="342900" indent="-342900"/>
            <a:r>
              <a:rPr lang="en-US" sz="2400" dirty="0"/>
              <a:t>Department Self Inspections</a:t>
            </a:r>
          </a:p>
          <a:p>
            <a:pPr marL="342900" indent="-342900"/>
            <a:r>
              <a:rPr lang="en-US" sz="2400" dirty="0"/>
              <a:t>Inspections Teams</a:t>
            </a:r>
          </a:p>
          <a:p>
            <a:endParaRPr lang="en-US" sz="2400" dirty="0"/>
          </a:p>
        </p:txBody>
      </p:sp>
    </p:spTree>
    <p:extLst>
      <p:ext uri="{BB962C8B-B14F-4D97-AF65-F5344CB8AC3E}">
        <p14:creationId xmlns:p14="http://schemas.microsoft.com/office/powerpoint/2010/main" val="12924259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E5856-7880-43BC-A5B7-BDD71070D897}"/>
              </a:ext>
            </a:extLst>
          </p:cNvPr>
          <p:cNvSpPr>
            <a:spLocks noGrp="1"/>
          </p:cNvSpPr>
          <p:nvPr>
            <p:ph type="title"/>
          </p:nvPr>
        </p:nvSpPr>
        <p:spPr/>
        <p:txBody>
          <a:bodyPr/>
          <a:lstStyle/>
          <a:p>
            <a:r>
              <a:rPr lang="en-US" dirty="0"/>
              <a:t>Types of inspections</a:t>
            </a:r>
          </a:p>
        </p:txBody>
      </p:sp>
      <p:sp>
        <p:nvSpPr>
          <p:cNvPr id="3" name="Content Placeholder 2">
            <a:extLst>
              <a:ext uri="{FF2B5EF4-FFF2-40B4-BE49-F238E27FC236}">
                <a16:creationId xmlns:a16="http://schemas.microsoft.com/office/drawing/2014/main" id="{1B7B802A-B4DA-412F-B453-7A62ABAD2D9C}"/>
              </a:ext>
            </a:extLst>
          </p:cNvPr>
          <p:cNvSpPr>
            <a:spLocks noGrp="1"/>
          </p:cNvSpPr>
          <p:nvPr>
            <p:ph idx="1"/>
          </p:nvPr>
        </p:nvSpPr>
        <p:spPr/>
        <p:txBody>
          <a:bodyPr/>
          <a:lstStyle/>
          <a:p>
            <a:pPr>
              <a:buClr>
                <a:schemeClr val="tx2"/>
              </a:buClr>
              <a:buFont typeface="Arial" panose="020B0604020202020204" pitchFamily="34" charset="0"/>
              <a:buChar char="•"/>
            </a:pPr>
            <a:r>
              <a:rPr lang="en-US" altLang="en-US" sz="2400" dirty="0">
                <a:latin typeface="+mj-lt"/>
              </a:rPr>
              <a:t>Formal  Inspections</a:t>
            </a:r>
          </a:p>
          <a:p>
            <a:pPr>
              <a:buClr>
                <a:schemeClr val="tx2"/>
              </a:buClr>
              <a:buFont typeface="Arial" panose="020B0604020202020204" pitchFamily="34" charset="0"/>
              <a:buChar char="•"/>
            </a:pPr>
            <a:endParaRPr lang="en-US" altLang="en-US" sz="2400" dirty="0">
              <a:latin typeface="+mj-lt"/>
            </a:endParaRPr>
          </a:p>
          <a:p>
            <a:pPr>
              <a:buClr>
                <a:schemeClr val="tx2"/>
              </a:buClr>
              <a:buFont typeface="Arial" panose="020B0604020202020204" pitchFamily="34" charset="0"/>
              <a:buChar char="•"/>
            </a:pPr>
            <a:r>
              <a:rPr lang="en-US" altLang="en-US" sz="2400" dirty="0">
                <a:latin typeface="+mj-lt"/>
              </a:rPr>
              <a:t>Daily/Weekly Inspections</a:t>
            </a:r>
          </a:p>
          <a:p>
            <a:pPr>
              <a:buClr>
                <a:schemeClr val="tx2"/>
              </a:buClr>
              <a:buFont typeface="Arial" panose="020B0604020202020204" pitchFamily="34" charset="0"/>
              <a:buChar char="•"/>
            </a:pPr>
            <a:endParaRPr lang="en-US" altLang="en-US" sz="2400" dirty="0">
              <a:latin typeface="+mj-lt"/>
            </a:endParaRPr>
          </a:p>
          <a:p>
            <a:pPr>
              <a:buClr>
                <a:schemeClr val="tx2"/>
              </a:buClr>
              <a:buFont typeface="Arial" panose="020B0604020202020204" pitchFamily="34" charset="0"/>
              <a:buChar char="•"/>
            </a:pPr>
            <a:r>
              <a:rPr lang="en-US" altLang="en-US" sz="2400" dirty="0">
                <a:latin typeface="+mj-lt"/>
              </a:rPr>
              <a:t>Special Function Inspections</a:t>
            </a:r>
          </a:p>
          <a:p>
            <a:endParaRPr lang="en-US" dirty="0"/>
          </a:p>
        </p:txBody>
      </p:sp>
    </p:spTree>
    <p:extLst>
      <p:ext uri="{BB962C8B-B14F-4D97-AF65-F5344CB8AC3E}">
        <p14:creationId xmlns:p14="http://schemas.microsoft.com/office/powerpoint/2010/main" val="24006170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429CE-85AC-4770-A661-D8E8ADC40758}"/>
              </a:ext>
            </a:extLst>
          </p:cNvPr>
          <p:cNvSpPr>
            <a:spLocks noGrp="1"/>
          </p:cNvSpPr>
          <p:nvPr>
            <p:ph type="title"/>
          </p:nvPr>
        </p:nvSpPr>
        <p:spPr/>
        <p:txBody>
          <a:bodyPr/>
          <a:lstStyle/>
          <a:p>
            <a:r>
              <a:rPr lang="en-US" dirty="0"/>
              <a:t>Inspection effect</a:t>
            </a:r>
          </a:p>
        </p:txBody>
      </p:sp>
      <p:sp>
        <p:nvSpPr>
          <p:cNvPr id="6" name="Content Placeholder 5">
            <a:extLst>
              <a:ext uri="{FF2B5EF4-FFF2-40B4-BE49-F238E27FC236}">
                <a16:creationId xmlns:a16="http://schemas.microsoft.com/office/drawing/2014/main" id="{D4691814-9B6F-4428-A2DB-503A3834BC26}"/>
              </a:ext>
            </a:extLst>
          </p:cNvPr>
          <p:cNvSpPr>
            <a:spLocks noGrp="1"/>
          </p:cNvSpPr>
          <p:nvPr>
            <p:ph idx="1"/>
          </p:nvPr>
        </p:nvSpPr>
        <p:spPr/>
        <p:txBody>
          <a:bodyPr/>
          <a:lstStyle/>
          <a:p>
            <a:pPr eaLnBrk="1" hangingPunct="1">
              <a:defRPr/>
            </a:pPr>
            <a:r>
              <a:rPr lang="en-US" altLang="en-US" sz="2400" dirty="0"/>
              <a:t>Measures overall safety performance</a:t>
            </a:r>
          </a:p>
          <a:p>
            <a:pPr eaLnBrk="1" hangingPunct="1">
              <a:defRPr/>
            </a:pPr>
            <a:r>
              <a:rPr lang="en-US" altLang="en-US" sz="2400" dirty="0"/>
              <a:t>Reinforces safety culture</a:t>
            </a:r>
          </a:p>
          <a:p>
            <a:pPr eaLnBrk="1" hangingPunct="1">
              <a:defRPr/>
            </a:pPr>
            <a:r>
              <a:rPr lang="en-US" altLang="en-US" sz="2400" dirty="0"/>
              <a:t>Encourages accountability</a:t>
            </a:r>
          </a:p>
          <a:p>
            <a:pPr eaLnBrk="1" hangingPunct="1">
              <a:defRPr/>
            </a:pPr>
            <a:r>
              <a:rPr lang="en-US" altLang="en-US" sz="2400" dirty="0"/>
              <a:t>Verifies employee’s participation </a:t>
            </a:r>
          </a:p>
          <a:p>
            <a:endParaRPr lang="en-US" dirty="0"/>
          </a:p>
        </p:txBody>
      </p:sp>
    </p:spTree>
    <p:extLst>
      <p:ext uri="{BB962C8B-B14F-4D97-AF65-F5344CB8AC3E}">
        <p14:creationId xmlns:p14="http://schemas.microsoft.com/office/powerpoint/2010/main" val="19845977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7015C-8505-404A-AE96-8417D3A55D0D}"/>
              </a:ext>
            </a:extLst>
          </p:cNvPr>
          <p:cNvSpPr>
            <a:spLocks noGrp="1"/>
          </p:cNvSpPr>
          <p:nvPr>
            <p:ph type="title"/>
          </p:nvPr>
        </p:nvSpPr>
        <p:spPr/>
        <p:txBody>
          <a:bodyPr/>
          <a:lstStyle/>
          <a:p>
            <a:r>
              <a:rPr lang="en-US" dirty="0"/>
              <a:t>Inspection documentation</a:t>
            </a:r>
          </a:p>
        </p:txBody>
      </p:sp>
      <p:sp>
        <p:nvSpPr>
          <p:cNvPr id="3" name="Content Placeholder 2">
            <a:extLst>
              <a:ext uri="{FF2B5EF4-FFF2-40B4-BE49-F238E27FC236}">
                <a16:creationId xmlns:a16="http://schemas.microsoft.com/office/drawing/2014/main" id="{7F870FAD-A962-48A5-8337-A4A2CDC242AC}"/>
              </a:ext>
            </a:extLst>
          </p:cNvPr>
          <p:cNvSpPr>
            <a:spLocks noGrp="1"/>
          </p:cNvSpPr>
          <p:nvPr>
            <p:ph idx="1"/>
          </p:nvPr>
        </p:nvSpPr>
        <p:spPr/>
        <p:txBody>
          <a:bodyPr>
            <a:normAutofit/>
          </a:bodyPr>
          <a:lstStyle/>
          <a:p>
            <a:pPr marL="0" indent="0">
              <a:buNone/>
            </a:pPr>
            <a:r>
              <a:rPr lang="en-US" altLang="en-US" sz="2800" b="1" dirty="0">
                <a:latin typeface="Calibri" panose="020F0502020204030204" pitchFamily="34" charset="0"/>
                <a:cs typeface="Calibri" panose="020F0502020204030204" pitchFamily="34" charset="0"/>
              </a:rPr>
              <a:t>Written inspection report should include:</a:t>
            </a:r>
          </a:p>
          <a:p>
            <a:pPr lvl="1" eaLnBrk="1" hangingPunct="1"/>
            <a:r>
              <a:rPr lang="en-US" altLang="en-US" sz="2800" dirty="0">
                <a:latin typeface="Calibri" panose="020F0502020204030204" pitchFamily="34" charset="0"/>
                <a:cs typeface="Calibri" panose="020F0502020204030204" pitchFamily="34" charset="0"/>
              </a:rPr>
              <a:t>Person &amp; Date</a:t>
            </a:r>
          </a:p>
          <a:p>
            <a:pPr lvl="1" eaLnBrk="1" hangingPunct="1"/>
            <a:r>
              <a:rPr lang="en-US" altLang="en-US" sz="2800" dirty="0">
                <a:latin typeface="Calibri" panose="020F0502020204030204" pitchFamily="34" charset="0"/>
                <a:cs typeface="Calibri" panose="020F0502020204030204" pitchFamily="34" charset="0"/>
              </a:rPr>
              <a:t>Building/Area Inspected</a:t>
            </a:r>
          </a:p>
          <a:p>
            <a:pPr lvl="1" eaLnBrk="1" hangingPunct="1"/>
            <a:r>
              <a:rPr lang="en-US" altLang="en-US" sz="2800" dirty="0">
                <a:latin typeface="Calibri" panose="020F0502020204030204" pitchFamily="34" charset="0"/>
                <a:cs typeface="Calibri" panose="020F0502020204030204" pitchFamily="34" charset="0"/>
              </a:rPr>
              <a:t>Concerns Identified</a:t>
            </a:r>
          </a:p>
          <a:p>
            <a:pPr lvl="1" eaLnBrk="1" hangingPunct="1"/>
            <a:r>
              <a:rPr lang="en-US" altLang="en-US" sz="2800" dirty="0">
                <a:latin typeface="Calibri" panose="020F0502020204030204" pitchFamily="34" charset="0"/>
                <a:cs typeface="Calibri" panose="020F0502020204030204" pitchFamily="34" charset="0"/>
              </a:rPr>
              <a:t>Corrective Action</a:t>
            </a:r>
          </a:p>
          <a:p>
            <a:pPr lvl="1"/>
            <a:endParaRPr lang="en-US" sz="2000" dirty="0"/>
          </a:p>
        </p:txBody>
      </p:sp>
    </p:spTree>
    <p:extLst>
      <p:ext uri="{BB962C8B-B14F-4D97-AF65-F5344CB8AC3E}">
        <p14:creationId xmlns:p14="http://schemas.microsoft.com/office/powerpoint/2010/main" val="39908431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C4320-CFD7-4A53-AC64-DD969C553E78}"/>
              </a:ext>
            </a:extLst>
          </p:cNvPr>
          <p:cNvSpPr>
            <a:spLocks noGrp="1"/>
          </p:cNvSpPr>
          <p:nvPr>
            <p:ph type="title"/>
          </p:nvPr>
        </p:nvSpPr>
        <p:spPr>
          <a:xfrm>
            <a:off x="1447800" y="804521"/>
            <a:ext cx="4297269" cy="1049235"/>
          </a:xfrm>
        </p:spPr>
        <p:txBody>
          <a:bodyPr vert="horz" lIns="91440" tIns="45720" rIns="91440" bIns="45720" rtlCol="0" anchor="t">
            <a:normAutofit/>
          </a:bodyPr>
          <a:lstStyle/>
          <a:p>
            <a:pPr defTabSz="914400"/>
            <a:r>
              <a:rPr lang="en-US" sz="2700" dirty="0"/>
              <a:t>Inspection documentation</a:t>
            </a:r>
          </a:p>
        </p:txBody>
      </p:sp>
      <p:sp>
        <p:nvSpPr>
          <p:cNvPr id="5" name="Content Placeholder 4">
            <a:extLst>
              <a:ext uri="{FF2B5EF4-FFF2-40B4-BE49-F238E27FC236}">
                <a16:creationId xmlns:a16="http://schemas.microsoft.com/office/drawing/2014/main" id="{D5E7AF90-29AB-429C-8325-33D525C5E66E}"/>
              </a:ext>
            </a:extLst>
          </p:cNvPr>
          <p:cNvSpPr>
            <a:spLocks noGrp="1"/>
          </p:cNvSpPr>
          <p:nvPr>
            <p:ph sz="half" idx="1"/>
          </p:nvPr>
        </p:nvSpPr>
        <p:spPr>
          <a:xfrm>
            <a:off x="1444576" y="2015733"/>
            <a:ext cx="4297269" cy="3450613"/>
          </a:xfrm>
        </p:spPr>
        <p:txBody>
          <a:bodyPr vert="horz" lIns="91440" tIns="45720" rIns="91440" bIns="45720" rtlCol="0" anchor="t">
            <a:normAutofit/>
          </a:bodyPr>
          <a:lstStyle/>
          <a:p>
            <a:pPr defTabSz="914400"/>
            <a:r>
              <a:rPr lang="en-US" altLang="en-US" dirty="0"/>
              <a:t>Checklist recommended</a:t>
            </a:r>
          </a:p>
          <a:p>
            <a:pPr lvl="1" defTabSz="914400"/>
            <a:r>
              <a:rPr lang="en-US" altLang="en-US" sz="2000" dirty="0"/>
              <a:t>Site-specific</a:t>
            </a:r>
          </a:p>
          <a:p>
            <a:pPr lvl="2" defTabSz="914400"/>
            <a:r>
              <a:rPr lang="en-US" altLang="en-US" sz="2000" dirty="0"/>
              <a:t>Revise as needed</a:t>
            </a:r>
          </a:p>
          <a:p>
            <a:pPr defTabSz="914400"/>
            <a:r>
              <a:rPr lang="en-US" dirty="0"/>
              <a:t>Document your findings</a:t>
            </a:r>
          </a:p>
          <a:p>
            <a:pPr marL="0" indent="0" defTabSz="914400">
              <a:buNone/>
            </a:pPr>
            <a:endParaRPr lang="en-US" dirty="0"/>
          </a:p>
        </p:txBody>
      </p:sp>
      <p:pic>
        <p:nvPicPr>
          <p:cNvPr id="6" name="Content Placeholder 4">
            <a:extLst>
              <a:ext uri="{FF2B5EF4-FFF2-40B4-BE49-F238E27FC236}">
                <a16:creationId xmlns:a16="http://schemas.microsoft.com/office/drawing/2014/main" id="{109BC741-5CB2-44CF-B0F9-36DE79702725}"/>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6481569" y="521993"/>
            <a:ext cx="4705011" cy="5814014"/>
          </a:xfrm>
          <a:prstGeom prst="rect">
            <a:avLst/>
          </a:prstGeom>
        </p:spPr>
      </p:pic>
    </p:spTree>
    <p:extLst>
      <p:ext uri="{BB962C8B-B14F-4D97-AF65-F5344CB8AC3E}">
        <p14:creationId xmlns:p14="http://schemas.microsoft.com/office/powerpoint/2010/main" val="14953509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0E400-B859-4E49-9662-4FA7038306A7}"/>
              </a:ext>
            </a:extLst>
          </p:cNvPr>
          <p:cNvSpPr>
            <a:spLocks noGrp="1"/>
          </p:cNvSpPr>
          <p:nvPr>
            <p:ph type="title"/>
          </p:nvPr>
        </p:nvSpPr>
        <p:spPr/>
        <p:txBody>
          <a:bodyPr/>
          <a:lstStyle/>
          <a:p>
            <a:r>
              <a:rPr lang="en-US" dirty="0"/>
              <a:t>A successful Safety Program</a:t>
            </a:r>
          </a:p>
        </p:txBody>
      </p:sp>
      <p:sp>
        <p:nvSpPr>
          <p:cNvPr id="3" name="Content Placeholder 2">
            <a:extLst>
              <a:ext uri="{FF2B5EF4-FFF2-40B4-BE49-F238E27FC236}">
                <a16:creationId xmlns:a16="http://schemas.microsoft.com/office/drawing/2014/main" id="{14E20BCD-65B2-451F-9E0D-55C0340BECF9}"/>
              </a:ext>
            </a:extLst>
          </p:cNvPr>
          <p:cNvSpPr>
            <a:spLocks noGrp="1"/>
          </p:cNvSpPr>
          <p:nvPr>
            <p:ph idx="1"/>
          </p:nvPr>
        </p:nvSpPr>
        <p:spPr/>
        <p:txBody>
          <a:bodyPr/>
          <a:lstStyle/>
          <a:p>
            <a:r>
              <a:rPr lang="en-US" dirty="0"/>
              <a:t>Set Safety as a Top Priority</a:t>
            </a:r>
          </a:p>
          <a:p>
            <a:r>
              <a:rPr lang="en-US" dirty="0"/>
              <a:t>Lead by Example</a:t>
            </a:r>
          </a:p>
          <a:p>
            <a:r>
              <a:rPr lang="en-US" dirty="0"/>
              <a:t>Written Safety Rules</a:t>
            </a:r>
          </a:p>
          <a:p>
            <a:r>
              <a:rPr lang="en-US" dirty="0"/>
              <a:t>Identify Hazards</a:t>
            </a:r>
          </a:p>
          <a:p>
            <a:r>
              <a:rPr lang="en-US" dirty="0"/>
              <a:t>Implement a Reporting System</a:t>
            </a:r>
          </a:p>
          <a:p>
            <a:pPr marL="0" indent="0">
              <a:buNone/>
            </a:pPr>
            <a:endParaRPr lang="en-US" dirty="0"/>
          </a:p>
        </p:txBody>
      </p:sp>
    </p:spTree>
    <p:extLst>
      <p:ext uri="{BB962C8B-B14F-4D97-AF65-F5344CB8AC3E}">
        <p14:creationId xmlns:p14="http://schemas.microsoft.com/office/powerpoint/2010/main" val="32652306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67B8111-C614-44E8-AF54-EDD8B40EE382}"/>
              </a:ext>
            </a:extLst>
          </p:cNvPr>
          <p:cNvSpPr>
            <a:spLocks noGrp="1"/>
          </p:cNvSpPr>
          <p:nvPr>
            <p:ph type="title"/>
          </p:nvPr>
        </p:nvSpPr>
        <p:spPr/>
        <p:txBody>
          <a:bodyPr/>
          <a:lstStyle/>
          <a:p>
            <a:r>
              <a:rPr lang="en-US" dirty="0"/>
              <a:t>Other inspection items</a:t>
            </a:r>
          </a:p>
        </p:txBody>
      </p:sp>
      <p:sp>
        <p:nvSpPr>
          <p:cNvPr id="6" name="Content Placeholder 5">
            <a:extLst>
              <a:ext uri="{FF2B5EF4-FFF2-40B4-BE49-F238E27FC236}">
                <a16:creationId xmlns:a16="http://schemas.microsoft.com/office/drawing/2014/main" id="{D46C3C1F-F106-41BA-A7D0-BA981F6F7F19}"/>
              </a:ext>
            </a:extLst>
          </p:cNvPr>
          <p:cNvSpPr>
            <a:spLocks noGrp="1"/>
          </p:cNvSpPr>
          <p:nvPr>
            <p:ph idx="1"/>
          </p:nvPr>
        </p:nvSpPr>
        <p:spPr/>
        <p:txBody>
          <a:bodyPr/>
          <a:lstStyle/>
          <a:p>
            <a:pPr>
              <a:buFont typeface="Wingdings" panose="05000000000000000000" pitchFamily="2" charset="2"/>
              <a:buChar char="§"/>
            </a:pPr>
            <a:r>
              <a:rPr lang="en-US" sz="2400" dirty="0"/>
              <a:t>Incident report logs that occurred after your last workplace safety inspection</a:t>
            </a:r>
          </a:p>
          <a:p>
            <a:pPr>
              <a:buFont typeface="Wingdings" panose="05000000000000000000" pitchFamily="2" charset="2"/>
              <a:buChar char="§"/>
            </a:pPr>
            <a:r>
              <a:rPr lang="en-US" sz="2400" dirty="0"/>
              <a:t>Regulatory safety standards and laws relevant to the inspection</a:t>
            </a:r>
          </a:p>
          <a:p>
            <a:pPr>
              <a:buFont typeface="Wingdings" panose="05000000000000000000" pitchFamily="2" charset="2"/>
              <a:buChar char="§"/>
            </a:pPr>
            <a:r>
              <a:rPr lang="en-US" sz="2400" dirty="0"/>
              <a:t>Previous inspection reports</a:t>
            </a:r>
          </a:p>
          <a:p>
            <a:pPr>
              <a:buFont typeface="Wingdings" panose="05000000000000000000" pitchFamily="2" charset="2"/>
              <a:buChar char="§"/>
            </a:pPr>
            <a:r>
              <a:rPr lang="en-US" sz="2400" dirty="0"/>
              <a:t>Documented safety procedures</a:t>
            </a:r>
          </a:p>
          <a:p>
            <a:pPr>
              <a:buFont typeface="Wingdings" panose="05000000000000000000" pitchFamily="2" charset="2"/>
              <a:buChar char="§"/>
            </a:pPr>
            <a:r>
              <a:rPr lang="en-US" sz="2400" dirty="0"/>
              <a:t>And other information you feel will benefit the inspection process</a:t>
            </a:r>
          </a:p>
          <a:p>
            <a:endParaRPr lang="en-US" dirty="0"/>
          </a:p>
        </p:txBody>
      </p:sp>
    </p:spTree>
    <p:extLst>
      <p:ext uri="{BB962C8B-B14F-4D97-AF65-F5344CB8AC3E}">
        <p14:creationId xmlns:p14="http://schemas.microsoft.com/office/powerpoint/2010/main" val="27039961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67B8111-C614-44E8-AF54-EDD8B40EE382}"/>
              </a:ext>
            </a:extLst>
          </p:cNvPr>
          <p:cNvSpPr>
            <a:spLocks noGrp="1"/>
          </p:cNvSpPr>
          <p:nvPr>
            <p:ph type="title"/>
          </p:nvPr>
        </p:nvSpPr>
        <p:spPr/>
        <p:txBody>
          <a:bodyPr/>
          <a:lstStyle/>
          <a:p>
            <a:r>
              <a:rPr lang="en-US" dirty="0"/>
              <a:t>Self inspection </a:t>
            </a:r>
          </a:p>
        </p:txBody>
      </p:sp>
      <p:pic>
        <p:nvPicPr>
          <p:cNvPr id="2" name="Online Media 1" title="Hazards in the office">
            <a:hlinkClick r:id="" action="ppaction://media"/>
            <a:extLst>
              <a:ext uri="{FF2B5EF4-FFF2-40B4-BE49-F238E27FC236}">
                <a16:creationId xmlns:a16="http://schemas.microsoft.com/office/drawing/2014/main" id="{D4F64538-0ABB-405E-AE77-1B2AD04F0C8A}"/>
              </a:ext>
            </a:extLst>
          </p:cNvPr>
          <p:cNvPicPr>
            <a:picLocks noGrp="1" noRot="1" noChangeAspect="1"/>
          </p:cNvPicPr>
          <p:nvPr>
            <p:ph idx="1"/>
            <a:videoFile r:link="rId1"/>
          </p:nvPr>
        </p:nvPicPr>
        <p:blipFill>
          <a:blip r:embed="rId4"/>
          <a:stretch>
            <a:fillRect/>
          </a:stretch>
        </p:blipFill>
        <p:spPr>
          <a:xfrm>
            <a:off x="1451579" y="2016125"/>
            <a:ext cx="9603275" cy="3449638"/>
          </a:xfrm>
          <a:prstGeom prst="rect">
            <a:avLst/>
          </a:prstGeom>
        </p:spPr>
      </p:pic>
    </p:spTree>
    <p:extLst>
      <p:ext uri="{BB962C8B-B14F-4D97-AF65-F5344CB8AC3E}">
        <p14:creationId xmlns:p14="http://schemas.microsoft.com/office/powerpoint/2010/main" val="2348333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67B8111-C614-44E8-AF54-EDD8B40EE382}"/>
              </a:ext>
            </a:extLst>
          </p:cNvPr>
          <p:cNvSpPr>
            <a:spLocks noGrp="1"/>
          </p:cNvSpPr>
          <p:nvPr>
            <p:ph type="title"/>
          </p:nvPr>
        </p:nvSpPr>
        <p:spPr/>
        <p:txBody>
          <a:bodyPr/>
          <a:lstStyle/>
          <a:p>
            <a:r>
              <a:rPr lang="en-US" dirty="0"/>
              <a:t>Vehicle inspection </a:t>
            </a:r>
          </a:p>
        </p:txBody>
      </p:sp>
      <p:pic>
        <p:nvPicPr>
          <p:cNvPr id="2" name="Online Media 1" title="Pre-Trip Inspection on a Non-Commercial Vehicle (Shape of the City)">
            <a:hlinkClick r:id="" action="ppaction://media"/>
            <a:extLst>
              <a:ext uri="{FF2B5EF4-FFF2-40B4-BE49-F238E27FC236}">
                <a16:creationId xmlns:a16="http://schemas.microsoft.com/office/drawing/2014/main" id="{FCAB4239-04DF-1417-93C8-89A0AAA609C0}"/>
              </a:ext>
            </a:extLst>
          </p:cNvPr>
          <p:cNvPicPr>
            <a:picLocks noGrp="1" noRot="1" noChangeAspect="1"/>
          </p:cNvPicPr>
          <p:nvPr>
            <p:ph idx="1"/>
            <a:videoFile r:link="rId1"/>
          </p:nvPr>
        </p:nvPicPr>
        <p:blipFill>
          <a:blip r:embed="rId4"/>
          <a:stretch>
            <a:fillRect/>
          </a:stretch>
        </p:blipFill>
        <p:spPr>
          <a:xfrm>
            <a:off x="3200400" y="2016125"/>
            <a:ext cx="6105525" cy="3449638"/>
          </a:xfrm>
          <a:prstGeom prst="rect">
            <a:avLst/>
          </a:prstGeom>
        </p:spPr>
      </p:pic>
    </p:spTree>
    <p:extLst>
      <p:ext uri="{BB962C8B-B14F-4D97-AF65-F5344CB8AC3E}">
        <p14:creationId xmlns:p14="http://schemas.microsoft.com/office/powerpoint/2010/main" val="2215596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48DD3-5933-4BAE-9C2E-EC44D0540F9F}"/>
              </a:ext>
            </a:extLst>
          </p:cNvPr>
          <p:cNvSpPr>
            <a:spLocks noGrp="1"/>
          </p:cNvSpPr>
          <p:nvPr>
            <p:ph type="title"/>
          </p:nvPr>
        </p:nvSpPr>
        <p:spPr/>
        <p:txBody>
          <a:bodyPr/>
          <a:lstStyle/>
          <a:p>
            <a:r>
              <a:rPr lang="en-US" dirty="0"/>
              <a:t>Self Inspection Breakout</a:t>
            </a:r>
          </a:p>
        </p:txBody>
      </p:sp>
      <p:pic>
        <p:nvPicPr>
          <p:cNvPr id="4" name="Online Media 3" title="20 Minute Timer">
            <a:hlinkClick r:id="" action="ppaction://media"/>
            <a:extLst>
              <a:ext uri="{FF2B5EF4-FFF2-40B4-BE49-F238E27FC236}">
                <a16:creationId xmlns:a16="http://schemas.microsoft.com/office/drawing/2014/main" id="{CC25F4F6-786A-4603-BC5C-71C0CD1E7329}"/>
              </a:ext>
            </a:extLst>
          </p:cNvPr>
          <p:cNvPicPr>
            <a:picLocks noRot="1" noChangeAspect="1"/>
          </p:cNvPicPr>
          <p:nvPr>
            <a:videoFile r:link="rId1"/>
          </p:nvPr>
        </p:nvPicPr>
        <p:blipFill>
          <a:blip r:embed="rId4"/>
          <a:stretch>
            <a:fillRect/>
          </a:stretch>
        </p:blipFill>
        <p:spPr>
          <a:xfrm>
            <a:off x="2862262" y="2438400"/>
            <a:ext cx="6781800" cy="2705100"/>
          </a:xfrm>
          <a:prstGeom prst="rect">
            <a:avLst/>
          </a:prstGeom>
        </p:spPr>
      </p:pic>
    </p:spTree>
    <p:extLst>
      <p:ext uri="{BB962C8B-B14F-4D97-AF65-F5344CB8AC3E}">
        <p14:creationId xmlns:p14="http://schemas.microsoft.com/office/powerpoint/2010/main" val="3658420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29EBD-8E28-4741-87EC-3A120AFBEE98}"/>
              </a:ext>
            </a:extLst>
          </p:cNvPr>
          <p:cNvSpPr>
            <a:spLocks noGrp="1"/>
          </p:cNvSpPr>
          <p:nvPr>
            <p:ph type="title"/>
          </p:nvPr>
        </p:nvSpPr>
        <p:spPr/>
        <p:txBody>
          <a:bodyPr/>
          <a:lstStyle/>
          <a:p>
            <a:r>
              <a:rPr lang="en-US" dirty="0"/>
              <a:t>The next step</a:t>
            </a:r>
          </a:p>
        </p:txBody>
      </p:sp>
      <p:sp>
        <p:nvSpPr>
          <p:cNvPr id="3" name="Content Placeholder 2">
            <a:extLst>
              <a:ext uri="{FF2B5EF4-FFF2-40B4-BE49-F238E27FC236}">
                <a16:creationId xmlns:a16="http://schemas.microsoft.com/office/drawing/2014/main" id="{E5442FDD-6414-4FF2-8DB8-7C5F58CACD5B}"/>
              </a:ext>
            </a:extLst>
          </p:cNvPr>
          <p:cNvSpPr>
            <a:spLocks noGrp="1"/>
          </p:cNvSpPr>
          <p:nvPr>
            <p:ph idx="1"/>
          </p:nvPr>
        </p:nvSpPr>
        <p:spPr/>
        <p:txBody>
          <a:bodyPr>
            <a:normAutofit/>
          </a:bodyPr>
          <a:lstStyle/>
          <a:p>
            <a:pPr>
              <a:buClr>
                <a:srgbClr val="0070C0"/>
              </a:buClr>
            </a:pPr>
            <a:r>
              <a:rPr lang="en-US" altLang="en-US" sz="2400" b="1" dirty="0">
                <a:latin typeface="+mj-lt"/>
              </a:rPr>
              <a:t>Correct unsafe conditions - An environmental or hazardous situation which caused the accident/incident independent of the employee(s)</a:t>
            </a:r>
            <a:endParaRPr lang="en-US" altLang="en-US" sz="2400" dirty="0">
              <a:latin typeface="+mj-lt"/>
            </a:endParaRPr>
          </a:p>
          <a:p>
            <a:pPr>
              <a:buClr>
                <a:srgbClr val="0070C0"/>
              </a:buClr>
            </a:pPr>
            <a:r>
              <a:rPr lang="en-US" altLang="en-US" sz="2400" b="1" dirty="0">
                <a:latin typeface="+mj-lt"/>
              </a:rPr>
              <a:t>Correct unsafe acts - An act by the injured person or another person (or both) which caused the accident/incident</a:t>
            </a:r>
          </a:p>
          <a:p>
            <a:pPr marL="0" indent="0" eaLnBrk="1" hangingPunct="1">
              <a:buClr>
                <a:srgbClr val="0070C0"/>
              </a:buClr>
              <a:buNone/>
            </a:pPr>
            <a:endParaRPr lang="en-US" altLang="en-US" sz="2400" b="1" dirty="0">
              <a:latin typeface="+mj-lt"/>
            </a:endParaRPr>
          </a:p>
          <a:p>
            <a:endParaRPr lang="en-US" dirty="0"/>
          </a:p>
        </p:txBody>
      </p:sp>
    </p:spTree>
    <p:extLst>
      <p:ext uri="{BB962C8B-B14F-4D97-AF65-F5344CB8AC3E}">
        <p14:creationId xmlns:p14="http://schemas.microsoft.com/office/powerpoint/2010/main" val="38891554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C2F23-784A-4D4F-86A8-76C8693F355A}"/>
              </a:ext>
            </a:extLst>
          </p:cNvPr>
          <p:cNvSpPr>
            <a:spLocks noGrp="1"/>
          </p:cNvSpPr>
          <p:nvPr>
            <p:ph type="title"/>
          </p:nvPr>
        </p:nvSpPr>
        <p:spPr/>
        <p:txBody>
          <a:bodyPr/>
          <a:lstStyle/>
          <a:p>
            <a:r>
              <a:rPr lang="en-US" dirty="0"/>
              <a:t>Follow up and correct</a:t>
            </a:r>
          </a:p>
        </p:txBody>
      </p:sp>
      <p:sp>
        <p:nvSpPr>
          <p:cNvPr id="3" name="Content Placeholder 2">
            <a:extLst>
              <a:ext uri="{FF2B5EF4-FFF2-40B4-BE49-F238E27FC236}">
                <a16:creationId xmlns:a16="http://schemas.microsoft.com/office/drawing/2014/main" id="{DCD619A6-3641-4545-AB88-D8C9932484E3}"/>
              </a:ext>
            </a:extLst>
          </p:cNvPr>
          <p:cNvSpPr>
            <a:spLocks noGrp="1"/>
          </p:cNvSpPr>
          <p:nvPr>
            <p:ph idx="1"/>
          </p:nvPr>
        </p:nvSpPr>
        <p:spPr/>
        <p:txBody>
          <a:bodyPr/>
          <a:lstStyle/>
          <a:p>
            <a:pPr marL="342900" indent="-342900"/>
            <a:r>
              <a:rPr lang="en-US" sz="2400" dirty="0">
                <a:latin typeface="Calibri" panose="020F0502020204030204" pitchFamily="34" charset="0"/>
                <a:cs typeface="Calibri" panose="020F0502020204030204" pitchFamily="34" charset="0"/>
              </a:rPr>
              <a:t>Send Recommendation from Safety Committee</a:t>
            </a:r>
          </a:p>
          <a:p>
            <a:pPr marL="342900" indent="-342900"/>
            <a:r>
              <a:rPr lang="en-US" sz="2400" dirty="0">
                <a:latin typeface="Calibri" panose="020F0502020204030204" pitchFamily="34" charset="0"/>
                <a:cs typeface="Calibri" panose="020F0502020204030204" pitchFamily="34" charset="0"/>
              </a:rPr>
              <a:t>Provide date for the department to respond</a:t>
            </a:r>
          </a:p>
          <a:p>
            <a:pPr marL="342900" indent="-342900"/>
            <a:r>
              <a:rPr lang="en-US" sz="2400" dirty="0">
                <a:latin typeface="Calibri" panose="020F0502020204030204" pitchFamily="34" charset="0"/>
                <a:cs typeface="Calibri" panose="020F0502020204030204" pitchFamily="34" charset="0"/>
              </a:rPr>
              <a:t>Have team members follow up to verify recommendations completed. </a:t>
            </a:r>
          </a:p>
          <a:p>
            <a:endParaRPr lang="en-US" dirty="0"/>
          </a:p>
        </p:txBody>
      </p:sp>
    </p:spTree>
    <p:extLst>
      <p:ext uri="{BB962C8B-B14F-4D97-AF65-F5344CB8AC3E}">
        <p14:creationId xmlns:p14="http://schemas.microsoft.com/office/powerpoint/2010/main" val="32631957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88865-250C-464E-A9D2-F95268D80FEB}"/>
              </a:ext>
            </a:extLst>
          </p:cNvPr>
          <p:cNvSpPr>
            <a:spLocks noGrp="1"/>
          </p:cNvSpPr>
          <p:nvPr>
            <p:ph type="title"/>
          </p:nvPr>
        </p:nvSpPr>
        <p:spPr/>
        <p:txBody>
          <a:bodyPr/>
          <a:lstStyle/>
          <a:p>
            <a:r>
              <a:rPr lang="en-US" dirty="0"/>
              <a:t>In review </a:t>
            </a:r>
          </a:p>
        </p:txBody>
      </p:sp>
      <p:sp>
        <p:nvSpPr>
          <p:cNvPr id="3" name="Content Placeholder 2">
            <a:extLst>
              <a:ext uri="{FF2B5EF4-FFF2-40B4-BE49-F238E27FC236}">
                <a16:creationId xmlns:a16="http://schemas.microsoft.com/office/drawing/2014/main" id="{AC9F0550-7F17-4DED-8F00-04515B660745}"/>
              </a:ext>
            </a:extLst>
          </p:cNvPr>
          <p:cNvSpPr>
            <a:spLocks noGrp="1"/>
          </p:cNvSpPr>
          <p:nvPr>
            <p:ph idx="1"/>
          </p:nvPr>
        </p:nvSpPr>
        <p:spPr/>
        <p:txBody>
          <a:bodyPr/>
          <a:lstStyle/>
          <a:p>
            <a:pPr>
              <a:spcBef>
                <a:spcPct val="50000"/>
              </a:spcBef>
              <a:buClr>
                <a:schemeClr val="tx2"/>
              </a:buClr>
            </a:pPr>
            <a:r>
              <a:rPr lang="en-US" altLang="en-US" sz="2400" dirty="0">
                <a:latin typeface="+mj-lt"/>
              </a:rPr>
              <a:t>Create a better understanding of operations.</a:t>
            </a:r>
          </a:p>
          <a:p>
            <a:pPr>
              <a:spcBef>
                <a:spcPct val="50000"/>
              </a:spcBef>
              <a:buClr>
                <a:schemeClr val="tx2"/>
              </a:buClr>
            </a:pPr>
            <a:r>
              <a:rPr lang="en-US" altLang="en-US" sz="2400" dirty="0">
                <a:latin typeface="+mj-lt"/>
              </a:rPr>
              <a:t>Help us identify safety hazards.</a:t>
            </a:r>
          </a:p>
          <a:p>
            <a:pPr>
              <a:spcBef>
                <a:spcPct val="50000"/>
              </a:spcBef>
              <a:buClr>
                <a:schemeClr val="tx2"/>
              </a:buClr>
            </a:pPr>
            <a:r>
              <a:rPr lang="en-US" altLang="en-US" sz="2400" dirty="0">
                <a:latin typeface="+mj-lt"/>
              </a:rPr>
              <a:t>Help us control unsafe acts and conditions.</a:t>
            </a:r>
          </a:p>
          <a:p>
            <a:pPr>
              <a:spcBef>
                <a:spcPct val="50000"/>
              </a:spcBef>
              <a:buClr>
                <a:schemeClr val="tx2"/>
              </a:buClr>
            </a:pPr>
            <a:r>
              <a:rPr lang="en-US" altLang="en-US" sz="2400" dirty="0">
                <a:latin typeface="+mj-lt"/>
              </a:rPr>
              <a:t>Maintain a safe work environment.</a:t>
            </a:r>
          </a:p>
          <a:p>
            <a:endParaRPr lang="en-US" dirty="0"/>
          </a:p>
        </p:txBody>
      </p:sp>
    </p:spTree>
    <p:extLst>
      <p:ext uri="{BB962C8B-B14F-4D97-AF65-F5344CB8AC3E}">
        <p14:creationId xmlns:p14="http://schemas.microsoft.com/office/powerpoint/2010/main" val="18966085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931F2-1359-4B0F-9E6C-88517F314146}"/>
              </a:ext>
            </a:extLst>
          </p:cNvPr>
          <p:cNvSpPr>
            <a:spLocks noGrp="1"/>
          </p:cNvSpPr>
          <p:nvPr>
            <p:ph type="title"/>
          </p:nvPr>
        </p:nvSpPr>
        <p:spPr>
          <a:xfrm>
            <a:off x="1451579" y="804519"/>
            <a:ext cx="5291205" cy="1049235"/>
          </a:xfrm>
        </p:spPr>
        <p:txBody>
          <a:bodyPr/>
          <a:lstStyle/>
          <a:p>
            <a:pPr algn="ctr"/>
            <a:r>
              <a:rPr lang="en-US" dirty="0"/>
              <a:t>Risk Consultant Territory Map</a:t>
            </a:r>
          </a:p>
        </p:txBody>
      </p:sp>
      <p:pic>
        <p:nvPicPr>
          <p:cNvPr id="4" name="Picture 3" descr="Logo&#10;&#10;Description automatically generated with medium confidence">
            <a:extLst>
              <a:ext uri="{FF2B5EF4-FFF2-40B4-BE49-F238E27FC236}">
                <a16:creationId xmlns:a16="http://schemas.microsoft.com/office/drawing/2014/main" id="{9247A864-64AF-494D-BBB4-6FC4609CC60D}"/>
              </a:ext>
            </a:extLst>
          </p:cNvPr>
          <p:cNvPicPr>
            <a:picLocks noChangeAspect="1"/>
          </p:cNvPicPr>
          <p:nvPr/>
        </p:nvPicPr>
        <p:blipFill>
          <a:blip r:embed="rId3"/>
          <a:stretch>
            <a:fillRect/>
          </a:stretch>
        </p:blipFill>
        <p:spPr>
          <a:xfrm>
            <a:off x="162811" y="147191"/>
            <a:ext cx="1443119" cy="685930"/>
          </a:xfrm>
          <a:prstGeom prst="rect">
            <a:avLst/>
          </a:prstGeom>
        </p:spPr>
      </p:pic>
      <p:pic>
        <p:nvPicPr>
          <p:cNvPr id="5" name="Picture 4">
            <a:extLst>
              <a:ext uri="{FF2B5EF4-FFF2-40B4-BE49-F238E27FC236}">
                <a16:creationId xmlns:a16="http://schemas.microsoft.com/office/drawing/2014/main" id="{7D62CA84-4547-4935-A99F-29B0E4E5B553}"/>
              </a:ext>
            </a:extLst>
          </p:cNvPr>
          <p:cNvPicPr>
            <a:picLocks noChangeAspect="1"/>
          </p:cNvPicPr>
          <p:nvPr/>
        </p:nvPicPr>
        <p:blipFill>
          <a:blip r:embed="rId4"/>
          <a:srcRect/>
          <a:stretch/>
        </p:blipFill>
        <p:spPr>
          <a:xfrm>
            <a:off x="6861600" y="63591"/>
            <a:ext cx="4803751" cy="6522851"/>
          </a:xfrm>
          <a:prstGeom prst="rect">
            <a:avLst/>
          </a:prstGeom>
        </p:spPr>
      </p:pic>
    </p:spTree>
    <p:extLst>
      <p:ext uri="{BB962C8B-B14F-4D97-AF65-F5344CB8AC3E}">
        <p14:creationId xmlns:p14="http://schemas.microsoft.com/office/powerpoint/2010/main" val="37617820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C14A0-92D1-48FB-B6FD-6E68F9FCE0EB}"/>
              </a:ext>
            </a:extLst>
          </p:cNvPr>
          <p:cNvSpPr>
            <a:spLocks noGrp="1"/>
          </p:cNvSpPr>
          <p:nvPr>
            <p:ph type="title"/>
          </p:nvPr>
        </p:nvSpPr>
        <p:spPr/>
        <p:txBody>
          <a:bodyPr/>
          <a:lstStyle/>
          <a:p>
            <a:r>
              <a:rPr lang="en-US" dirty="0"/>
              <a:t>What is to come?</a:t>
            </a:r>
          </a:p>
        </p:txBody>
      </p:sp>
      <p:sp>
        <p:nvSpPr>
          <p:cNvPr id="3" name="Content Placeholder 2">
            <a:extLst>
              <a:ext uri="{FF2B5EF4-FFF2-40B4-BE49-F238E27FC236}">
                <a16:creationId xmlns:a16="http://schemas.microsoft.com/office/drawing/2014/main" id="{C77AFA84-CCAE-4875-B1F1-5D2C2D758FC7}"/>
              </a:ext>
            </a:extLst>
          </p:cNvPr>
          <p:cNvSpPr>
            <a:spLocks noGrp="1"/>
          </p:cNvSpPr>
          <p:nvPr>
            <p:ph idx="1"/>
          </p:nvPr>
        </p:nvSpPr>
        <p:spPr/>
        <p:txBody>
          <a:bodyPr/>
          <a:lstStyle/>
          <a:p>
            <a:pPr marL="0" indent="0">
              <a:buNone/>
            </a:pPr>
            <a:endParaRPr lang="en-US" dirty="0"/>
          </a:p>
          <a:p>
            <a:r>
              <a:rPr lang="en-US" dirty="0"/>
              <a:t>Safety Coordinator III – Motor Vehicle Fleet Safety &amp; Driver Safety</a:t>
            </a:r>
          </a:p>
        </p:txBody>
      </p:sp>
      <p:pic>
        <p:nvPicPr>
          <p:cNvPr id="4" name="Picture 3" descr="Logo&#10;&#10;Description automatically generated with medium confidence">
            <a:extLst>
              <a:ext uri="{FF2B5EF4-FFF2-40B4-BE49-F238E27FC236}">
                <a16:creationId xmlns:a16="http://schemas.microsoft.com/office/drawing/2014/main" id="{F5DFD523-9783-455E-A855-785AE9EEE3C5}"/>
              </a:ext>
            </a:extLst>
          </p:cNvPr>
          <p:cNvPicPr>
            <a:picLocks noChangeAspect="1"/>
          </p:cNvPicPr>
          <p:nvPr/>
        </p:nvPicPr>
        <p:blipFill>
          <a:blip r:embed="rId3"/>
          <a:stretch>
            <a:fillRect/>
          </a:stretch>
        </p:blipFill>
        <p:spPr>
          <a:xfrm>
            <a:off x="162811" y="147191"/>
            <a:ext cx="1443119" cy="685930"/>
          </a:xfrm>
          <a:prstGeom prst="rect">
            <a:avLst/>
          </a:prstGeom>
        </p:spPr>
      </p:pic>
    </p:spTree>
    <p:extLst>
      <p:ext uri="{BB962C8B-B14F-4D97-AF65-F5344CB8AC3E}">
        <p14:creationId xmlns:p14="http://schemas.microsoft.com/office/powerpoint/2010/main" val="39064478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C14A0-92D1-48FB-B6FD-6E68F9FCE0EB}"/>
              </a:ext>
            </a:extLst>
          </p:cNvPr>
          <p:cNvSpPr>
            <a:spLocks noGrp="1"/>
          </p:cNvSpPr>
          <p:nvPr>
            <p:ph type="title"/>
          </p:nvPr>
        </p:nvSpPr>
        <p:spPr/>
        <p:txBody>
          <a:bodyPr/>
          <a:lstStyle/>
          <a:p>
            <a:r>
              <a:rPr lang="en-US" dirty="0"/>
              <a:t>Contact us</a:t>
            </a:r>
          </a:p>
        </p:txBody>
      </p:sp>
      <p:sp>
        <p:nvSpPr>
          <p:cNvPr id="3" name="Content Placeholder 2">
            <a:extLst>
              <a:ext uri="{FF2B5EF4-FFF2-40B4-BE49-F238E27FC236}">
                <a16:creationId xmlns:a16="http://schemas.microsoft.com/office/drawing/2014/main" id="{C77AFA84-CCAE-4875-B1F1-5D2C2D758FC7}"/>
              </a:ext>
            </a:extLst>
          </p:cNvPr>
          <p:cNvSpPr>
            <a:spLocks noGrp="1"/>
          </p:cNvSpPr>
          <p:nvPr>
            <p:ph idx="1"/>
          </p:nvPr>
        </p:nvSpPr>
        <p:spPr/>
        <p:txBody>
          <a:bodyPr/>
          <a:lstStyle/>
          <a:p>
            <a:pPr marL="0" indent="0">
              <a:buNone/>
            </a:pPr>
            <a:r>
              <a:rPr lang="en-US" dirty="0"/>
              <a:t>Thank You for Your Attention</a:t>
            </a:r>
          </a:p>
        </p:txBody>
      </p:sp>
      <p:pic>
        <p:nvPicPr>
          <p:cNvPr id="4" name="Picture 3" descr="Logo&#10;&#10;Description automatically generated with medium confidence">
            <a:extLst>
              <a:ext uri="{FF2B5EF4-FFF2-40B4-BE49-F238E27FC236}">
                <a16:creationId xmlns:a16="http://schemas.microsoft.com/office/drawing/2014/main" id="{F5DFD523-9783-455E-A855-785AE9EEE3C5}"/>
              </a:ext>
            </a:extLst>
          </p:cNvPr>
          <p:cNvPicPr>
            <a:picLocks noChangeAspect="1"/>
          </p:cNvPicPr>
          <p:nvPr/>
        </p:nvPicPr>
        <p:blipFill>
          <a:blip r:embed="rId3"/>
          <a:stretch>
            <a:fillRect/>
          </a:stretch>
        </p:blipFill>
        <p:spPr>
          <a:xfrm>
            <a:off x="162811" y="147191"/>
            <a:ext cx="1443119" cy="685930"/>
          </a:xfrm>
          <a:prstGeom prst="rect">
            <a:avLst/>
          </a:prstGeom>
        </p:spPr>
      </p:pic>
      <p:pic>
        <p:nvPicPr>
          <p:cNvPr id="5" name="Picture 4">
            <a:extLst>
              <a:ext uri="{FF2B5EF4-FFF2-40B4-BE49-F238E27FC236}">
                <a16:creationId xmlns:a16="http://schemas.microsoft.com/office/drawing/2014/main" id="{D8135871-F375-B173-1600-B2A31F4D11F7}"/>
              </a:ext>
            </a:extLst>
          </p:cNvPr>
          <p:cNvPicPr>
            <a:picLocks noChangeAspect="1"/>
          </p:cNvPicPr>
          <p:nvPr/>
        </p:nvPicPr>
        <p:blipFill>
          <a:blip r:embed="rId4"/>
          <a:stretch>
            <a:fillRect/>
          </a:stretch>
        </p:blipFill>
        <p:spPr>
          <a:xfrm>
            <a:off x="1219200" y="2511082"/>
            <a:ext cx="4041998" cy="3182388"/>
          </a:xfrm>
          <a:prstGeom prst="rect">
            <a:avLst/>
          </a:prstGeom>
        </p:spPr>
      </p:pic>
      <p:sp>
        <p:nvSpPr>
          <p:cNvPr id="7" name="TextBox 6">
            <a:extLst>
              <a:ext uri="{FF2B5EF4-FFF2-40B4-BE49-F238E27FC236}">
                <a16:creationId xmlns:a16="http://schemas.microsoft.com/office/drawing/2014/main" id="{4B5E7111-AB8B-2F78-6AFE-D61ABCE584F7}"/>
              </a:ext>
            </a:extLst>
          </p:cNvPr>
          <p:cNvSpPr txBox="1"/>
          <p:nvPr/>
        </p:nvSpPr>
        <p:spPr>
          <a:xfrm>
            <a:off x="5715000" y="2438400"/>
            <a:ext cx="6102626" cy="175432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1"/>
                </a:solidFill>
                <a:effectLst/>
                <a:uLnTx/>
                <a:uFillTx/>
                <a:latin typeface="Gill Sans MT" panose="020B0502020104020203"/>
                <a:ea typeface="+mn-ea"/>
                <a:cs typeface="+mn-cs"/>
              </a:rPr>
              <a:t>Please drive home safely…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Gill Sans MT" panose="020B0502020104020203"/>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bg1"/>
                </a:solidFill>
                <a:effectLst/>
                <a:uLnTx/>
                <a:uFillTx/>
                <a:latin typeface="Gill Sans MT" panose="020B0502020104020203"/>
                <a:ea typeface="+mn-ea"/>
                <a:cs typeface="+mn-cs"/>
              </a:rPr>
              <a:t>Local Government Risk Management Services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bg1"/>
                </a:solidFill>
                <a:effectLst/>
                <a:uLnTx/>
                <a:uFillTx/>
                <a:latin typeface="Gill Sans MT" panose="020B0502020104020203"/>
                <a:ea typeface="+mn-ea"/>
                <a:cs typeface="+mn-cs"/>
              </a:rPr>
              <a:t>800-650-3120</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bg1"/>
                </a:solidFill>
                <a:effectLst/>
                <a:uLnTx/>
                <a:uFillTx/>
                <a:latin typeface="Gill Sans MT" panose="020B0502020104020203"/>
                <a:ea typeface="+mn-ea"/>
                <a:cs typeface="+mn-cs"/>
              </a:rPr>
              <a:t>www.lgrms.com</a:t>
            </a:r>
          </a:p>
        </p:txBody>
      </p:sp>
    </p:spTree>
    <p:extLst>
      <p:ext uri="{BB962C8B-B14F-4D97-AF65-F5344CB8AC3E}">
        <p14:creationId xmlns:p14="http://schemas.microsoft.com/office/powerpoint/2010/main" val="33218326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F2E60-AC8F-4AF7-96DB-B7BA910E3A19}"/>
              </a:ext>
            </a:extLst>
          </p:cNvPr>
          <p:cNvSpPr>
            <a:spLocks noGrp="1"/>
          </p:cNvSpPr>
          <p:nvPr>
            <p:ph type="title"/>
          </p:nvPr>
        </p:nvSpPr>
        <p:spPr/>
        <p:txBody>
          <a:bodyPr/>
          <a:lstStyle/>
          <a:p>
            <a:r>
              <a:rPr lang="en-US" dirty="0"/>
              <a:t>Safety Rules</a:t>
            </a:r>
          </a:p>
        </p:txBody>
      </p:sp>
      <p:pic>
        <p:nvPicPr>
          <p:cNvPr id="4" name="Online Media 3" title="10 Minute Timer">
            <a:hlinkClick r:id="" action="ppaction://media"/>
            <a:extLst>
              <a:ext uri="{FF2B5EF4-FFF2-40B4-BE49-F238E27FC236}">
                <a16:creationId xmlns:a16="http://schemas.microsoft.com/office/drawing/2014/main" id="{FA3D5035-F3F8-443C-B299-FE4EEC7B197D}"/>
              </a:ext>
            </a:extLst>
          </p:cNvPr>
          <p:cNvPicPr>
            <a:picLocks noRot="1" noChangeAspect="1"/>
          </p:cNvPicPr>
          <p:nvPr>
            <a:videoFile r:link="rId1"/>
          </p:nvPr>
        </p:nvPicPr>
        <p:blipFill>
          <a:blip r:embed="rId5"/>
          <a:stretch>
            <a:fillRect/>
          </a:stretch>
        </p:blipFill>
        <p:spPr>
          <a:xfrm>
            <a:off x="1776912" y="2028028"/>
            <a:ext cx="8952607" cy="402545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210996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18B48-E4BF-41C9-B762-74CBD51B0484}"/>
              </a:ext>
            </a:extLst>
          </p:cNvPr>
          <p:cNvSpPr>
            <a:spLocks noGrp="1"/>
          </p:cNvSpPr>
          <p:nvPr>
            <p:ph type="title"/>
          </p:nvPr>
        </p:nvSpPr>
        <p:spPr>
          <a:xfrm>
            <a:off x="1447800" y="685800"/>
            <a:ext cx="9144000" cy="1143000"/>
          </a:xfrm>
        </p:spPr>
        <p:txBody>
          <a:bodyPr/>
          <a:lstStyle/>
          <a:p>
            <a:r>
              <a:rPr lang="en-US" dirty="0"/>
              <a:t>Supplemental Documents</a:t>
            </a:r>
          </a:p>
        </p:txBody>
      </p:sp>
      <p:sp>
        <p:nvSpPr>
          <p:cNvPr id="3" name="Content Placeholder 2">
            <a:extLst>
              <a:ext uri="{FF2B5EF4-FFF2-40B4-BE49-F238E27FC236}">
                <a16:creationId xmlns:a16="http://schemas.microsoft.com/office/drawing/2014/main" id="{89846BAE-5BF1-48DD-BF01-F22A2D905DDD}"/>
              </a:ext>
            </a:extLst>
          </p:cNvPr>
          <p:cNvSpPr>
            <a:spLocks noGrp="1"/>
          </p:cNvSpPr>
          <p:nvPr>
            <p:ph idx="1"/>
          </p:nvPr>
        </p:nvSpPr>
        <p:spPr>
          <a:xfrm>
            <a:off x="1473530" y="2438400"/>
            <a:ext cx="6477000" cy="2712720"/>
          </a:xfrm>
        </p:spPr>
        <p:txBody>
          <a:bodyPr/>
          <a:lstStyle/>
          <a:p>
            <a:r>
              <a:rPr lang="en-US" dirty="0">
                <a:solidFill>
                  <a:schemeClr val="bg1"/>
                </a:solidFill>
                <a:hlinkClick r:id="rId4" action="ppaction://hlinkfile">
                  <a:extLst>
                    <a:ext uri="{A12FA001-AC4F-418D-AE19-62706E023703}">
                      <ahyp:hlinkClr xmlns:ahyp="http://schemas.microsoft.com/office/drawing/2018/hyperlinkcolor" val="tx"/>
                    </a:ext>
                  </a:extLst>
                </a:hlinkClick>
              </a:rPr>
              <a:t>Safety Coordinator Inspection Program Form_050620.pdf</a:t>
            </a:r>
            <a:endParaRPr lang="en-US" dirty="0">
              <a:solidFill>
                <a:schemeClr val="bg1"/>
              </a:solidFill>
            </a:endParaRPr>
          </a:p>
          <a:p>
            <a:r>
              <a:rPr lang="en-US" dirty="0">
                <a:solidFill>
                  <a:schemeClr val="bg1"/>
                </a:solidFill>
                <a:hlinkClick r:id="rId5" action="ppaction://hlinkfile">
                  <a:extLst>
                    <a:ext uri="{A12FA001-AC4F-418D-AE19-62706E023703}">
                      <ahyp:hlinkClr xmlns:ahyp="http://schemas.microsoft.com/office/drawing/2018/hyperlinkcolor" val="tx"/>
                    </a:ext>
                  </a:extLst>
                </a:hlinkClick>
              </a:rPr>
              <a:t>Department Safety Inspection.pdf</a:t>
            </a:r>
            <a:endParaRPr lang="en-US" dirty="0">
              <a:solidFill>
                <a:schemeClr val="bg1"/>
              </a:solidFill>
            </a:endParaRPr>
          </a:p>
          <a:p>
            <a:r>
              <a:rPr lang="en-US" dirty="0">
                <a:solidFill>
                  <a:schemeClr val="bg1"/>
                </a:solidFill>
                <a:hlinkClick r:id="rId6" action="ppaction://hlinkfile">
                  <a:extLst>
                    <a:ext uri="{A12FA001-AC4F-418D-AE19-62706E023703}">
                      <ahyp:hlinkClr xmlns:ahyp="http://schemas.microsoft.com/office/drawing/2018/hyperlinkcolor" val="tx"/>
                    </a:ext>
                  </a:extLst>
                </a:hlinkClick>
              </a:rPr>
              <a:t>Vehicle Inspection Form.pdf</a:t>
            </a:r>
            <a:endParaRPr lang="en-US" dirty="0">
              <a:solidFill>
                <a:schemeClr val="bg1"/>
              </a:solidFill>
            </a:endParaRPr>
          </a:p>
        </p:txBody>
      </p:sp>
    </p:spTree>
    <p:extLst>
      <p:ext uri="{BB962C8B-B14F-4D97-AF65-F5344CB8AC3E}">
        <p14:creationId xmlns:p14="http://schemas.microsoft.com/office/powerpoint/2010/main" val="11328451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C6DC7-EE87-476D-811E-56FF12D2C161}"/>
              </a:ext>
            </a:extLst>
          </p:cNvPr>
          <p:cNvSpPr>
            <a:spLocks noGrp="1"/>
          </p:cNvSpPr>
          <p:nvPr>
            <p:ph type="title"/>
          </p:nvPr>
        </p:nvSpPr>
        <p:spPr/>
        <p:txBody>
          <a:bodyPr/>
          <a:lstStyle/>
          <a:p>
            <a:r>
              <a:rPr lang="en-US" dirty="0"/>
              <a:t>Safety Rules </a:t>
            </a:r>
          </a:p>
        </p:txBody>
      </p:sp>
      <p:sp>
        <p:nvSpPr>
          <p:cNvPr id="3" name="Content Placeholder 2">
            <a:extLst>
              <a:ext uri="{FF2B5EF4-FFF2-40B4-BE49-F238E27FC236}">
                <a16:creationId xmlns:a16="http://schemas.microsoft.com/office/drawing/2014/main" id="{A59FB0B7-A15D-4B6A-B51D-461578DA5EFD}"/>
              </a:ext>
            </a:extLst>
          </p:cNvPr>
          <p:cNvSpPr>
            <a:spLocks noGrp="1"/>
          </p:cNvSpPr>
          <p:nvPr>
            <p:ph idx="1"/>
          </p:nvPr>
        </p:nvSpPr>
        <p:spPr/>
        <p:txBody>
          <a:bodyPr>
            <a:normAutofit/>
          </a:bodyPr>
          <a:lstStyle/>
          <a:p>
            <a:r>
              <a:rPr lang="en-US" sz="3200" dirty="0"/>
              <a:t>What rules did you come up with? </a:t>
            </a:r>
          </a:p>
        </p:txBody>
      </p:sp>
    </p:spTree>
    <p:extLst>
      <p:ext uri="{BB962C8B-B14F-4D97-AF65-F5344CB8AC3E}">
        <p14:creationId xmlns:p14="http://schemas.microsoft.com/office/powerpoint/2010/main" val="1961676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D7975-5F0F-406A-B675-A2F1BCE5CCEF}"/>
              </a:ext>
            </a:extLst>
          </p:cNvPr>
          <p:cNvSpPr>
            <a:spLocks noGrp="1"/>
          </p:cNvSpPr>
          <p:nvPr>
            <p:ph type="title"/>
          </p:nvPr>
        </p:nvSpPr>
        <p:spPr/>
        <p:txBody>
          <a:bodyPr/>
          <a:lstStyle/>
          <a:p>
            <a:r>
              <a:rPr lang="en-US" dirty="0"/>
              <a:t>General Safety Rules</a:t>
            </a:r>
          </a:p>
        </p:txBody>
      </p:sp>
      <p:sp>
        <p:nvSpPr>
          <p:cNvPr id="3" name="Content Placeholder 2">
            <a:extLst>
              <a:ext uri="{FF2B5EF4-FFF2-40B4-BE49-F238E27FC236}">
                <a16:creationId xmlns:a16="http://schemas.microsoft.com/office/drawing/2014/main" id="{BEE2751A-6034-48D7-A329-561428F03210}"/>
              </a:ext>
            </a:extLst>
          </p:cNvPr>
          <p:cNvSpPr>
            <a:spLocks noGrp="1"/>
          </p:cNvSpPr>
          <p:nvPr>
            <p:ph idx="1"/>
          </p:nvPr>
        </p:nvSpPr>
        <p:spPr/>
        <p:txBody>
          <a:bodyPr/>
          <a:lstStyle/>
          <a:p>
            <a:r>
              <a:rPr lang="en-US" dirty="0"/>
              <a:t>Keep work areas clean </a:t>
            </a:r>
          </a:p>
          <a:p>
            <a:r>
              <a:rPr lang="en-US" dirty="0"/>
              <a:t>Use proper tools for the job</a:t>
            </a:r>
          </a:p>
          <a:p>
            <a:r>
              <a:rPr lang="en-US" dirty="0"/>
              <a:t>Always wear proper PPE for the work task</a:t>
            </a:r>
          </a:p>
          <a:p>
            <a:r>
              <a:rPr lang="en-US" dirty="0"/>
              <a:t>Never work on Live equipment</a:t>
            </a:r>
          </a:p>
          <a:p>
            <a:r>
              <a:rPr lang="en-US" dirty="0"/>
              <a:t>Properly label/store chemicals</a:t>
            </a:r>
          </a:p>
          <a:p>
            <a:r>
              <a:rPr lang="en-US" dirty="0"/>
              <a:t>Report potential hazards to other employees</a:t>
            </a:r>
          </a:p>
          <a:p>
            <a:endParaRPr lang="en-US" dirty="0"/>
          </a:p>
          <a:p>
            <a:endParaRPr lang="en-US" dirty="0"/>
          </a:p>
          <a:p>
            <a:endParaRPr lang="en-US" dirty="0"/>
          </a:p>
        </p:txBody>
      </p:sp>
    </p:spTree>
    <p:extLst>
      <p:ext uri="{BB962C8B-B14F-4D97-AF65-F5344CB8AC3E}">
        <p14:creationId xmlns:p14="http://schemas.microsoft.com/office/powerpoint/2010/main" val="30567303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CFA34-BA77-4728-8695-9F1D5536B099}"/>
              </a:ext>
            </a:extLst>
          </p:cNvPr>
          <p:cNvSpPr>
            <a:spLocks noGrp="1"/>
          </p:cNvSpPr>
          <p:nvPr>
            <p:ph type="title"/>
          </p:nvPr>
        </p:nvSpPr>
        <p:spPr/>
        <p:txBody>
          <a:bodyPr/>
          <a:lstStyle/>
          <a:p>
            <a:r>
              <a:rPr lang="en-US" dirty="0"/>
              <a:t>Departmental Safety Rules</a:t>
            </a:r>
          </a:p>
        </p:txBody>
      </p:sp>
      <p:sp>
        <p:nvSpPr>
          <p:cNvPr id="3" name="Content Placeholder 2">
            <a:extLst>
              <a:ext uri="{FF2B5EF4-FFF2-40B4-BE49-F238E27FC236}">
                <a16:creationId xmlns:a16="http://schemas.microsoft.com/office/drawing/2014/main" id="{828A4659-1DB6-47E2-9B30-8AF2030DA377}"/>
              </a:ext>
            </a:extLst>
          </p:cNvPr>
          <p:cNvSpPr>
            <a:spLocks noGrp="1"/>
          </p:cNvSpPr>
          <p:nvPr>
            <p:ph idx="1"/>
          </p:nvPr>
        </p:nvSpPr>
        <p:spPr/>
        <p:txBody>
          <a:bodyPr/>
          <a:lstStyle/>
          <a:p>
            <a:r>
              <a:rPr lang="en-US" dirty="0"/>
              <a:t>Report any unsafe acts/conditions. </a:t>
            </a:r>
          </a:p>
          <a:p>
            <a:r>
              <a:rPr lang="en-US" dirty="0"/>
              <a:t>Obey all laws.</a:t>
            </a:r>
          </a:p>
          <a:p>
            <a:r>
              <a:rPr lang="en-US" dirty="0"/>
              <a:t>Follow dress codes.</a:t>
            </a:r>
          </a:p>
          <a:p>
            <a:r>
              <a:rPr lang="en-US" dirty="0"/>
              <a:t>Follow drug and alcohol policy</a:t>
            </a:r>
          </a:p>
          <a:p>
            <a:endParaRPr lang="en-US" dirty="0"/>
          </a:p>
        </p:txBody>
      </p:sp>
    </p:spTree>
    <p:extLst>
      <p:ext uri="{BB962C8B-B14F-4D97-AF65-F5344CB8AC3E}">
        <p14:creationId xmlns:p14="http://schemas.microsoft.com/office/powerpoint/2010/main" val="24049719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8A49E-DE2B-4991-870C-CD6AF788750D}"/>
              </a:ext>
            </a:extLst>
          </p:cNvPr>
          <p:cNvSpPr>
            <a:spLocks noGrp="1"/>
          </p:cNvSpPr>
          <p:nvPr>
            <p:ph type="title"/>
          </p:nvPr>
        </p:nvSpPr>
        <p:spPr/>
        <p:txBody>
          <a:bodyPr/>
          <a:lstStyle/>
          <a:p>
            <a:r>
              <a:rPr lang="en-US" dirty="0"/>
              <a:t>Operational Safety Rules</a:t>
            </a:r>
          </a:p>
        </p:txBody>
      </p:sp>
      <p:sp>
        <p:nvSpPr>
          <p:cNvPr id="3" name="Content Placeholder 2">
            <a:extLst>
              <a:ext uri="{FF2B5EF4-FFF2-40B4-BE49-F238E27FC236}">
                <a16:creationId xmlns:a16="http://schemas.microsoft.com/office/drawing/2014/main" id="{C2A53A57-2045-45F9-A24F-DE188225C021}"/>
              </a:ext>
            </a:extLst>
          </p:cNvPr>
          <p:cNvSpPr>
            <a:spLocks noGrp="1"/>
          </p:cNvSpPr>
          <p:nvPr>
            <p:ph idx="1"/>
          </p:nvPr>
        </p:nvSpPr>
        <p:spPr/>
        <p:txBody>
          <a:bodyPr/>
          <a:lstStyle/>
          <a:p>
            <a:r>
              <a:rPr lang="en-US" dirty="0"/>
              <a:t>Use correct tools and equipment.</a:t>
            </a:r>
          </a:p>
          <a:p>
            <a:r>
              <a:rPr lang="en-US" dirty="0"/>
              <a:t>Lift and handle materials properly.</a:t>
            </a:r>
          </a:p>
          <a:p>
            <a:r>
              <a:rPr lang="en-US" dirty="0"/>
              <a:t>Wear protective equipment.</a:t>
            </a:r>
          </a:p>
          <a:p>
            <a:r>
              <a:rPr lang="en-US" dirty="0"/>
              <a:t>Operate only equipment trained on. </a:t>
            </a:r>
          </a:p>
          <a:p>
            <a:endParaRPr lang="en-US" dirty="0"/>
          </a:p>
        </p:txBody>
      </p:sp>
    </p:spTree>
    <p:extLst>
      <p:ext uri="{BB962C8B-B14F-4D97-AF65-F5344CB8AC3E}">
        <p14:creationId xmlns:p14="http://schemas.microsoft.com/office/powerpoint/2010/main" val="2331258390"/>
      </p:ext>
    </p:extLst>
  </p:cSld>
  <p:clrMapOvr>
    <a:masterClrMapping/>
  </p:clrMapOvr>
</p:sld>
</file>

<file path=ppt/theme/theme1.xml><?xml version="1.0" encoding="utf-8"?>
<a:theme xmlns:a="http://schemas.openxmlformats.org/drawingml/2006/main" name="1_Gallery">
  <a:themeElements>
    <a:clrScheme name="Safety Coordinator  Template">
      <a:dk1>
        <a:srgbClr val="FFFFFF"/>
      </a:dk1>
      <a:lt1>
        <a:sysClr val="window" lastClr="FFFFFF"/>
      </a:lt1>
      <a:dk2>
        <a:srgbClr val="FFFFFF"/>
      </a:dk2>
      <a:lt2>
        <a:srgbClr val="FFFFFF"/>
      </a:lt2>
      <a:accent1>
        <a:srgbClr val="00B0F0"/>
      </a:accent1>
      <a:accent2>
        <a:srgbClr val="DE478E"/>
      </a:accent2>
      <a:accent3>
        <a:srgbClr val="BC72F0"/>
      </a:accent3>
      <a:accent4>
        <a:srgbClr val="795FAF"/>
      </a:accent4>
      <a:accent5>
        <a:srgbClr val="586EA6"/>
      </a:accent5>
      <a:accent6>
        <a:srgbClr val="6892A0"/>
      </a:accent6>
      <a:hlink>
        <a:srgbClr val="00B0F0"/>
      </a:hlink>
      <a:folHlink>
        <a:srgbClr val="FFFFFF"/>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8572</TotalTime>
  <Words>2556</Words>
  <Application>Microsoft Office PowerPoint</Application>
  <PresentationFormat>Widescreen</PresentationFormat>
  <Paragraphs>399</Paragraphs>
  <Slides>50</Slides>
  <Notes>29</Notes>
  <HiddenSlides>0</HiddenSlides>
  <MMClips>7</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0</vt:i4>
      </vt:variant>
      <vt:variant>
        <vt:lpstr>Slide Titles</vt:lpstr>
      </vt:variant>
      <vt:variant>
        <vt:i4>50</vt:i4>
      </vt:variant>
    </vt:vector>
  </HeadingPairs>
  <TitlesOfParts>
    <vt:vector size="56" baseType="lpstr">
      <vt:lpstr>Arial</vt:lpstr>
      <vt:lpstr>Calibri</vt:lpstr>
      <vt:lpstr>Century Gothic</vt:lpstr>
      <vt:lpstr>Gill Sans MT</vt:lpstr>
      <vt:lpstr>Wingdings</vt:lpstr>
      <vt:lpstr>1_Gallery</vt:lpstr>
      <vt:lpstr>Safety Coordinator module 2</vt:lpstr>
      <vt:lpstr>Safety coordinator module 2</vt:lpstr>
      <vt:lpstr>Goals</vt:lpstr>
      <vt:lpstr>A successful Safety Program</vt:lpstr>
      <vt:lpstr>Safety Rules</vt:lpstr>
      <vt:lpstr>Safety Rules </vt:lpstr>
      <vt:lpstr>General Safety Rules</vt:lpstr>
      <vt:lpstr>Departmental Safety Rules</vt:lpstr>
      <vt:lpstr>Operational Safety Rules</vt:lpstr>
      <vt:lpstr>Public Safety-safety rules</vt:lpstr>
      <vt:lpstr>ALL EMPLOYEES MUST BE TRAINED ON SAFETY RULES!  </vt:lpstr>
      <vt:lpstr>Safety Training  </vt:lpstr>
      <vt:lpstr>ALL EMPLOYEES MUST BE TRAINED ON SAFETY RULES!  </vt:lpstr>
      <vt:lpstr>Let’s take a break </vt:lpstr>
      <vt:lpstr>PowerPoint Presentation</vt:lpstr>
      <vt:lpstr>National statistics</vt:lpstr>
      <vt:lpstr>National statistics Continued</vt:lpstr>
      <vt:lpstr>What’s happening in your city or county?</vt:lpstr>
      <vt:lpstr>Local Government Trends </vt:lpstr>
      <vt:lpstr>Local Government Trends  </vt:lpstr>
      <vt:lpstr>Local Government Trends</vt:lpstr>
      <vt:lpstr>Local Government trends</vt:lpstr>
      <vt:lpstr>Why do we inspect? </vt:lpstr>
      <vt:lpstr>What to inspect</vt:lpstr>
      <vt:lpstr>Building Safety Hazards</vt:lpstr>
      <vt:lpstr>Office Safety Hazards</vt:lpstr>
      <vt:lpstr>Fire Safety Hazards</vt:lpstr>
      <vt:lpstr>Electrical Safety Hazards</vt:lpstr>
      <vt:lpstr>Storage Hazards</vt:lpstr>
      <vt:lpstr>Emergency Safety Hazards</vt:lpstr>
      <vt:lpstr>Equipment Hazards</vt:lpstr>
      <vt:lpstr>Vehicle Hazards</vt:lpstr>
      <vt:lpstr>Self Inspections</vt:lpstr>
      <vt:lpstr>Inspection guidelines</vt:lpstr>
      <vt:lpstr>Self inspections</vt:lpstr>
      <vt:lpstr>Types of inspections</vt:lpstr>
      <vt:lpstr>Inspection effect</vt:lpstr>
      <vt:lpstr>Inspection documentation</vt:lpstr>
      <vt:lpstr>Inspection documentation</vt:lpstr>
      <vt:lpstr>Other inspection items</vt:lpstr>
      <vt:lpstr>Self inspection </vt:lpstr>
      <vt:lpstr>Vehicle inspection </vt:lpstr>
      <vt:lpstr>Self Inspection Breakout</vt:lpstr>
      <vt:lpstr>The next step</vt:lpstr>
      <vt:lpstr>Follow up and correct</vt:lpstr>
      <vt:lpstr>In review </vt:lpstr>
      <vt:lpstr>Risk Consultant Territory Map</vt:lpstr>
      <vt:lpstr>What is to come?</vt:lpstr>
      <vt:lpstr>Contact us</vt:lpstr>
      <vt:lpstr>Supplemental Documents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Local Government Risk Management Services</dc:title>
  <dc:creator>Vincent Scott</dc:creator>
  <cp:lastModifiedBy>Vincent Scott</cp:lastModifiedBy>
  <cp:revision>153</cp:revision>
  <cp:lastPrinted>2024-01-26T16:11:30Z</cp:lastPrinted>
  <dcterms:created xsi:type="dcterms:W3CDTF">2015-02-21T17:23:30Z</dcterms:created>
  <dcterms:modified xsi:type="dcterms:W3CDTF">2024-03-20T05:42:58Z</dcterms:modified>
</cp:coreProperties>
</file>