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52"/>
  </p:notesMasterIdLst>
  <p:sldIdLst>
    <p:sldId id="366" r:id="rId3"/>
    <p:sldId id="256" r:id="rId4"/>
    <p:sldId id="261" r:id="rId5"/>
    <p:sldId id="257" r:id="rId6"/>
    <p:sldId id="264" r:id="rId7"/>
    <p:sldId id="258" r:id="rId8"/>
    <p:sldId id="376" r:id="rId9"/>
    <p:sldId id="259" r:id="rId10"/>
    <p:sldId id="379" r:id="rId11"/>
    <p:sldId id="262" r:id="rId12"/>
    <p:sldId id="285" r:id="rId13"/>
    <p:sldId id="287" r:id="rId14"/>
    <p:sldId id="288" r:id="rId15"/>
    <p:sldId id="290" r:id="rId16"/>
    <p:sldId id="289" r:id="rId17"/>
    <p:sldId id="291" r:id="rId18"/>
    <p:sldId id="263" r:id="rId19"/>
    <p:sldId id="265" r:id="rId20"/>
    <p:sldId id="266" r:id="rId21"/>
    <p:sldId id="267" r:id="rId22"/>
    <p:sldId id="268" r:id="rId23"/>
    <p:sldId id="281" r:id="rId24"/>
    <p:sldId id="269" r:id="rId25"/>
    <p:sldId id="270" r:id="rId26"/>
    <p:sldId id="271" r:id="rId27"/>
    <p:sldId id="272" r:id="rId28"/>
    <p:sldId id="273" r:id="rId29"/>
    <p:sldId id="278" r:id="rId30"/>
    <p:sldId id="274" r:id="rId31"/>
    <p:sldId id="377" r:id="rId32"/>
    <p:sldId id="280" r:id="rId33"/>
    <p:sldId id="275" r:id="rId34"/>
    <p:sldId id="286" r:id="rId35"/>
    <p:sldId id="276" r:id="rId36"/>
    <p:sldId id="284" r:id="rId37"/>
    <p:sldId id="282" r:id="rId38"/>
    <p:sldId id="283" r:id="rId39"/>
    <p:sldId id="277" r:id="rId40"/>
    <p:sldId id="370" r:id="rId41"/>
    <p:sldId id="372" r:id="rId42"/>
    <p:sldId id="373" r:id="rId43"/>
    <p:sldId id="374" r:id="rId44"/>
    <p:sldId id="371" r:id="rId45"/>
    <p:sldId id="296" r:id="rId46"/>
    <p:sldId id="375" r:id="rId47"/>
    <p:sldId id="361" r:id="rId48"/>
    <p:sldId id="363" r:id="rId49"/>
    <p:sldId id="378" r:id="rId50"/>
    <p:sldId id="337"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E83EC-1F5D-449A-AD0D-25398B8D8847}" v="4" dt="2024-09-20T14:07: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552" autoAdjust="0"/>
  </p:normalViewPr>
  <p:slideViewPr>
    <p:cSldViewPr snapToGrid="0">
      <p:cViewPr varScale="1">
        <p:scale>
          <a:sx n="45" d="100"/>
          <a:sy n="45" d="100"/>
        </p:scale>
        <p:origin x="148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C370FD7-6EC3-4767-A571-B5D4A679E7B2}" type="datetimeFigureOut">
              <a:rPr lang="en-US" smtClean="0"/>
              <a:t>10/17/2024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A91AD7F-A03D-4DCC-B7D5-13BE94786AAA}" type="slidenum">
              <a:rPr lang="en-US" smtClean="0"/>
              <a:t>‹#›</a:t>
            </a:fld>
            <a:endParaRPr lang="en-US"/>
          </a:p>
        </p:txBody>
      </p:sp>
    </p:spTree>
    <p:extLst>
      <p:ext uri="{BB962C8B-B14F-4D97-AF65-F5344CB8AC3E}">
        <p14:creationId xmlns:p14="http://schemas.microsoft.com/office/powerpoint/2010/main" val="919803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introduce GMA/ACCG employees, introduce LGRMS attendees, identify exits, restrooms, and discuss breaks, have each attendee introduce themselves, where they are from, and how long they have been with that entity. </a:t>
            </a:r>
          </a:p>
        </p:txBody>
      </p:sp>
      <p:sp>
        <p:nvSpPr>
          <p:cNvPr id="4" name="Slide Number Placeholder 3"/>
          <p:cNvSpPr>
            <a:spLocks noGrp="1"/>
          </p:cNvSpPr>
          <p:nvPr>
            <p:ph type="sldNum" sz="quarter" idx="5"/>
          </p:nvPr>
        </p:nvSpPr>
        <p:spPr/>
        <p:txBody>
          <a:bodyPr/>
          <a:lstStyle/>
          <a:p>
            <a:pPr defTabSz="465887">
              <a:defRPr/>
            </a:pPr>
            <a:fld id="{72851077-89CA-4226-A6FC-D9BF871D6459}" type="slidenum">
              <a:rPr lang="en-US">
                <a:solidFill>
                  <a:prstClr val="black"/>
                </a:solidFill>
                <a:latin typeface="Calibri" panose="020F0502020204030204"/>
              </a:rPr>
              <a:pPr defTabSz="46588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74714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Corrective Action #1 – Employee was not buckled in, as he was thrown from the cab upon impact. </a:t>
            </a:r>
          </a:p>
          <a:p>
            <a:r>
              <a:rPr lang="en-US" dirty="0"/>
              <a:t>Corrective Action #2 – Why was the employee cutting across the yard? To take a short cut. They should not be taking a route that does not have clear visibility. </a:t>
            </a:r>
          </a:p>
          <a:p>
            <a:r>
              <a:rPr lang="en-US" dirty="0"/>
              <a:t>Corrective Action #3 – When crossing train tracks (or multiple tracks), you should always have a clear line of site in each direction, a train can be traveling from either side. </a:t>
            </a:r>
          </a:p>
          <a:p>
            <a:endParaRPr lang="en-US"/>
          </a:p>
          <a:p>
            <a:r>
              <a:rPr lang="en-US"/>
              <a:t>Results </a:t>
            </a:r>
            <a:r>
              <a:rPr lang="en-US" dirty="0"/>
              <a:t>– He left a wife and three kids in a collision that resulted in limited damage to the vehicle (it was repaired </a:t>
            </a:r>
            <a:r>
              <a:rPr lang="en-US"/>
              <a:t>and put back into service)</a:t>
            </a:r>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11</a:t>
            </a:fld>
            <a:endParaRPr lang="en-US"/>
          </a:p>
        </p:txBody>
      </p:sp>
    </p:spTree>
    <p:extLst>
      <p:ext uri="{BB962C8B-B14F-4D97-AF65-F5344CB8AC3E}">
        <p14:creationId xmlns:p14="http://schemas.microsoft.com/office/powerpoint/2010/main" val="140072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 #1 – What is the Experience Level of the driver? </a:t>
            </a:r>
          </a:p>
          <a:p>
            <a:r>
              <a:rPr lang="en-US" dirty="0"/>
              <a:t>Discussion Point #2 - Type of Vehicle driven? </a:t>
            </a:r>
          </a:p>
          <a:p>
            <a:r>
              <a:rPr lang="en-US" dirty="0"/>
              <a:t>Corrective Action #1 – Know the experience level of the employee, including type of vehicles they have previously operated</a:t>
            </a:r>
          </a:p>
          <a:p>
            <a:r>
              <a:rPr lang="en-US" dirty="0"/>
              <a:t>Corrective Action #2 – Internal driver training, Overcorrection/Overcompensation of the wheel should be part of this discussion. </a:t>
            </a:r>
          </a:p>
          <a:p>
            <a:r>
              <a:rPr lang="en-US" dirty="0"/>
              <a:t>Discuss real life example – seat belt usage, etc. </a:t>
            </a:r>
          </a:p>
          <a:p>
            <a:r>
              <a:rPr lang="en-US" dirty="0"/>
              <a:t>Corrective Action #3 – Mandatory Use-Strictly enforced use of Seat belts</a:t>
            </a:r>
          </a:p>
        </p:txBody>
      </p:sp>
      <p:sp>
        <p:nvSpPr>
          <p:cNvPr id="4" name="Slide Number Placeholder 3"/>
          <p:cNvSpPr>
            <a:spLocks noGrp="1"/>
          </p:cNvSpPr>
          <p:nvPr>
            <p:ph type="sldNum" sz="quarter" idx="5"/>
          </p:nvPr>
        </p:nvSpPr>
        <p:spPr/>
        <p:txBody>
          <a:bodyPr/>
          <a:lstStyle/>
          <a:p>
            <a:fld id="{9A91AD7F-A03D-4DCC-B7D5-13BE94786AAA}" type="slidenum">
              <a:rPr lang="en-US" smtClean="0"/>
              <a:t>12</a:t>
            </a:fld>
            <a:endParaRPr lang="en-US"/>
          </a:p>
        </p:txBody>
      </p:sp>
    </p:spTree>
    <p:extLst>
      <p:ext uri="{BB962C8B-B14F-4D97-AF65-F5344CB8AC3E}">
        <p14:creationId xmlns:p14="http://schemas.microsoft.com/office/powerpoint/2010/main" val="104027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Corrective Action #1 – Driver was driving too fast for conditions. Sunlight, shade, eye adjustment, etc. </a:t>
            </a:r>
          </a:p>
          <a:p>
            <a:r>
              <a:rPr lang="en-US" dirty="0"/>
              <a:t>Discuss potential hazards in the area of the class. Smoke, fog, etc. </a:t>
            </a:r>
          </a:p>
        </p:txBody>
      </p:sp>
      <p:sp>
        <p:nvSpPr>
          <p:cNvPr id="4" name="Slide Number Placeholder 3"/>
          <p:cNvSpPr>
            <a:spLocks noGrp="1"/>
          </p:cNvSpPr>
          <p:nvPr>
            <p:ph type="sldNum" sz="quarter" idx="5"/>
          </p:nvPr>
        </p:nvSpPr>
        <p:spPr/>
        <p:txBody>
          <a:bodyPr/>
          <a:lstStyle/>
          <a:p>
            <a:fld id="{9A91AD7F-A03D-4DCC-B7D5-13BE94786AAA}" type="slidenum">
              <a:rPr lang="en-US" smtClean="0"/>
              <a:t>13</a:t>
            </a:fld>
            <a:endParaRPr lang="en-US"/>
          </a:p>
        </p:txBody>
      </p:sp>
    </p:spTree>
    <p:extLst>
      <p:ext uri="{BB962C8B-B14F-4D97-AF65-F5344CB8AC3E}">
        <p14:creationId xmlns:p14="http://schemas.microsoft.com/office/powerpoint/2010/main" val="821698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DDC Top 6 Deadly Choices </a:t>
            </a:r>
          </a:p>
        </p:txBody>
      </p:sp>
      <p:sp>
        <p:nvSpPr>
          <p:cNvPr id="4" name="Slide Number Placeholder 3"/>
          <p:cNvSpPr>
            <a:spLocks noGrp="1"/>
          </p:cNvSpPr>
          <p:nvPr>
            <p:ph type="sldNum" sz="quarter" idx="5"/>
          </p:nvPr>
        </p:nvSpPr>
        <p:spPr/>
        <p:txBody>
          <a:bodyPr/>
          <a:lstStyle/>
          <a:p>
            <a:fld id="{9A91AD7F-A03D-4DCC-B7D5-13BE94786AAA}" type="slidenum">
              <a:rPr lang="en-US" smtClean="0"/>
              <a:t>14</a:t>
            </a:fld>
            <a:endParaRPr lang="en-US"/>
          </a:p>
        </p:txBody>
      </p:sp>
    </p:spTree>
    <p:extLst>
      <p:ext uri="{BB962C8B-B14F-4D97-AF65-F5344CB8AC3E}">
        <p14:creationId xmlns:p14="http://schemas.microsoft.com/office/powerpoint/2010/main" val="2642925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We should have Automotive Service Excellence (ASE) certified mechanics working on our vehicles. This is one of the first items a plaintiff’s attorney will look at. </a:t>
            </a:r>
          </a:p>
          <a:p>
            <a:pPr marL="232943" indent="-232943">
              <a:buAutoNum type="arabicPeriod"/>
            </a:pPr>
            <a:r>
              <a:rPr lang="en-US" dirty="0"/>
              <a:t>This can be like pulling a skid steer with a ford ranger pickup. Need to use the appropriate vehicle to perform the job task. </a:t>
            </a:r>
          </a:p>
          <a:p>
            <a:pPr marL="232943" indent="-232943">
              <a:buAutoNum type="arabicPeriod"/>
            </a:pPr>
            <a:r>
              <a:rPr lang="en-US" dirty="0"/>
              <a:t>We cannot control what other people do on the roadway. </a:t>
            </a:r>
          </a:p>
          <a:p>
            <a:pPr marL="232943" indent="-232943">
              <a:buAutoNum type="arabicPeriod"/>
            </a:pPr>
            <a:r>
              <a:rPr lang="en-US" dirty="0"/>
              <a:t>Road conditions vary widely. From asphalt, concrete, tar and gravel, gravel, sand, and dirt. Shoulders/no shoulders. Ditches, ravines, and then discuss the condition of the types of roads. Potholes, washout areas, dips/scrapes etc. </a:t>
            </a:r>
          </a:p>
          <a:p>
            <a:pPr marL="232943" indent="-232943">
              <a:buAutoNum type="arabicPeriod"/>
            </a:pPr>
            <a:r>
              <a:rPr lang="en-US" dirty="0"/>
              <a:t>Sunlight – sunglasses/visors, Nighttime- no sunglasses, snow/ice, rain, fog, high winds, flooding etc. </a:t>
            </a:r>
          </a:p>
          <a:p>
            <a:pPr marL="232943" indent="-232943">
              <a:buAutoNum type="arabicPeriod"/>
            </a:pPr>
            <a:r>
              <a:rPr lang="en-US" dirty="0"/>
              <a:t>Domesticated and non-domesticated – dogs, cats, goats, cows etc. </a:t>
            </a:r>
          </a:p>
          <a:p>
            <a:pPr marL="232943" indent="-232943">
              <a:buAutoNum type="arabicPeriod"/>
            </a:pPr>
            <a:r>
              <a:rPr lang="en-US" dirty="0"/>
              <a:t>Other road users</a:t>
            </a:r>
          </a:p>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15</a:t>
            </a:fld>
            <a:endParaRPr lang="en-US"/>
          </a:p>
        </p:txBody>
      </p:sp>
    </p:spTree>
    <p:extLst>
      <p:ext uri="{BB962C8B-B14F-4D97-AF65-F5344CB8AC3E}">
        <p14:creationId xmlns:p14="http://schemas.microsoft.com/office/powerpoint/2010/main" val="145871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16</a:t>
            </a:fld>
            <a:endParaRPr lang="en-US"/>
          </a:p>
        </p:txBody>
      </p:sp>
    </p:spTree>
    <p:extLst>
      <p:ext uri="{BB962C8B-B14F-4D97-AF65-F5344CB8AC3E}">
        <p14:creationId xmlns:p14="http://schemas.microsoft.com/office/powerpoint/2010/main" val="2857048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We should be running an MVR on all prospective employees prior to allowing them to drive our vehicles, annual MVR’s on all employees who drive or have the potential to drive our vehicles, we have provided you with two documents - Guidelines for MVR Evaluation and MVR criteria for coverage. </a:t>
            </a:r>
          </a:p>
          <a:p>
            <a:pPr marL="232943" indent="-232943">
              <a:buAutoNum type="arabicPeriod"/>
            </a:pPr>
            <a:r>
              <a:rPr lang="en-US" dirty="0"/>
              <a:t>When we are hiring an employee to operate special equipment/vehicles, we should require them to demonstrate working knowledge of the equipment.</a:t>
            </a:r>
          </a:p>
          <a:p>
            <a:pPr marL="232943" indent="-232943">
              <a:buAutoNum type="arabicPeriod"/>
            </a:pPr>
            <a:r>
              <a:rPr lang="en-US" dirty="0"/>
              <a:t>Determine if CDL licenses or special credentials are required. 26001 </a:t>
            </a:r>
            <a:r>
              <a:rPr lang="en-US" dirty="0" err="1"/>
              <a:t>lbs</a:t>
            </a:r>
            <a:r>
              <a:rPr lang="en-US" dirty="0"/>
              <a:t> are required for CDL’s.</a:t>
            </a:r>
          </a:p>
        </p:txBody>
      </p:sp>
      <p:sp>
        <p:nvSpPr>
          <p:cNvPr id="4" name="Slide Number Placeholder 3"/>
          <p:cNvSpPr>
            <a:spLocks noGrp="1"/>
          </p:cNvSpPr>
          <p:nvPr>
            <p:ph type="sldNum" sz="quarter" idx="5"/>
          </p:nvPr>
        </p:nvSpPr>
        <p:spPr/>
        <p:txBody>
          <a:bodyPr/>
          <a:lstStyle/>
          <a:p>
            <a:fld id="{9A91AD7F-A03D-4DCC-B7D5-13BE94786AAA}" type="slidenum">
              <a:rPr lang="en-US" smtClean="0"/>
              <a:t>17</a:t>
            </a:fld>
            <a:endParaRPr lang="en-US"/>
          </a:p>
        </p:txBody>
      </p:sp>
    </p:spTree>
    <p:extLst>
      <p:ext uri="{BB962C8B-B14F-4D97-AF65-F5344CB8AC3E}">
        <p14:creationId xmlns:p14="http://schemas.microsoft.com/office/powerpoint/2010/main" val="423887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 received sample seatbelt policies in SC1. Make sure training is performance-based and periodically repeated.</a:t>
            </a:r>
          </a:p>
        </p:txBody>
      </p:sp>
      <p:sp>
        <p:nvSpPr>
          <p:cNvPr id="4" name="Slide Number Placeholder 3"/>
          <p:cNvSpPr>
            <a:spLocks noGrp="1"/>
          </p:cNvSpPr>
          <p:nvPr>
            <p:ph type="sldNum" sz="quarter" idx="5"/>
          </p:nvPr>
        </p:nvSpPr>
        <p:spPr/>
        <p:txBody>
          <a:bodyPr/>
          <a:lstStyle/>
          <a:p>
            <a:fld id="{9A91AD7F-A03D-4DCC-B7D5-13BE94786AAA}" type="slidenum">
              <a:rPr lang="en-US" smtClean="0"/>
              <a:t>18</a:t>
            </a:fld>
            <a:endParaRPr lang="en-US"/>
          </a:p>
        </p:txBody>
      </p:sp>
    </p:spTree>
    <p:extLst>
      <p:ext uri="{BB962C8B-B14F-4D97-AF65-F5344CB8AC3E}">
        <p14:creationId xmlns:p14="http://schemas.microsoft.com/office/powerpoint/2010/main" val="424102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provided you with a sample Vehicle Use Policy. We also have provided you with Sample Seatbelt policies. Best practice for vehicle take home policy- have a set radius and established approved locations to park the take home vehicles. </a:t>
            </a:r>
          </a:p>
          <a:p>
            <a:r>
              <a:rPr lang="en-US" dirty="0"/>
              <a:t>You should establish a policy where accidents are reported immediately and the documentation that should be obtained at the scene of the accident. IE. Photos, other party information, witness statements. </a:t>
            </a:r>
          </a:p>
        </p:txBody>
      </p:sp>
      <p:sp>
        <p:nvSpPr>
          <p:cNvPr id="4" name="Slide Number Placeholder 3"/>
          <p:cNvSpPr>
            <a:spLocks noGrp="1"/>
          </p:cNvSpPr>
          <p:nvPr>
            <p:ph type="sldNum" sz="quarter" idx="5"/>
          </p:nvPr>
        </p:nvSpPr>
        <p:spPr/>
        <p:txBody>
          <a:bodyPr/>
          <a:lstStyle/>
          <a:p>
            <a:fld id="{9A91AD7F-A03D-4DCC-B7D5-13BE94786AAA}" type="slidenum">
              <a:rPr lang="en-US" smtClean="0"/>
              <a:t>19</a:t>
            </a:fld>
            <a:endParaRPr lang="en-US"/>
          </a:p>
        </p:txBody>
      </p:sp>
    </p:spTree>
    <p:extLst>
      <p:ext uri="{BB962C8B-B14F-4D97-AF65-F5344CB8AC3E}">
        <p14:creationId xmlns:p14="http://schemas.microsoft.com/office/powerpoint/2010/main" val="2655762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tables: What type of policies do you have? Disciplinary policy? Is it followed? Is it progressive? </a:t>
            </a:r>
          </a:p>
          <a:p>
            <a:r>
              <a:rPr lang="en-US" dirty="0"/>
              <a:t>DDC training? Safety videos? </a:t>
            </a:r>
          </a:p>
          <a:p>
            <a:r>
              <a:rPr lang="en-US" dirty="0"/>
              <a:t>Are there repercussions for at fault accidents? Do you have a review committee that will assist in determining the at-fault accidents?</a:t>
            </a:r>
          </a:p>
        </p:txBody>
      </p:sp>
      <p:sp>
        <p:nvSpPr>
          <p:cNvPr id="4" name="Slide Number Placeholder 3"/>
          <p:cNvSpPr>
            <a:spLocks noGrp="1"/>
          </p:cNvSpPr>
          <p:nvPr>
            <p:ph type="sldNum" sz="quarter" idx="5"/>
          </p:nvPr>
        </p:nvSpPr>
        <p:spPr/>
        <p:txBody>
          <a:bodyPr/>
          <a:lstStyle/>
          <a:p>
            <a:fld id="{9A91AD7F-A03D-4DCC-B7D5-13BE94786AAA}" type="slidenum">
              <a:rPr lang="en-US" smtClean="0"/>
              <a:t>20</a:t>
            </a:fld>
            <a:endParaRPr lang="en-US"/>
          </a:p>
        </p:txBody>
      </p:sp>
    </p:spTree>
    <p:extLst>
      <p:ext uri="{BB962C8B-B14F-4D97-AF65-F5344CB8AC3E}">
        <p14:creationId xmlns:p14="http://schemas.microsoft.com/office/powerpoint/2010/main" val="230927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a:t>Welcome Everyone, introduce GMA/ACCG employees, introduce LGRMS attendees, identify exits, restrooms, and discuss breaks, have each attendee introduce themselves, where they are from, and how long they have been with that entity. </a:t>
            </a:r>
            <a:endParaRPr lang="en-US" dirty="0"/>
          </a:p>
        </p:txBody>
      </p:sp>
      <p:sp>
        <p:nvSpPr>
          <p:cNvPr id="4" name="Slide Number Placeholder 3"/>
          <p:cNvSpPr>
            <a:spLocks noGrp="1"/>
          </p:cNvSpPr>
          <p:nvPr>
            <p:ph type="sldNum" sz="quarter" idx="5"/>
          </p:nvPr>
        </p:nvSpPr>
        <p:spPr/>
        <p:txBody>
          <a:bodyPr/>
          <a:lstStyle/>
          <a:p>
            <a:pPr defTabSz="465887">
              <a:defRPr/>
            </a:pPr>
            <a:fld id="{72851077-89CA-4226-A6FC-D9BF871D6459}" type="slidenum">
              <a:rPr lang="en-US">
                <a:solidFill>
                  <a:prstClr val="black"/>
                </a:solidFill>
                <a:latin typeface="Calibri" panose="020F0502020204030204"/>
              </a:rPr>
              <a:pPr defTabSz="465887">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747147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21</a:t>
            </a:fld>
            <a:endParaRPr lang="en-US"/>
          </a:p>
        </p:txBody>
      </p:sp>
    </p:spTree>
    <p:extLst>
      <p:ext uri="{BB962C8B-B14F-4D97-AF65-F5344CB8AC3E}">
        <p14:creationId xmlns:p14="http://schemas.microsoft.com/office/powerpoint/2010/main" val="268584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22</a:t>
            </a:fld>
            <a:endParaRPr lang="en-US"/>
          </a:p>
        </p:txBody>
      </p:sp>
    </p:spTree>
    <p:extLst>
      <p:ext uri="{BB962C8B-B14F-4D97-AF65-F5344CB8AC3E}">
        <p14:creationId xmlns:p14="http://schemas.microsoft.com/office/powerpoint/2010/main" val="235468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document, it didn’t happen. </a:t>
            </a:r>
          </a:p>
          <a:p>
            <a:r>
              <a:rPr lang="en-US" dirty="0"/>
              <a:t>Positive recognition can come in different forms. IE. Certificates, awards, hats, jackets, monetary etc. </a:t>
            </a:r>
          </a:p>
        </p:txBody>
      </p:sp>
      <p:sp>
        <p:nvSpPr>
          <p:cNvPr id="4" name="Slide Number Placeholder 3"/>
          <p:cNvSpPr>
            <a:spLocks noGrp="1"/>
          </p:cNvSpPr>
          <p:nvPr>
            <p:ph type="sldNum" sz="quarter" idx="5"/>
          </p:nvPr>
        </p:nvSpPr>
        <p:spPr/>
        <p:txBody>
          <a:bodyPr/>
          <a:lstStyle/>
          <a:p>
            <a:fld id="{9A91AD7F-A03D-4DCC-B7D5-13BE94786AAA}" type="slidenum">
              <a:rPr lang="en-US" smtClean="0"/>
              <a:t>23</a:t>
            </a:fld>
            <a:endParaRPr lang="en-US"/>
          </a:p>
        </p:txBody>
      </p:sp>
    </p:spTree>
    <p:extLst>
      <p:ext uri="{BB962C8B-B14F-4D97-AF65-F5344CB8AC3E}">
        <p14:creationId xmlns:p14="http://schemas.microsoft.com/office/powerpoint/2010/main" val="1257372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has a cell phone and are willing to take photos/videos of us doing things we shouldn’t be. </a:t>
            </a:r>
          </a:p>
        </p:txBody>
      </p:sp>
      <p:sp>
        <p:nvSpPr>
          <p:cNvPr id="4" name="Slide Number Placeholder 3"/>
          <p:cNvSpPr>
            <a:spLocks noGrp="1"/>
          </p:cNvSpPr>
          <p:nvPr>
            <p:ph type="sldNum" sz="quarter" idx="5"/>
          </p:nvPr>
        </p:nvSpPr>
        <p:spPr/>
        <p:txBody>
          <a:bodyPr/>
          <a:lstStyle/>
          <a:p>
            <a:fld id="{9A91AD7F-A03D-4DCC-B7D5-13BE94786AAA}" type="slidenum">
              <a:rPr lang="en-US" smtClean="0"/>
              <a:t>24</a:t>
            </a:fld>
            <a:endParaRPr lang="en-US"/>
          </a:p>
        </p:txBody>
      </p:sp>
    </p:spTree>
    <p:extLst>
      <p:ext uri="{BB962C8B-B14F-4D97-AF65-F5344CB8AC3E}">
        <p14:creationId xmlns:p14="http://schemas.microsoft.com/office/powerpoint/2010/main" val="1448411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items that we will be covering in this section. </a:t>
            </a:r>
          </a:p>
        </p:txBody>
      </p:sp>
      <p:sp>
        <p:nvSpPr>
          <p:cNvPr id="4" name="Slide Number Placeholder 3"/>
          <p:cNvSpPr>
            <a:spLocks noGrp="1"/>
          </p:cNvSpPr>
          <p:nvPr>
            <p:ph type="sldNum" sz="quarter" idx="5"/>
          </p:nvPr>
        </p:nvSpPr>
        <p:spPr/>
        <p:txBody>
          <a:bodyPr/>
          <a:lstStyle/>
          <a:p>
            <a:fld id="{9A91AD7F-A03D-4DCC-B7D5-13BE94786AAA}" type="slidenum">
              <a:rPr lang="en-US" smtClean="0"/>
              <a:t>25</a:t>
            </a:fld>
            <a:endParaRPr lang="en-US"/>
          </a:p>
        </p:txBody>
      </p:sp>
    </p:spTree>
    <p:extLst>
      <p:ext uri="{BB962C8B-B14F-4D97-AF65-F5344CB8AC3E}">
        <p14:creationId xmlns:p14="http://schemas.microsoft.com/office/powerpoint/2010/main" val="246986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daily vehicle inspections. Documentation is key, without it no validity. </a:t>
            </a:r>
          </a:p>
        </p:txBody>
      </p:sp>
      <p:sp>
        <p:nvSpPr>
          <p:cNvPr id="4" name="Slide Number Placeholder 3"/>
          <p:cNvSpPr>
            <a:spLocks noGrp="1"/>
          </p:cNvSpPr>
          <p:nvPr>
            <p:ph type="sldNum" sz="quarter" idx="5"/>
          </p:nvPr>
        </p:nvSpPr>
        <p:spPr/>
        <p:txBody>
          <a:bodyPr/>
          <a:lstStyle/>
          <a:p>
            <a:fld id="{9A91AD7F-A03D-4DCC-B7D5-13BE94786AAA}" type="slidenum">
              <a:rPr lang="en-US" smtClean="0"/>
              <a:t>26</a:t>
            </a:fld>
            <a:endParaRPr lang="en-US"/>
          </a:p>
        </p:txBody>
      </p:sp>
    </p:spTree>
    <p:extLst>
      <p:ext uri="{BB962C8B-B14F-4D97-AF65-F5344CB8AC3E}">
        <p14:creationId xmlns:p14="http://schemas.microsoft.com/office/powerpoint/2010/main" val="3355371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Do’s and Don’t on how to operate city/county vehicles. Seatbelts, blinkers, lights, how to report an accident, report immediately, repairs before vehicle is back in use. </a:t>
            </a:r>
          </a:p>
        </p:txBody>
      </p:sp>
      <p:sp>
        <p:nvSpPr>
          <p:cNvPr id="4" name="Slide Number Placeholder 3"/>
          <p:cNvSpPr>
            <a:spLocks noGrp="1"/>
          </p:cNvSpPr>
          <p:nvPr>
            <p:ph type="sldNum" sz="quarter" idx="5"/>
          </p:nvPr>
        </p:nvSpPr>
        <p:spPr/>
        <p:txBody>
          <a:bodyPr/>
          <a:lstStyle/>
          <a:p>
            <a:fld id="{9A91AD7F-A03D-4DCC-B7D5-13BE94786AAA}" type="slidenum">
              <a:rPr lang="en-US" smtClean="0"/>
              <a:t>27</a:t>
            </a:fld>
            <a:endParaRPr lang="en-US"/>
          </a:p>
        </p:txBody>
      </p:sp>
    </p:spTree>
    <p:extLst>
      <p:ext uri="{BB962C8B-B14F-4D97-AF65-F5344CB8AC3E}">
        <p14:creationId xmlns:p14="http://schemas.microsoft.com/office/powerpoint/2010/main" val="520957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county with fire truck purchased from Texas, travelling home, tires – 2000 model truck only 12,000 miles</a:t>
            </a:r>
          </a:p>
        </p:txBody>
      </p:sp>
      <p:sp>
        <p:nvSpPr>
          <p:cNvPr id="4" name="Slide Number Placeholder 3"/>
          <p:cNvSpPr>
            <a:spLocks noGrp="1"/>
          </p:cNvSpPr>
          <p:nvPr>
            <p:ph type="sldNum" sz="quarter" idx="5"/>
          </p:nvPr>
        </p:nvSpPr>
        <p:spPr/>
        <p:txBody>
          <a:bodyPr/>
          <a:lstStyle/>
          <a:p>
            <a:fld id="{9A91AD7F-A03D-4DCC-B7D5-13BE94786AAA}" type="slidenum">
              <a:rPr lang="en-US" smtClean="0"/>
              <a:t>28</a:t>
            </a:fld>
            <a:endParaRPr lang="en-US"/>
          </a:p>
        </p:txBody>
      </p:sp>
    </p:spTree>
    <p:extLst>
      <p:ext uri="{BB962C8B-B14F-4D97-AF65-F5344CB8AC3E}">
        <p14:creationId xmlns:p14="http://schemas.microsoft.com/office/powerpoint/2010/main" val="136136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ASE Certified Mechanic on staff, should sign off on all repairs to vehicles. </a:t>
            </a:r>
          </a:p>
          <a:p>
            <a:pPr marL="232943" indent="-232943">
              <a:buAutoNum type="arabicPeriod"/>
            </a:pPr>
            <a:r>
              <a:rPr lang="en-US" dirty="0"/>
              <a:t>Documented preventative maintenance</a:t>
            </a:r>
          </a:p>
          <a:p>
            <a:pPr marL="232943" indent="-232943">
              <a:buAutoNum type="arabicPeriod"/>
            </a:pPr>
            <a:r>
              <a:rPr lang="en-US" dirty="0"/>
              <a:t>Review checklist of items to review before each shift, job, or at minimum on a daily basis</a:t>
            </a:r>
          </a:p>
          <a:p>
            <a:pPr marL="232943" indent="-232943">
              <a:buAutoNum type="arabicPeriod"/>
            </a:pPr>
            <a:r>
              <a:rPr lang="en-US" dirty="0"/>
              <a:t>Record keeping can be used to demonstrate/initiate the replacement of a vehicle or equipment. </a:t>
            </a:r>
          </a:p>
          <a:p>
            <a:pPr marL="232943" indent="-232943">
              <a:buAutoNum type="arabicPeriod"/>
            </a:pPr>
            <a:r>
              <a:rPr lang="en-US" dirty="0"/>
              <a:t>Appearance does play a part, shop needs to be organized and free from hazards. </a:t>
            </a:r>
          </a:p>
        </p:txBody>
      </p:sp>
      <p:sp>
        <p:nvSpPr>
          <p:cNvPr id="4" name="Slide Number Placeholder 3"/>
          <p:cNvSpPr>
            <a:spLocks noGrp="1"/>
          </p:cNvSpPr>
          <p:nvPr>
            <p:ph type="sldNum" sz="quarter" idx="5"/>
          </p:nvPr>
        </p:nvSpPr>
        <p:spPr/>
        <p:txBody>
          <a:bodyPr/>
          <a:lstStyle/>
          <a:p>
            <a:fld id="{9A91AD7F-A03D-4DCC-B7D5-13BE94786AAA}" type="slidenum">
              <a:rPr lang="en-US" smtClean="0"/>
              <a:t>29</a:t>
            </a:fld>
            <a:endParaRPr lang="en-US"/>
          </a:p>
        </p:txBody>
      </p:sp>
    </p:spTree>
    <p:extLst>
      <p:ext uri="{BB962C8B-B14F-4D97-AF65-F5344CB8AC3E}">
        <p14:creationId xmlns:p14="http://schemas.microsoft.com/office/powerpoint/2010/main" val="1902375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31</a:t>
            </a:fld>
            <a:endParaRPr lang="en-US"/>
          </a:p>
        </p:txBody>
      </p:sp>
    </p:spTree>
    <p:extLst>
      <p:ext uri="{BB962C8B-B14F-4D97-AF65-F5344CB8AC3E}">
        <p14:creationId xmlns:p14="http://schemas.microsoft.com/office/powerpoint/2010/main" val="105943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3</a:t>
            </a:fld>
            <a:endParaRPr lang="en-US"/>
          </a:p>
        </p:txBody>
      </p:sp>
    </p:spTree>
    <p:extLst>
      <p:ext uri="{BB962C8B-B14F-4D97-AF65-F5344CB8AC3E}">
        <p14:creationId xmlns:p14="http://schemas.microsoft.com/office/powerpoint/2010/main" val="2189474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extinguishers serviced on an annual basis, readily accessible in the event of a fire. </a:t>
            </a:r>
          </a:p>
          <a:p>
            <a:r>
              <a:rPr lang="en-US" dirty="0"/>
              <a:t>First aid kits should be full stocked, not out of date. </a:t>
            </a:r>
          </a:p>
          <a:p>
            <a:r>
              <a:rPr lang="en-US" dirty="0"/>
              <a:t>Triangles/cones should be placed around equipment/vehicles in the event a breakdown occurs. </a:t>
            </a:r>
          </a:p>
          <a:p>
            <a:r>
              <a:rPr lang="en-US" dirty="0"/>
              <a:t>Placards/signs to tell vehicles how far to stay back, what is being transported etc. </a:t>
            </a:r>
          </a:p>
        </p:txBody>
      </p:sp>
      <p:sp>
        <p:nvSpPr>
          <p:cNvPr id="4" name="Slide Number Placeholder 3"/>
          <p:cNvSpPr>
            <a:spLocks noGrp="1"/>
          </p:cNvSpPr>
          <p:nvPr>
            <p:ph type="sldNum" sz="quarter" idx="5"/>
          </p:nvPr>
        </p:nvSpPr>
        <p:spPr/>
        <p:txBody>
          <a:bodyPr/>
          <a:lstStyle/>
          <a:p>
            <a:fld id="{9A91AD7F-A03D-4DCC-B7D5-13BE94786AAA}" type="slidenum">
              <a:rPr lang="en-US" smtClean="0"/>
              <a:t>32</a:t>
            </a:fld>
            <a:endParaRPr lang="en-US"/>
          </a:p>
        </p:txBody>
      </p:sp>
    </p:spTree>
    <p:extLst>
      <p:ext uri="{BB962C8B-B14F-4D97-AF65-F5344CB8AC3E}">
        <p14:creationId xmlns:p14="http://schemas.microsoft.com/office/powerpoint/2010/main" val="3354570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story about Ware County</a:t>
            </a:r>
          </a:p>
        </p:txBody>
      </p:sp>
      <p:sp>
        <p:nvSpPr>
          <p:cNvPr id="4" name="Slide Number Placeholder 3"/>
          <p:cNvSpPr>
            <a:spLocks noGrp="1"/>
          </p:cNvSpPr>
          <p:nvPr>
            <p:ph type="sldNum" sz="quarter" idx="5"/>
          </p:nvPr>
        </p:nvSpPr>
        <p:spPr/>
        <p:txBody>
          <a:bodyPr/>
          <a:lstStyle/>
          <a:p>
            <a:fld id="{9A91AD7F-A03D-4DCC-B7D5-13BE94786AAA}" type="slidenum">
              <a:rPr lang="en-US" smtClean="0"/>
              <a:t>33</a:t>
            </a:fld>
            <a:endParaRPr lang="en-US"/>
          </a:p>
        </p:txBody>
      </p:sp>
    </p:spTree>
    <p:extLst>
      <p:ext uri="{BB962C8B-B14F-4D97-AF65-F5344CB8AC3E}">
        <p14:creationId xmlns:p14="http://schemas.microsoft.com/office/powerpoint/2010/main" val="371516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4 points of securement when transporting equipment</a:t>
            </a:r>
          </a:p>
          <a:p>
            <a:pPr marL="232943" indent="-232943">
              <a:buAutoNum type="arabicPeriod"/>
            </a:pPr>
            <a:r>
              <a:rPr lang="en-US" dirty="0"/>
              <a:t>Securing devices should be in good condition, no broken links, no rips/tears in straps/ropes, etc. Golden rule for DOT tiedown req. – the sum of all tiedowns must be at least 50% of the weight of the piece of equipment example: 5000 </a:t>
            </a:r>
            <a:r>
              <a:rPr lang="en-US" dirty="0" err="1"/>
              <a:t>lbs</a:t>
            </a:r>
            <a:r>
              <a:rPr lang="en-US" dirty="0"/>
              <a:t> on eq.</a:t>
            </a:r>
          </a:p>
          <a:p>
            <a:pPr marL="232943" indent="-232943">
              <a:buAutoNum type="arabicPeriod"/>
            </a:pPr>
            <a:r>
              <a:rPr lang="en-US" dirty="0"/>
              <a:t>Bocking an bracing should be used to keep equipment/materials from shifting </a:t>
            </a:r>
          </a:p>
        </p:txBody>
      </p:sp>
      <p:sp>
        <p:nvSpPr>
          <p:cNvPr id="4" name="Slide Number Placeholder 3"/>
          <p:cNvSpPr>
            <a:spLocks noGrp="1"/>
          </p:cNvSpPr>
          <p:nvPr>
            <p:ph type="sldNum" sz="quarter" idx="5"/>
          </p:nvPr>
        </p:nvSpPr>
        <p:spPr/>
        <p:txBody>
          <a:bodyPr/>
          <a:lstStyle/>
          <a:p>
            <a:fld id="{9A91AD7F-A03D-4DCC-B7D5-13BE94786AAA}" type="slidenum">
              <a:rPr lang="en-US" smtClean="0"/>
              <a:t>34</a:t>
            </a:fld>
            <a:endParaRPr lang="en-US"/>
          </a:p>
        </p:txBody>
      </p:sp>
    </p:spTree>
    <p:extLst>
      <p:ext uri="{BB962C8B-B14F-4D97-AF65-F5344CB8AC3E}">
        <p14:creationId xmlns:p14="http://schemas.microsoft.com/office/powerpoint/2010/main" val="3495719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35</a:t>
            </a:fld>
            <a:endParaRPr lang="en-US"/>
          </a:p>
        </p:txBody>
      </p:sp>
    </p:spTree>
    <p:extLst>
      <p:ext uri="{BB962C8B-B14F-4D97-AF65-F5344CB8AC3E}">
        <p14:creationId xmlns:p14="http://schemas.microsoft.com/office/powerpoint/2010/main" val="2750679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36</a:t>
            </a:fld>
            <a:endParaRPr lang="en-US"/>
          </a:p>
        </p:txBody>
      </p:sp>
    </p:spTree>
    <p:extLst>
      <p:ext uri="{BB962C8B-B14F-4D97-AF65-F5344CB8AC3E}">
        <p14:creationId xmlns:p14="http://schemas.microsoft.com/office/powerpoint/2010/main" val="1787022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37</a:t>
            </a:fld>
            <a:endParaRPr lang="en-US"/>
          </a:p>
        </p:txBody>
      </p:sp>
    </p:spTree>
    <p:extLst>
      <p:ext uri="{BB962C8B-B14F-4D97-AF65-F5344CB8AC3E}">
        <p14:creationId xmlns:p14="http://schemas.microsoft.com/office/powerpoint/2010/main" val="3915776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pulling trailer </a:t>
            </a:r>
          </a:p>
          <a:p>
            <a:r>
              <a:rPr lang="en-US" dirty="0"/>
              <a:t>Exceeded weight limits – what the vehicle is rated to haul, or a full load on the vehicle? Strain on vehicles, trailers, tires, axles etc. </a:t>
            </a:r>
          </a:p>
          <a:p>
            <a:r>
              <a:rPr lang="en-US" dirty="0"/>
              <a:t>We have had claims where items have shifted, fell off, and/or fell on employees causing serious injuries/fatalities. </a:t>
            </a:r>
          </a:p>
        </p:txBody>
      </p:sp>
      <p:sp>
        <p:nvSpPr>
          <p:cNvPr id="4" name="Slide Number Placeholder 3"/>
          <p:cNvSpPr>
            <a:spLocks noGrp="1"/>
          </p:cNvSpPr>
          <p:nvPr>
            <p:ph type="sldNum" sz="quarter" idx="5"/>
          </p:nvPr>
        </p:nvSpPr>
        <p:spPr/>
        <p:txBody>
          <a:bodyPr/>
          <a:lstStyle/>
          <a:p>
            <a:fld id="{9A91AD7F-A03D-4DCC-B7D5-13BE94786AAA}" type="slidenum">
              <a:rPr lang="en-US" smtClean="0"/>
              <a:t>38</a:t>
            </a:fld>
            <a:endParaRPr lang="en-US"/>
          </a:p>
        </p:txBody>
      </p:sp>
    </p:spTree>
    <p:extLst>
      <p:ext uri="{BB962C8B-B14F-4D97-AF65-F5344CB8AC3E}">
        <p14:creationId xmlns:p14="http://schemas.microsoft.com/office/powerpoint/2010/main" val="2808128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Three points of contact minimum are a must when entering a machine. 2 hands and a foot, 2 feet and a hand. </a:t>
            </a:r>
          </a:p>
          <a:p>
            <a:pPr marL="171450" indent="-171450">
              <a:buFontTx/>
              <a:buChar char="-"/>
            </a:pPr>
            <a:r>
              <a:rPr lang="en-US" dirty="0"/>
              <a:t>Do not try to carry items in your hands or on your body, load them from ground level or ask for assistance</a:t>
            </a:r>
          </a:p>
          <a:p>
            <a:pPr marL="171450" indent="-171450">
              <a:buFontTx/>
              <a:buChar char="-"/>
            </a:pPr>
            <a:r>
              <a:rPr lang="en-US" dirty="0"/>
              <a:t>Do not jump, exit the machine the same way you entered with three points of contact. Emphasize ergonomics claims issues.</a:t>
            </a:r>
          </a:p>
          <a:p>
            <a:pPr marL="171450" indent="-171450">
              <a:buFontTx/>
              <a:buChar char="-"/>
            </a:pPr>
            <a:r>
              <a:rPr lang="en-US" dirty="0"/>
              <a:t>If possible, do not allow employees to ride on steps of sanitation trucks. If absolutely necessary, have speed limit policy in place.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Never stand in between implements of equipment. If directly in front of or behind equipment, confirm driver is aware by communicating via hand signals, vocally, by mobile devices or by radio</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39</a:t>
            </a:fld>
            <a:endParaRPr lang="en-US"/>
          </a:p>
        </p:txBody>
      </p:sp>
    </p:spTree>
    <p:extLst>
      <p:ext uri="{BB962C8B-B14F-4D97-AF65-F5344CB8AC3E}">
        <p14:creationId xmlns:p14="http://schemas.microsoft.com/office/powerpoint/2010/main" val="3821862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particular employee is standing between the implement and the equipment. Never stand in this area. Always communicate with the operator from a safe location several feet from the equipment.</a:t>
            </a:r>
          </a:p>
        </p:txBody>
      </p:sp>
      <p:sp>
        <p:nvSpPr>
          <p:cNvPr id="4" name="Slide Number Placeholder 3"/>
          <p:cNvSpPr>
            <a:spLocks noGrp="1"/>
          </p:cNvSpPr>
          <p:nvPr>
            <p:ph type="sldNum" sz="quarter" idx="5"/>
          </p:nvPr>
        </p:nvSpPr>
        <p:spPr/>
        <p:txBody>
          <a:bodyPr/>
          <a:lstStyle/>
          <a:p>
            <a:fld id="{9A91AD7F-A03D-4DCC-B7D5-13BE94786AAA}" type="slidenum">
              <a:rPr lang="en-US" smtClean="0"/>
              <a:t>40</a:t>
            </a:fld>
            <a:endParaRPr lang="en-US"/>
          </a:p>
        </p:txBody>
      </p:sp>
    </p:spTree>
    <p:extLst>
      <p:ext uri="{BB962C8B-B14F-4D97-AF65-F5344CB8AC3E}">
        <p14:creationId xmlns:p14="http://schemas.microsoft.com/office/powerpoint/2010/main" val="1016900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an employee bent down inspecting an area of land directly behind a piece of machinery. The operator of the equipment has his back towards him. This should never be an action taken by an employee, he should stay in clear view of the operator at all times.</a:t>
            </a:r>
          </a:p>
        </p:txBody>
      </p:sp>
      <p:sp>
        <p:nvSpPr>
          <p:cNvPr id="4" name="Slide Number Placeholder 3"/>
          <p:cNvSpPr>
            <a:spLocks noGrp="1"/>
          </p:cNvSpPr>
          <p:nvPr>
            <p:ph type="sldNum" sz="quarter" idx="5"/>
          </p:nvPr>
        </p:nvSpPr>
        <p:spPr/>
        <p:txBody>
          <a:bodyPr/>
          <a:lstStyle/>
          <a:p>
            <a:fld id="{9A91AD7F-A03D-4DCC-B7D5-13BE94786AAA}" type="slidenum">
              <a:rPr lang="en-US" smtClean="0"/>
              <a:t>41</a:t>
            </a:fld>
            <a:endParaRPr lang="en-US"/>
          </a:p>
        </p:txBody>
      </p:sp>
    </p:spTree>
    <p:extLst>
      <p:ext uri="{BB962C8B-B14F-4D97-AF65-F5344CB8AC3E}">
        <p14:creationId xmlns:p14="http://schemas.microsoft.com/office/powerpoint/2010/main" val="5282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4</a:t>
            </a:fld>
            <a:endParaRPr lang="en-US"/>
          </a:p>
        </p:txBody>
      </p:sp>
    </p:spTree>
    <p:extLst>
      <p:ext uri="{BB962C8B-B14F-4D97-AF65-F5344CB8AC3E}">
        <p14:creationId xmlns:p14="http://schemas.microsoft.com/office/powerpoint/2010/main" val="3229095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42</a:t>
            </a:fld>
            <a:endParaRPr lang="en-US"/>
          </a:p>
        </p:txBody>
      </p:sp>
    </p:spTree>
    <p:extLst>
      <p:ext uri="{BB962C8B-B14F-4D97-AF65-F5344CB8AC3E}">
        <p14:creationId xmlns:p14="http://schemas.microsoft.com/office/powerpoint/2010/main" val="455058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Make sure seat cushions and upholstery are in good shape. This goes for vehicles and equipment.</a:t>
            </a:r>
          </a:p>
          <a:p>
            <a:pPr marL="171450" indent="-171450">
              <a:buFontTx/>
              <a:buChar char="-"/>
            </a:pPr>
            <a:r>
              <a:rPr lang="en-US" dirty="0"/>
              <a:t>If it’s a one-man job, take frequent breaks every hour or two. Long term over-stimulation will create long-term issues. (Back problems, arthritis, carpel tunnel etc.)</a:t>
            </a:r>
          </a:p>
          <a:p>
            <a:pPr marL="171450" indent="-171450">
              <a:buFontTx/>
              <a:buChar char="-"/>
            </a:pPr>
            <a:r>
              <a:rPr lang="en-US" dirty="0"/>
              <a:t>Adjust the seat, torso, and headrest before work begins</a:t>
            </a:r>
          </a:p>
          <a:p>
            <a:pPr marL="171450" indent="-171450">
              <a:buFontTx/>
              <a:buChar char="-"/>
            </a:pPr>
            <a:r>
              <a:rPr lang="en-US" dirty="0"/>
              <a:t>If multiple workers are on one job that’s ongoing, rotate drivers out every couple of hours to keep from excessive wear on body</a:t>
            </a:r>
          </a:p>
        </p:txBody>
      </p:sp>
      <p:sp>
        <p:nvSpPr>
          <p:cNvPr id="4" name="Slide Number Placeholder 3"/>
          <p:cNvSpPr>
            <a:spLocks noGrp="1"/>
          </p:cNvSpPr>
          <p:nvPr>
            <p:ph type="sldNum" sz="quarter" idx="5"/>
          </p:nvPr>
        </p:nvSpPr>
        <p:spPr/>
        <p:txBody>
          <a:bodyPr/>
          <a:lstStyle/>
          <a:p>
            <a:fld id="{9A91AD7F-A03D-4DCC-B7D5-13BE94786AAA}" type="slidenum">
              <a:rPr lang="en-US" smtClean="0"/>
              <a:t>43</a:t>
            </a:fld>
            <a:endParaRPr lang="en-US"/>
          </a:p>
        </p:txBody>
      </p:sp>
    </p:spTree>
    <p:extLst>
      <p:ext uri="{BB962C8B-B14F-4D97-AF65-F5344CB8AC3E}">
        <p14:creationId xmlns:p14="http://schemas.microsoft.com/office/powerpoint/2010/main" val="430790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webinars externally, lots of information provided by GMA/ACCG attorneys</a:t>
            </a:r>
          </a:p>
        </p:txBody>
      </p:sp>
      <p:sp>
        <p:nvSpPr>
          <p:cNvPr id="4" name="Slide Number Placeholder 3"/>
          <p:cNvSpPr>
            <a:spLocks noGrp="1"/>
          </p:cNvSpPr>
          <p:nvPr>
            <p:ph type="sldNum" sz="quarter" idx="5"/>
          </p:nvPr>
        </p:nvSpPr>
        <p:spPr/>
        <p:txBody>
          <a:bodyPr/>
          <a:lstStyle/>
          <a:p>
            <a:fld id="{9A91AD7F-A03D-4DCC-B7D5-13BE94786AAA}" type="slidenum">
              <a:rPr lang="en-US" smtClean="0"/>
              <a:t>44</a:t>
            </a:fld>
            <a:endParaRPr lang="en-US"/>
          </a:p>
        </p:txBody>
      </p:sp>
    </p:spTree>
    <p:extLst>
      <p:ext uri="{BB962C8B-B14F-4D97-AF65-F5344CB8AC3E}">
        <p14:creationId xmlns:p14="http://schemas.microsoft.com/office/powerpoint/2010/main" val="3156856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D5875-FBCD-9AD3-0CCE-999EEAF19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1EBD3-CD75-A714-A222-7F7D73465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4A0B9-04D2-854C-C645-593375417E88}"/>
              </a:ext>
            </a:extLst>
          </p:cNvPr>
          <p:cNvSpPr>
            <a:spLocks noGrp="1"/>
          </p:cNvSpPr>
          <p:nvPr>
            <p:ph type="body" idx="1"/>
          </p:nvPr>
        </p:nvSpPr>
        <p:spPr/>
        <p:txBody>
          <a:bodyPr/>
          <a:lstStyle/>
          <a:p>
            <a:r>
              <a:rPr lang="en-US"/>
              <a:t>Explain </a:t>
            </a:r>
            <a:r>
              <a:rPr lang="en-US" dirty="0"/>
              <a:t>2 reps for the simulators, 2 reps for the law enforcement risk training classes. Explain LE is heavily targeted audience for loss control efforts. </a:t>
            </a:r>
          </a:p>
        </p:txBody>
      </p:sp>
      <p:sp>
        <p:nvSpPr>
          <p:cNvPr id="4" name="Slide Number Placeholder 3">
            <a:extLst>
              <a:ext uri="{FF2B5EF4-FFF2-40B4-BE49-F238E27FC236}">
                <a16:creationId xmlns:a16="http://schemas.microsoft.com/office/drawing/2014/main" id="{6E53569D-3E07-8671-68D8-C112CA49EE72}"/>
              </a:ext>
            </a:extLst>
          </p:cNvPr>
          <p:cNvSpPr>
            <a:spLocks noGrp="1"/>
          </p:cNvSpPr>
          <p:nvPr>
            <p:ph type="sldNum" sz="quarter" idx="5"/>
          </p:nvPr>
        </p:nvSpPr>
        <p:spPr/>
        <p:txBody>
          <a:bodyPr/>
          <a:lstStyle/>
          <a:p>
            <a:fld id="{9A91AD7F-A03D-4DCC-B7D5-13BE94786AAA}" type="slidenum">
              <a:rPr lang="en-US" smtClean="0"/>
              <a:t>45</a:t>
            </a:fld>
            <a:endParaRPr lang="en-US"/>
          </a:p>
        </p:txBody>
      </p:sp>
    </p:spTree>
    <p:extLst>
      <p:ext uri="{BB962C8B-B14F-4D97-AF65-F5344CB8AC3E}">
        <p14:creationId xmlns:p14="http://schemas.microsoft.com/office/powerpoint/2010/main" val="3415761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1AD7F-A03D-4DCC-B7D5-13BE94786AAA}" type="slidenum">
              <a:rPr lang="en-US" smtClean="0"/>
              <a:t>46</a:t>
            </a:fld>
            <a:endParaRPr lang="en-US"/>
          </a:p>
        </p:txBody>
      </p:sp>
    </p:spTree>
    <p:extLst>
      <p:ext uri="{BB962C8B-B14F-4D97-AF65-F5344CB8AC3E}">
        <p14:creationId xmlns:p14="http://schemas.microsoft.com/office/powerpoint/2010/main" val="18988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91AD7F-A03D-4DCC-B7D5-13BE94786AAA}" type="slidenum">
              <a:rPr lang="en-US" smtClean="0"/>
              <a:t>47</a:t>
            </a:fld>
            <a:endParaRPr lang="en-US"/>
          </a:p>
        </p:txBody>
      </p:sp>
    </p:spTree>
    <p:extLst>
      <p:ext uri="{BB962C8B-B14F-4D97-AF65-F5344CB8AC3E}">
        <p14:creationId xmlns:p14="http://schemas.microsoft.com/office/powerpoint/2010/main" val="2398231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Lunch will be served around 11:30-11:45am, next class </a:t>
            </a:r>
            <a:r>
              <a:rPr lang="en-US"/>
              <a:t>will start at 1pm</a:t>
            </a:r>
          </a:p>
        </p:txBody>
      </p:sp>
      <p:sp>
        <p:nvSpPr>
          <p:cNvPr id="4" name="Slide Number Placeholder 3"/>
          <p:cNvSpPr>
            <a:spLocks noGrp="1"/>
          </p:cNvSpPr>
          <p:nvPr>
            <p:ph type="sldNum" sz="quarter" idx="5"/>
          </p:nvPr>
        </p:nvSpPr>
        <p:spPr/>
        <p:txBody>
          <a:bodyPr/>
          <a:lstStyle/>
          <a:p>
            <a:fld id="{9A91AD7F-A03D-4DCC-B7D5-13BE94786AAA}" type="slidenum">
              <a:rPr lang="en-US" smtClean="0"/>
              <a:t>49</a:t>
            </a:fld>
            <a:endParaRPr lang="en-US"/>
          </a:p>
        </p:txBody>
      </p:sp>
    </p:spTree>
    <p:extLst>
      <p:ext uri="{BB962C8B-B14F-4D97-AF65-F5344CB8AC3E}">
        <p14:creationId xmlns:p14="http://schemas.microsoft.com/office/powerpoint/2010/main" val="63625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an accident involves more than just repair invoice for the vehicle. Each motor vehicle accident will result in a minimum of 3 claims, one for the insured vehicle, one for the vehicle we struck, and one for the driver of the vehicle we struck. There will be additional claims for each passenger in the vehicle we struck.  WC will be an additional claim for our employee, if injured. General Liability would be in the event we hit something before/after striking a vehicle (</a:t>
            </a:r>
            <a:r>
              <a:rPr lang="en-US" dirty="0" err="1"/>
              <a:t>ie</a:t>
            </a:r>
            <a:r>
              <a:rPr lang="en-US" dirty="0"/>
              <a:t>. Signs, buildings, pedestrians, etc.). Today’s legal environment is highly focused on suing insurance companies rather than individuals (</a:t>
            </a:r>
            <a:r>
              <a:rPr lang="en-US" dirty="0" err="1"/>
              <a:t>ie</a:t>
            </a:r>
            <a:r>
              <a:rPr lang="en-US" dirty="0"/>
              <a:t>. Who has the deepest pockets?) </a:t>
            </a:r>
          </a:p>
        </p:txBody>
      </p:sp>
      <p:sp>
        <p:nvSpPr>
          <p:cNvPr id="4" name="Slide Number Placeholder 3"/>
          <p:cNvSpPr>
            <a:spLocks noGrp="1"/>
          </p:cNvSpPr>
          <p:nvPr>
            <p:ph type="sldNum" sz="quarter" idx="5"/>
          </p:nvPr>
        </p:nvSpPr>
        <p:spPr/>
        <p:txBody>
          <a:bodyPr/>
          <a:lstStyle/>
          <a:p>
            <a:fld id="{9A91AD7F-A03D-4DCC-B7D5-13BE94786AAA}" type="slidenum">
              <a:rPr lang="en-US" smtClean="0"/>
              <a:t>5</a:t>
            </a:fld>
            <a:endParaRPr lang="en-US"/>
          </a:p>
        </p:txBody>
      </p:sp>
    </p:spTree>
    <p:extLst>
      <p:ext uri="{BB962C8B-B14F-4D97-AF65-F5344CB8AC3E}">
        <p14:creationId xmlns:p14="http://schemas.microsoft.com/office/powerpoint/2010/main" val="396359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COVID 19 delay, claims are currently still open for the 2020, 2021 years. </a:t>
            </a:r>
          </a:p>
        </p:txBody>
      </p:sp>
      <p:sp>
        <p:nvSpPr>
          <p:cNvPr id="4" name="Slide Number Placeholder 3"/>
          <p:cNvSpPr>
            <a:spLocks noGrp="1"/>
          </p:cNvSpPr>
          <p:nvPr>
            <p:ph type="sldNum" sz="quarter" idx="5"/>
          </p:nvPr>
        </p:nvSpPr>
        <p:spPr/>
        <p:txBody>
          <a:bodyPr/>
          <a:lstStyle/>
          <a:p>
            <a:fld id="{9A91AD7F-A03D-4DCC-B7D5-13BE94786AAA}" type="slidenum">
              <a:rPr lang="en-US" smtClean="0"/>
              <a:t>6</a:t>
            </a:fld>
            <a:endParaRPr lang="en-US"/>
          </a:p>
        </p:txBody>
      </p:sp>
    </p:spTree>
    <p:extLst>
      <p:ext uri="{BB962C8B-B14F-4D97-AF65-F5344CB8AC3E}">
        <p14:creationId xmlns:p14="http://schemas.microsoft.com/office/powerpoint/2010/main" val="146037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occurrence can result in multiple claims. Our vehicle, other insureds vehicles, proper damages to light poles, guard rails, median crossovers, buildings, liability damages to pedestrians, not to mention WC claims. LE is our main driver of MVA’s on the property/liability side. </a:t>
            </a:r>
          </a:p>
        </p:txBody>
      </p:sp>
      <p:sp>
        <p:nvSpPr>
          <p:cNvPr id="4" name="Slide Number Placeholder 3"/>
          <p:cNvSpPr>
            <a:spLocks noGrp="1"/>
          </p:cNvSpPr>
          <p:nvPr>
            <p:ph type="sldNum" sz="quarter" idx="5"/>
          </p:nvPr>
        </p:nvSpPr>
        <p:spPr/>
        <p:txBody>
          <a:bodyPr/>
          <a:lstStyle/>
          <a:p>
            <a:fld id="{9A91AD7F-A03D-4DCC-B7D5-13BE94786AAA}" type="slidenum">
              <a:rPr lang="en-US" smtClean="0"/>
              <a:t>7</a:t>
            </a:fld>
            <a:endParaRPr lang="en-US"/>
          </a:p>
        </p:txBody>
      </p:sp>
    </p:spTree>
    <p:extLst>
      <p:ext uri="{BB962C8B-B14F-4D97-AF65-F5344CB8AC3E}">
        <p14:creationId xmlns:p14="http://schemas.microsoft.com/office/powerpoint/2010/main" val="109178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NSC states currently it is over 43,000 people. Population of Tift County, 40K+, as if everybody in Tift County died this year. </a:t>
            </a:r>
          </a:p>
          <a:p>
            <a:endParaRPr lang="en-US" dirty="0"/>
          </a:p>
          <a:p>
            <a:r>
              <a:rPr lang="en-US" dirty="0"/>
              <a:t>Something else to think about, 100 people die on the road each day. But its so common, we don’t discuss is as much. But think about it in a different perspective, if a plane crashed every day with 100 people on board, think about that impact. Now imagine those people are your loved ones, family, friends, children, spouses. It’s important to understand the severity of these statistics and the need for Driver safety. </a:t>
            </a:r>
          </a:p>
        </p:txBody>
      </p:sp>
      <p:sp>
        <p:nvSpPr>
          <p:cNvPr id="4" name="Slide Number Placeholder 3"/>
          <p:cNvSpPr>
            <a:spLocks noGrp="1"/>
          </p:cNvSpPr>
          <p:nvPr>
            <p:ph type="sldNum" sz="quarter" idx="5"/>
          </p:nvPr>
        </p:nvSpPr>
        <p:spPr/>
        <p:txBody>
          <a:bodyPr/>
          <a:lstStyle/>
          <a:p>
            <a:fld id="{9A91AD7F-A03D-4DCC-B7D5-13BE94786AAA}" type="slidenum">
              <a:rPr lang="en-US" smtClean="0"/>
              <a:t>8</a:t>
            </a:fld>
            <a:endParaRPr lang="en-US"/>
          </a:p>
        </p:txBody>
      </p:sp>
    </p:spTree>
    <p:extLst>
      <p:ext uri="{BB962C8B-B14F-4D97-AF65-F5344CB8AC3E}">
        <p14:creationId xmlns:p14="http://schemas.microsoft.com/office/powerpoint/2010/main" val="2247473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group discussion is for each table to discuss the scenarios. I will give you 5 minutes to discuss the corrective actions amongst yourselves. </a:t>
            </a:r>
          </a:p>
        </p:txBody>
      </p:sp>
      <p:sp>
        <p:nvSpPr>
          <p:cNvPr id="4" name="Slide Number Placeholder 3"/>
          <p:cNvSpPr>
            <a:spLocks noGrp="1"/>
          </p:cNvSpPr>
          <p:nvPr>
            <p:ph type="sldNum" sz="quarter" idx="5"/>
          </p:nvPr>
        </p:nvSpPr>
        <p:spPr/>
        <p:txBody>
          <a:bodyPr/>
          <a:lstStyle/>
          <a:p>
            <a:fld id="{9A91AD7F-A03D-4DCC-B7D5-13BE94786AAA}" type="slidenum">
              <a:rPr lang="en-US" smtClean="0"/>
              <a:t>10</a:t>
            </a:fld>
            <a:endParaRPr lang="en-US"/>
          </a:p>
        </p:txBody>
      </p:sp>
    </p:spTree>
    <p:extLst>
      <p:ext uri="{BB962C8B-B14F-4D97-AF65-F5344CB8AC3E}">
        <p14:creationId xmlns:p14="http://schemas.microsoft.com/office/powerpoint/2010/main" val="356416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CE39BDFD-2DE9-476E-89F4-7970FC6D8BBF}"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5629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9BDFD-2DE9-476E-89F4-7970FC6D8BBF}"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9BDFD-2DE9-476E-89F4-7970FC6D8BBF}"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4209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bg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519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614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651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8933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8856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3751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187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540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9BDFD-2DE9-476E-89F4-7970FC6D8BBF}"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644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10/17/2024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138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2178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795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39BDFD-2DE9-476E-89F4-7970FC6D8BBF}"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4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39BDFD-2DE9-476E-89F4-7970FC6D8BBF}"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216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39BDFD-2DE9-476E-89F4-7970FC6D8BBF}"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59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39BDFD-2DE9-476E-89F4-7970FC6D8BBF}"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694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39BDFD-2DE9-476E-89F4-7970FC6D8BBF}" type="slidenum">
              <a:rPr lang="en-US" smtClean="0"/>
              <a:t>‹#›</a:t>
            </a:fld>
            <a:endParaRPr lang="en-US" dirty="0"/>
          </a:p>
        </p:txBody>
      </p:sp>
    </p:spTree>
    <p:extLst>
      <p:ext uri="{BB962C8B-B14F-4D97-AF65-F5344CB8AC3E}">
        <p14:creationId xmlns:p14="http://schemas.microsoft.com/office/powerpoint/2010/main" val="229728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D1988-54C8-42ED-AB81-1FED713E1323}" type="datetimeFigureOut">
              <a:rPr lang="en-US" smtClean="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39BDFD-2DE9-476E-89F4-7970FC6D8BBF}"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926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88D1988-54C8-42ED-AB81-1FED713E1323}" type="datetimeFigureOut">
              <a:rPr lang="en-US" smtClean="0"/>
              <a:t>10/17/2024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CE39BDFD-2DE9-476E-89F4-7970FC6D8BBF}"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a:solidFill>
              <a:srgbClr val="00B0F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283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88D1988-54C8-42ED-AB81-1FED713E1323}" type="datetimeFigureOut">
              <a:rPr lang="en-US" smtClean="0"/>
              <a:t>10/17/2024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CE39BDFD-2DE9-476E-89F4-7970FC6D8BBF}"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7687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3200" b="0" i="0" kern="1200" cap="all">
          <a:solidFill>
            <a:schemeClr val="bg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rgbClr val="00B0F0"/>
        </a:buClr>
        <a:buSzPct val="100000"/>
        <a:buFont typeface="Arial" panose="020B0604020202020204" pitchFamily="34" charset="0"/>
        <a:buChar char="•"/>
        <a:defRPr sz="2000" kern="1200">
          <a:solidFill>
            <a:schemeClr val="bg1"/>
          </a:solidFill>
          <a:effectLst/>
          <a:latin typeface="+mn-lt"/>
          <a:ea typeface="+mn-ea"/>
          <a:cs typeface="+mn-cs"/>
        </a:defRPr>
      </a:lvl1pPr>
      <a:lvl2pPr marL="685800" indent="-228600" algn="l" defTabSz="914400" rtl="0" eaLnBrk="1" latinLnBrk="0" hangingPunct="1">
        <a:lnSpc>
          <a:spcPct val="120000"/>
        </a:lnSpc>
        <a:spcBef>
          <a:spcPts val="500"/>
        </a:spcBef>
        <a:buClr>
          <a:srgbClr val="00B0F0"/>
        </a:buClr>
        <a:buSzPct val="100000"/>
        <a:buFont typeface="Arial" panose="020B0604020202020204" pitchFamily="34" charset="0"/>
        <a:buChar char="•"/>
        <a:defRPr sz="1800" kern="1200" cap="none" baseline="0">
          <a:solidFill>
            <a:schemeClr val="bg1"/>
          </a:solidFill>
          <a:effectLst/>
          <a:latin typeface="+mn-lt"/>
          <a:ea typeface="+mn-ea"/>
          <a:cs typeface="+mn-cs"/>
        </a:defRPr>
      </a:lvl2pPr>
      <a:lvl3pPr marL="1143000" indent="-228600" algn="l" defTabSz="914400" rtl="0" eaLnBrk="1" latinLnBrk="0" hangingPunct="1">
        <a:lnSpc>
          <a:spcPct val="120000"/>
        </a:lnSpc>
        <a:spcBef>
          <a:spcPts val="500"/>
        </a:spcBef>
        <a:buClr>
          <a:srgbClr val="00B0F0"/>
        </a:buClr>
        <a:buSzPct val="100000"/>
        <a:buFont typeface="Arial" panose="020B0604020202020204" pitchFamily="34" charset="0"/>
        <a:buChar char="•"/>
        <a:defRPr sz="1600" kern="1200">
          <a:solidFill>
            <a:schemeClr val="bg1"/>
          </a:solidFill>
          <a:effectLst/>
          <a:latin typeface="+mn-lt"/>
          <a:ea typeface="+mn-ea"/>
          <a:cs typeface="+mn-cs"/>
        </a:defRPr>
      </a:lvl3pPr>
      <a:lvl4pPr marL="1600200" indent="-228600" algn="l" defTabSz="914400" rtl="0" eaLnBrk="1" latinLnBrk="0" hangingPunct="1">
        <a:lnSpc>
          <a:spcPct val="120000"/>
        </a:lnSpc>
        <a:spcBef>
          <a:spcPts val="500"/>
        </a:spcBef>
        <a:buClr>
          <a:srgbClr val="00B0F0"/>
        </a:buClr>
        <a:buSzPct val="100000"/>
        <a:buFont typeface="Arial" panose="020B0604020202020204" pitchFamily="34" charset="0"/>
        <a:buChar char="•"/>
        <a:defRPr sz="1400" kern="1200" cap="none" baseline="0">
          <a:solidFill>
            <a:schemeClr val="bg1"/>
          </a:solidFill>
          <a:effectLst/>
          <a:latin typeface="+mn-lt"/>
          <a:ea typeface="+mn-ea"/>
          <a:cs typeface="+mn-cs"/>
        </a:defRPr>
      </a:lvl4pPr>
      <a:lvl5pPr marL="2057400" indent="-228600" algn="l" defTabSz="914400" rtl="0" eaLnBrk="1" latinLnBrk="0" hangingPunct="1">
        <a:lnSpc>
          <a:spcPct val="120000"/>
        </a:lnSpc>
        <a:spcBef>
          <a:spcPts val="500"/>
        </a:spcBef>
        <a:buClr>
          <a:srgbClr val="00B0F0"/>
        </a:buClr>
        <a:buSzPct val="100000"/>
        <a:buFont typeface="Arial" panose="020B0604020202020204" pitchFamily="34" charset="0"/>
        <a:buChar char="•"/>
        <a:defRPr sz="1200" kern="1200">
          <a:solidFill>
            <a:schemeClr val="bg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10/17/2024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1976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train.onqsafety.com/s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gacities.com/Service-Forms.aspx" TargetMode="External"/><Relationship Id="rId4" Type="http://schemas.openxmlformats.org/officeDocument/2006/relationships/hyperlink" Target="https://www.accg.org/insurance/gsiwcclaim.php"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hyperlink" Target="https://creativecommons.org/licenses/by-nc/3.0/" TargetMode="External"/><Relationship Id="rId5" Type="http://schemas.openxmlformats.org/officeDocument/2006/relationships/hyperlink" Target="http://cosasdekari.blogspot.com/2011/04/porque-se-debe-utilizar-el-cinturon-de.html" TargetMode="Externa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file:///C:\Users\wcox\Downloads\cdc_118848_DS1%20(3).pdf" TargetMode="External"/><Relationship Id="rId2" Type="http://schemas.openxmlformats.org/officeDocument/2006/relationships/hyperlink" Target="https://www.cdc.gov/transportation-safety/about/index.html" TargetMode="External"/><Relationship Id="rId1" Type="http://schemas.openxmlformats.org/officeDocument/2006/relationships/slideLayout" Target="../slideLayouts/slideLayout2.xml"/><Relationship Id="rId5" Type="http://schemas.openxmlformats.org/officeDocument/2006/relationships/hyperlink" Target="https://dph.georgia.gov/health-topics/injury-prevention-program/cdc-core/motor-vehicle-crashes" TargetMode="External"/><Relationship Id="rId4" Type="http://schemas.openxmlformats.org/officeDocument/2006/relationships/hyperlink" Target="https://www.nhtsa.gov/press-releases/early-estimate-2021-traffic-fatalit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4260-EAE7-4E85-8C91-29A0B17C878A}"/>
              </a:ext>
            </a:extLst>
          </p:cNvPr>
          <p:cNvSpPr>
            <a:spLocks noGrp="1"/>
          </p:cNvSpPr>
          <p:nvPr>
            <p:ph type="ctrTitle"/>
          </p:nvPr>
        </p:nvSpPr>
        <p:spPr/>
        <p:txBody>
          <a:bodyPr>
            <a:normAutofit fontScale="90000"/>
          </a:bodyPr>
          <a:lstStyle/>
          <a:p>
            <a:r>
              <a:rPr lang="en-US" dirty="0">
                <a:solidFill>
                  <a:schemeClr val="bg1"/>
                </a:solidFill>
              </a:rPr>
              <a:t>Local government Safety Coordinator module </a:t>
            </a:r>
            <a:r>
              <a:rPr lang="en-US" dirty="0" err="1">
                <a:solidFill>
                  <a:schemeClr val="bg1"/>
                </a:solidFill>
              </a:rPr>
              <a:t>iiI</a:t>
            </a:r>
            <a:endParaRPr lang="en-US" dirty="0">
              <a:solidFill>
                <a:schemeClr val="bg1"/>
              </a:solidFill>
            </a:endParaRPr>
          </a:p>
        </p:txBody>
      </p:sp>
      <p:sp>
        <p:nvSpPr>
          <p:cNvPr id="3" name="Subtitle 2">
            <a:extLst>
              <a:ext uri="{FF2B5EF4-FFF2-40B4-BE49-F238E27FC236}">
                <a16:creationId xmlns:a16="http://schemas.microsoft.com/office/drawing/2014/main" id="{C05F247A-30B7-4F83-BF29-08569CFEEFFB}"/>
              </a:ext>
            </a:extLst>
          </p:cNvPr>
          <p:cNvSpPr>
            <a:spLocks noGrp="1"/>
          </p:cNvSpPr>
          <p:nvPr>
            <p:ph type="subTitle" idx="1"/>
          </p:nvPr>
        </p:nvSpPr>
        <p:spPr>
          <a:xfrm>
            <a:off x="2417780" y="3531204"/>
            <a:ext cx="8637072" cy="1650396"/>
          </a:xfrm>
          <a:ln>
            <a:noFill/>
          </a:ln>
        </p:spPr>
        <p:txBody>
          <a:bodyPr>
            <a:normAutofit/>
          </a:bodyPr>
          <a:lstStyle/>
          <a:p>
            <a:r>
              <a:rPr lang="en-US" dirty="0">
                <a:solidFill>
                  <a:schemeClr val="bg1"/>
                </a:solidFill>
              </a:rPr>
              <a:t>Driver safety and fleet vehicle/Heavy Equipment safety</a:t>
            </a:r>
          </a:p>
        </p:txBody>
      </p:sp>
      <p:pic>
        <p:nvPicPr>
          <p:cNvPr id="4" name="Picture 3" descr="Logo&#10;&#10;Description automatically generated with medium confidence">
            <a:extLst>
              <a:ext uri="{FF2B5EF4-FFF2-40B4-BE49-F238E27FC236}">
                <a16:creationId xmlns:a16="http://schemas.microsoft.com/office/drawing/2014/main" id="{5FB397E1-DA64-4030-9A5F-34C6FCD6BCBC}"/>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290674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C804-2E25-44B2-BF06-9980616BBB52}"/>
              </a:ext>
            </a:extLst>
          </p:cNvPr>
          <p:cNvSpPr>
            <a:spLocks noGrp="1"/>
          </p:cNvSpPr>
          <p:nvPr>
            <p:ph type="title"/>
          </p:nvPr>
        </p:nvSpPr>
        <p:spPr/>
        <p:txBody>
          <a:bodyPr/>
          <a:lstStyle/>
          <a:p>
            <a:r>
              <a:rPr lang="en-US" dirty="0"/>
              <a:t>Group Discussion</a:t>
            </a:r>
          </a:p>
        </p:txBody>
      </p:sp>
      <p:sp>
        <p:nvSpPr>
          <p:cNvPr id="3" name="Content Placeholder 2">
            <a:extLst>
              <a:ext uri="{FF2B5EF4-FFF2-40B4-BE49-F238E27FC236}">
                <a16:creationId xmlns:a16="http://schemas.microsoft.com/office/drawing/2014/main" id="{91ADC5FC-2B2F-4F97-A325-BF6364FFFF0F}"/>
              </a:ext>
            </a:extLst>
          </p:cNvPr>
          <p:cNvSpPr>
            <a:spLocks noGrp="1"/>
          </p:cNvSpPr>
          <p:nvPr>
            <p:ph idx="1"/>
          </p:nvPr>
        </p:nvSpPr>
        <p:spPr/>
        <p:txBody>
          <a:bodyPr>
            <a:normAutofit/>
          </a:bodyPr>
          <a:lstStyle/>
          <a:p>
            <a:r>
              <a:rPr lang="en-US" sz="3200" dirty="0"/>
              <a:t>Participants will discuss the scenarios and provide corrective action to help eliminate these accidents.</a:t>
            </a:r>
          </a:p>
        </p:txBody>
      </p:sp>
    </p:spTree>
    <p:extLst>
      <p:ext uri="{BB962C8B-B14F-4D97-AF65-F5344CB8AC3E}">
        <p14:creationId xmlns:p14="http://schemas.microsoft.com/office/powerpoint/2010/main" val="1054784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EAC0-C826-4F89-9B50-D7F0CD4DE6EE}"/>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72E54826-A808-4C96-AF05-E1AFD53E2416}"/>
              </a:ext>
            </a:extLst>
          </p:cNvPr>
          <p:cNvSpPr>
            <a:spLocks noGrp="1"/>
          </p:cNvSpPr>
          <p:nvPr>
            <p:ph idx="1"/>
          </p:nvPr>
        </p:nvSpPr>
        <p:spPr/>
        <p:txBody>
          <a:bodyPr>
            <a:normAutofit/>
          </a:bodyPr>
          <a:lstStyle/>
          <a:p>
            <a:r>
              <a:rPr lang="en-US" dirty="0"/>
              <a:t>A 45-year-old employee was driving the service truck to a jobsite. He took a short cut through an old wood-yard where railcars were still parked. He was crossing a set of double tracks; a box car was parked by the crossing on the track closest to him. He apparently could not see around the parked box car and started to cross the tracks.  A train was coming on the other side of the parked box car which hit the rear end of the service truck spinning it around. The employee was thrown from the cab (out the door window), who then struck the ground and was fatally injured. The service truck was repaired and placed back in service within a couple of weeks. The employee left behind a wife and three children.</a:t>
            </a:r>
          </a:p>
        </p:txBody>
      </p:sp>
    </p:spTree>
    <p:extLst>
      <p:ext uri="{BB962C8B-B14F-4D97-AF65-F5344CB8AC3E}">
        <p14:creationId xmlns:p14="http://schemas.microsoft.com/office/powerpoint/2010/main" val="233110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0DC2-A1C0-424B-8A63-66EDC72B5863}"/>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17F6B1D6-1EC4-4530-9531-AB4A10DD8845}"/>
              </a:ext>
            </a:extLst>
          </p:cNvPr>
          <p:cNvSpPr>
            <a:spLocks noGrp="1"/>
          </p:cNvSpPr>
          <p:nvPr>
            <p:ph idx="1"/>
          </p:nvPr>
        </p:nvSpPr>
        <p:spPr/>
        <p:txBody>
          <a:bodyPr/>
          <a:lstStyle/>
          <a:p>
            <a:r>
              <a:rPr lang="en-US" dirty="0"/>
              <a:t>A 21-year-old newly hired employee is driving a local government vehicle to a training class. It is 9am on a bright sunny fall morning. Evidence suggested that she drove off onto the shoulder,  she overcompensated by jerking the wheel back to the left which had her going into oncoming traffic’s lane, and then she jerked back to the right and went into a skid. This resulted in her leaving the roadway hitting four fence posts, a boulder, and rolling up the side of a tree. She was ejected from the vehicle and was seriously injured.</a:t>
            </a:r>
          </a:p>
        </p:txBody>
      </p:sp>
    </p:spTree>
    <p:extLst>
      <p:ext uri="{BB962C8B-B14F-4D97-AF65-F5344CB8AC3E}">
        <p14:creationId xmlns:p14="http://schemas.microsoft.com/office/powerpoint/2010/main" val="28765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828A-7EA7-4FBA-9B57-51ED625FEF45}"/>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033824EB-DD5B-40DF-93FF-2EA09CD53AB6}"/>
              </a:ext>
            </a:extLst>
          </p:cNvPr>
          <p:cNvSpPr>
            <a:spLocks noGrp="1"/>
          </p:cNvSpPr>
          <p:nvPr>
            <p:ph idx="1"/>
          </p:nvPr>
        </p:nvSpPr>
        <p:spPr/>
        <p:txBody>
          <a:bodyPr>
            <a:normAutofit/>
          </a:bodyPr>
          <a:lstStyle/>
          <a:p>
            <a:r>
              <a:rPr lang="en-US" dirty="0"/>
              <a:t>A 53-year-old department head was driving west in a sedan on a Wednesday morning at 9:45am into the rising sun. There were no clouds in the sky, and it was a very bright day. Trees had grown over the roadway which projected shade, he was in and out of the shade continuously. He had gone through a heavily shaded area and entered the bright sun again.  When his eyes focused, he saw a contractor’s truck pulling a backhoe enter his path from the right. He applied his brakes but hit the trailer and spun into the oncoming traffic's lane. He had his seat belt on and received minor injuries, however the vehicle was a total loss.</a:t>
            </a:r>
          </a:p>
        </p:txBody>
      </p:sp>
    </p:spTree>
    <p:extLst>
      <p:ext uri="{BB962C8B-B14F-4D97-AF65-F5344CB8AC3E}">
        <p14:creationId xmlns:p14="http://schemas.microsoft.com/office/powerpoint/2010/main" val="3287364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E4F5-5FDD-41EB-B4A0-5E539CFF24F2}"/>
              </a:ext>
            </a:extLst>
          </p:cNvPr>
          <p:cNvSpPr>
            <a:spLocks noGrp="1"/>
          </p:cNvSpPr>
          <p:nvPr>
            <p:ph type="title"/>
          </p:nvPr>
        </p:nvSpPr>
        <p:spPr/>
        <p:txBody>
          <a:bodyPr>
            <a:normAutofit fontScale="90000"/>
          </a:bodyPr>
          <a:lstStyle/>
          <a:p>
            <a:r>
              <a:rPr lang="en-US" sz="4400" dirty="0"/>
              <a:t>Cause of Vehicle Accidents</a:t>
            </a:r>
            <a:br>
              <a:rPr lang="en-US" sz="4400" dirty="0"/>
            </a:br>
            <a:r>
              <a:rPr lang="en-US" sz="4000" dirty="0"/>
              <a:t>Human Choices</a:t>
            </a:r>
          </a:p>
        </p:txBody>
      </p:sp>
      <p:sp>
        <p:nvSpPr>
          <p:cNvPr id="3" name="Content Placeholder 2">
            <a:extLst>
              <a:ext uri="{FF2B5EF4-FFF2-40B4-BE49-F238E27FC236}">
                <a16:creationId xmlns:a16="http://schemas.microsoft.com/office/drawing/2014/main" id="{4B056E12-1760-4582-A353-07CA005DFC25}"/>
              </a:ext>
            </a:extLst>
          </p:cNvPr>
          <p:cNvSpPr>
            <a:spLocks noGrp="1"/>
          </p:cNvSpPr>
          <p:nvPr>
            <p:ph sz="half" idx="1"/>
          </p:nvPr>
        </p:nvSpPr>
        <p:spPr/>
        <p:txBody>
          <a:bodyPr/>
          <a:lstStyle/>
          <a:p>
            <a:r>
              <a:rPr lang="en-US" sz="3200" dirty="0"/>
              <a:t>Improper Speed</a:t>
            </a:r>
          </a:p>
          <a:p>
            <a:r>
              <a:rPr lang="en-US" sz="3200" dirty="0"/>
              <a:t>Following to close</a:t>
            </a:r>
          </a:p>
          <a:p>
            <a:r>
              <a:rPr lang="en-US" sz="3200" dirty="0"/>
              <a:t>Distracted Driving</a:t>
            </a:r>
          </a:p>
          <a:p>
            <a:endParaRPr lang="en-US" dirty="0"/>
          </a:p>
        </p:txBody>
      </p:sp>
      <p:sp>
        <p:nvSpPr>
          <p:cNvPr id="4" name="Content Placeholder 3">
            <a:extLst>
              <a:ext uri="{FF2B5EF4-FFF2-40B4-BE49-F238E27FC236}">
                <a16:creationId xmlns:a16="http://schemas.microsoft.com/office/drawing/2014/main" id="{B8B6D263-B96A-43E0-82D3-CD635C65B807}"/>
              </a:ext>
            </a:extLst>
          </p:cNvPr>
          <p:cNvSpPr>
            <a:spLocks noGrp="1"/>
          </p:cNvSpPr>
          <p:nvPr>
            <p:ph sz="half" idx="2"/>
          </p:nvPr>
        </p:nvSpPr>
        <p:spPr/>
        <p:txBody>
          <a:bodyPr/>
          <a:lstStyle/>
          <a:p>
            <a:r>
              <a:rPr lang="en-US" sz="3200" dirty="0"/>
              <a:t>Improper Turns</a:t>
            </a:r>
          </a:p>
          <a:p>
            <a:r>
              <a:rPr lang="en-US" sz="3200" dirty="0"/>
              <a:t>Driving Left of Center</a:t>
            </a:r>
          </a:p>
          <a:p>
            <a:r>
              <a:rPr lang="en-US" sz="3200" dirty="0"/>
              <a:t>Right of Way Violations</a:t>
            </a:r>
          </a:p>
          <a:p>
            <a:endParaRPr lang="en-US" dirty="0"/>
          </a:p>
        </p:txBody>
      </p:sp>
    </p:spTree>
    <p:extLst>
      <p:ext uri="{BB962C8B-B14F-4D97-AF65-F5344CB8AC3E}">
        <p14:creationId xmlns:p14="http://schemas.microsoft.com/office/powerpoint/2010/main" val="90490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3CCC-9F8B-4A73-9214-CF93F9F7EE6C}"/>
              </a:ext>
            </a:extLst>
          </p:cNvPr>
          <p:cNvSpPr>
            <a:spLocks noGrp="1"/>
          </p:cNvSpPr>
          <p:nvPr>
            <p:ph type="title"/>
          </p:nvPr>
        </p:nvSpPr>
        <p:spPr/>
        <p:txBody>
          <a:bodyPr>
            <a:normAutofit fontScale="90000"/>
          </a:bodyPr>
          <a:lstStyle/>
          <a:p>
            <a:r>
              <a:rPr lang="en-US" sz="4400" dirty="0"/>
              <a:t>Cause of Vehicle Accidents</a:t>
            </a:r>
            <a:br>
              <a:rPr lang="en-US" sz="4400" dirty="0"/>
            </a:br>
            <a:r>
              <a:rPr lang="en-US" sz="4000" dirty="0"/>
              <a:t>Other Reasons</a:t>
            </a:r>
            <a:br>
              <a:rPr lang="en-US" sz="4400" dirty="0"/>
            </a:br>
            <a:endParaRPr lang="en-US" dirty="0"/>
          </a:p>
        </p:txBody>
      </p:sp>
      <p:sp>
        <p:nvSpPr>
          <p:cNvPr id="3" name="Content Placeholder 2">
            <a:extLst>
              <a:ext uri="{FF2B5EF4-FFF2-40B4-BE49-F238E27FC236}">
                <a16:creationId xmlns:a16="http://schemas.microsoft.com/office/drawing/2014/main" id="{0ED7CB77-5D80-4249-B1D3-8490376D7580}"/>
              </a:ext>
            </a:extLst>
          </p:cNvPr>
          <p:cNvSpPr>
            <a:spLocks noGrp="1"/>
          </p:cNvSpPr>
          <p:nvPr>
            <p:ph sz="half" idx="1"/>
          </p:nvPr>
        </p:nvSpPr>
        <p:spPr/>
        <p:txBody>
          <a:bodyPr>
            <a:normAutofit/>
          </a:bodyPr>
          <a:lstStyle/>
          <a:p>
            <a:pPr lvl="1"/>
            <a:r>
              <a:rPr lang="en-US" sz="2800" dirty="0"/>
              <a:t>Vehicle Maintenance</a:t>
            </a:r>
          </a:p>
          <a:p>
            <a:pPr lvl="1"/>
            <a:r>
              <a:rPr lang="en-US" sz="2800" dirty="0"/>
              <a:t>Improper Vehicle Selection</a:t>
            </a:r>
          </a:p>
          <a:p>
            <a:pPr lvl="1"/>
            <a:r>
              <a:rPr lang="en-US" sz="2800" dirty="0"/>
              <a:t>Other Drivers</a:t>
            </a:r>
          </a:p>
          <a:p>
            <a:pPr lvl="1"/>
            <a:r>
              <a:rPr lang="en-US" sz="2800" dirty="0"/>
              <a:t>Road Conditions</a:t>
            </a:r>
          </a:p>
          <a:p>
            <a:pPr lvl="1"/>
            <a:endParaRPr lang="en-US" dirty="0"/>
          </a:p>
        </p:txBody>
      </p:sp>
      <p:sp>
        <p:nvSpPr>
          <p:cNvPr id="4" name="Content Placeholder 3">
            <a:extLst>
              <a:ext uri="{FF2B5EF4-FFF2-40B4-BE49-F238E27FC236}">
                <a16:creationId xmlns:a16="http://schemas.microsoft.com/office/drawing/2014/main" id="{D33125CE-C005-4E9F-88B4-B94E1F66D6C1}"/>
              </a:ext>
            </a:extLst>
          </p:cNvPr>
          <p:cNvSpPr>
            <a:spLocks noGrp="1"/>
          </p:cNvSpPr>
          <p:nvPr>
            <p:ph sz="half" idx="2"/>
          </p:nvPr>
        </p:nvSpPr>
        <p:spPr/>
        <p:txBody>
          <a:bodyPr/>
          <a:lstStyle/>
          <a:p>
            <a:pPr lvl="1"/>
            <a:r>
              <a:rPr lang="en-US" sz="2800" dirty="0"/>
              <a:t>Weather Conditions</a:t>
            </a:r>
          </a:p>
          <a:p>
            <a:pPr lvl="1"/>
            <a:r>
              <a:rPr lang="en-US" sz="2800" dirty="0"/>
              <a:t>Animals</a:t>
            </a:r>
          </a:p>
          <a:p>
            <a:pPr lvl="1"/>
            <a:r>
              <a:rPr lang="en-US" sz="2800" dirty="0"/>
              <a:t>Pedestrians / Bikes / Golf Carts</a:t>
            </a:r>
          </a:p>
          <a:p>
            <a:endParaRPr lang="en-US" dirty="0"/>
          </a:p>
        </p:txBody>
      </p:sp>
    </p:spTree>
    <p:extLst>
      <p:ext uri="{BB962C8B-B14F-4D97-AF65-F5344CB8AC3E}">
        <p14:creationId xmlns:p14="http://schemas.microsoft.com/office/powerpoint/2010/main" val="197365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BA7629-1CE7-4A38-A3B8-4A4607F13562}"/>
              </a:ext>
            </a:extLst>
          </p:cNvPr>
          <p:cNvSpPr>
            <a:spLocks noGrp="1"/>
          </p:cNvSpPr>
          <p:nvPr>
            <p:ph type="title"/>
          </p:nvPr>
        </p:nvSpPr>
        <p:spPr/>
        <p:txBody>
          <a:bodyPr/>
          <a:lstStyle/>
          <a:p>
            <a:r>
              <a:rPr lang="en-US" dirty="0"/>
              <a:t>Break - 15 mins</a:t>
            </a:r>
          </a:p>
        </p:txBody>
      </p:sp>
    </p:spTree>
    <p:extLst>
      <p:ext uri="{BB962C8B-B14F-4D97-AF65-F5344CB8AC3E}">
        <p14:creationId xmlns:p14="http://schemas.microsoft.com/office/powerpoint/2010/main" val="1041646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82F9-D30C-445D-BB6E-727B91B73CE4}"/>
              </a:ext>
            </a:extLst>
          </p:cNvPr>
          <p:cNvSpPr>
            <a:spLocks noGrp="1"/>
          </p:cNvSpPr>
          <p:nvPr>
            <p:ph type="title"/>
          </p:nvPr>
        </p:nvSpPr>
        <p:spPr>
          <a:xfrm>
            <a:off x="1451579" y="804520"/>
            <a:ext cx="9603275" cy="587136"/>
          </a:xfrm>
        </p:spPr>
        <p:txBody>
          <a:bodyPr/>
          <a:lstStyle/>
          <a:p>
            <a:r>
              <a:rPr lang="en-US" dirty="0"/>
              <a:t>Driver Evaluation and designation</a:t>
            </a:r>
          </a:p>
        </p:txBody>
      </p:sp>
      <p:sp>
        <p:nvSpPr>
          <p:cNvPr id="3" name="Content Placeholder 2">
            <a:extLst>
              <a:ext uri="{FF2B5EF4-FFF2-40B4-BE49-F238E27FC236}">
                <a16:creationId xmlns:a16="http://schemas.microsoft.com/office/drawing/2014/main" id="{02841A61-66DF-4F04-B075-76DE3D5FAA81}"/>
              </a:ext>
            </a:extLst>
          </p:cNvPr>
          <p:cNvSpPr>
            <a:spLocks noGrp="1"/>
          </p:cNvSpPr>
          <p:nvPr>
            <p:ph idx="1"/>
          </p:nvPr>
        </p:nvSpPr>
        <p:spPr/>
        <p:txBody>
          <a:bodyPr>
            <a:normAutofit/>
          </a:bodyPr>
          <a:lstStyle/>
          <a:p>
            <a:r>
              <a:rPr lang="en-US" sz="3200" dirty="0"/>
              <a:t>The MVR’s (Motor Vehicle Record)</a:t>
            </a:r>
          </a:p>
          <a:p>
            <a:r>
              <a:rPr lang="en-US" sz="3200" dirty="0"/>
              <a:t>Pre-tests / special equipment</a:t>
            </a:r>
          </a:p>
          <a:p>
            <a:r>
              <a:rPr lang="en-US" sz="3200" dirty="0"/>
              <a:t>CDL Considerations</a:t>
            </a:r>
          </a:p>
        </p:txBody>
      </p:sp>
    </p:spTree>
    <p:extLst>
      <p:ext uri="{BB962C8B-B14F-4D97-AF65-F5344CB8AC3E}">
        <p14:creationId xmlns:p14="http://schemas.microsoft.com/office/powerpoint/2010/main" val="415278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65555-C620-4D4A-9DE3-9D941816BE57}"/>
              </a:ext>
            </a:extLst>
          </p:cNvPr>
          <p:cNvSpPr>
            <a:spLocks noGrp="1"/>
          </p:cNvSpPr>
          <p:nvPr>
            <p:ph type="title"/>
          </p:nvPr>
        </p:nvSpPr>
        <p:spPr/>
        <p:txBody>
          <a:bodyPr/>
          <a:lstStyle/>
          <a:p>
            <a:r>
              <a:rPr lang="en-US" dirty="0"/>
              <a:t>Employer actions</a:t>
            </a:r>
          </a:p>
        </p:txBody>
      </p:sp>
      <p:sp>
        <p:nvSpPr>
          <p:cNvPr id="3" name="Content Placeholder 2">
            <a:extLst>
              <a:ext uri="{FF2B5EF4-FFF2-40B4-BE49-F238E27FC236}">
                <a16:creationId xmlns:a16="http://schemas.microsoft.com/office/drawing/2014/main" id="{D9F297C4-AC63-41A5-9477-322B00B2DB54}"/>
              </a:ext>
            </a:extLst>
          </p:cNvPr>
          <p:cNvSpPr>
            <a:spLocks noGrp="1"/>
          </p:cNvSpPr>
          <p:nvPr>
            <p:ph idx="1"/>
          </p:nvPr>
        </p:nvSpPr>
        <p:spPr/>
        <p:txBody>
          <a:bodyPr>
            <a:normAutofit/>
          </a:bodyPr>
          <a:lstStyle/>
          <a:p>
            <a:r>
              <a:rPr lang="en-US" dirty="0"/>
              <a:t>Conduct driver’s license background checks on prospective drivers before they are hired.</a:t>
            </a:r>
          </a:p>
          <a:p>
            <a:r>
              <a:rPr lang="en-US" dirty="0"/>
              <a:t>Establish a written policy requiring drivers and passengers to use seat belts . </a:t>
            </a:r>
          </a:p>
          <a:p>
            <a:r>
              <a:rPr lang="en-US" dirty="0"/>
              <a:t>Train drivers in safe driving practices and proper use of vehicles safety features. </a:t>
            </a:r>
          </a:p>
          <a:p>
            <a:r>
              <a:rPr lang="en-US" dirty="0"/>
              <a:t>Maintain all vehicle safety systems with written documentation.</a:t>
            </a:r>
          </a:p>
        </p:txBody>
      </p:sp>
    </p:spTree>
    <p:extLst>
      <p:ext uri="{BB962C8B-B14F-4D97-AF65-F5344CB8AC3E}">
        <p14:creationId xmlns:p14="http://schemas.microsoft.com/office/powerpoint/2010/main" val="2875256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0CE3-FB88-405F-B81A-C80632F77254}"/>
              </a:ext>
            </a:extLst>
          </p:cNvPr>
          <p:cNvSpPr>
            <a:spLocks noGrp="1"/>
          </p:cNvSpPr>
          <p:nvPr>
            <p:ph type="title"/>
          </p:nvPr>
        </p:nvSpPr>
        <p:spPr/>
        <p:txBody>
          <a:bodyPr/>
          <a:lstStyle/>
          <a:p>
            <a:r>
              <a:rPr lang="en-US" dirty="0"/>
              <a:t>Policies and procedures for drivers</a:t>
            </a:r>
          </a:p>
        </p:txBody>
      </p:sp>
      <p:sp>
        <p:nvSpPr>
          <p:cNvPr id="3" name="Content Placeholder 2">
            <a:extLst>
              <a:ext uri="{FF2B5EF4-FFF2-40B4-BE49-F238E27FC236}">
                <a16:creationId xmlns:a16="http://schemas.microsoft.com/office/drawing/2014/main" id="{5F6C8DBE-F738-4057-963C-C51D5C0F4767}"/>
              </a:ext>
            </a:extLst>
          </p:cNvPr>
          <p:cNvSpPr>
            <a:spLocks noGrp="1"/>
          </p:cNvSpPr>
          <p:nvPr>
            <p:ph idx="1"/>
          </p:nvPr>
        </p:nvSpPr>
        <p:spPr/>
        <p:txBody>
          <a:bodyPr/>
          <a:lstStyle/>
          <a:p>
            <a:r>
              <a:rPr lang="en-US" dirty="0"/>
              <a:t>Vehicle Polices and Procedures</a:t>
            </a:r>
          </a:p>
          <a:p>
            <a:r>
              <a:rPr lang="en-US" dirty="0"/>
              <a:t>Seat belt usage program – vehicles and equipment</a:t>
            </a:r>
          </a:p>
          <a:p>
            <a:r>
              <a:rPr lang="en-US" dirty="0"/>
              <a:t>Vehicle take home policy</a:t>
            </a:r>
          </a:p>
          <a:p>
            <a:r>
              <a:rPr lang="en-US" dirty="0"/>
              <a:t>Reporting of accidents</a:t>
            </a:r>
          </a:p>
          <a:p>
            <a:r>
              <a:rPr lang="en-US" dirty="0"/>
              <a:t>Training</a:t>
            </a:r>
          </a:p>
        </p:txBody>
      </p:sp>
    </p:spTree>
    <p:extLst>
      <p:ext uri="{BB962C8B-B14F-4D97-AF65-F5344CB8AC3E}">
        <p14:creationId xmlns:p14="http://schemas.microsoft.com/office/powerpoint/2010/main" val="396888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4260-EAE7-4E85-8C91-29A0B17C878A}"/>
              </a:ext>
            </a:extLst>
          </p:cNvPr>
          <p:cNvSpPr>
            <a:spLocks noGrp="1"/>
          </p:cNvSpPr>
          <p:nvPr>
            <p:ph type="ctrTitle"/>
          </p:nvPr>
        </p:nvSpPr>
        <p:spPr>
          <a:xfrm>
            <a:off x="5410200" y="993084"/>
            <a:ext cx="5105400" cy="2541431"/>
          </a:xfrm>
        </p:spPr>
        <p:txBody>
          <a:bodyPr>
            <a:normAutofit/>
          </a:bodyPr>
          <a:lstStyle/>
          <a:p>
            <a:r>
              <a:rPr lang="en-US" sz="4800" dirty="0">
                <a:solidFill>
                  <a:schemeClr val="bg1"/>
                </a:solidFill>
              </a:rPr>
              <a:t>Weston Cox</a:t>
            </a:r>
          </a:p>
        </p:txBody>
      </p:sp>
      <p:sp>
        <p:nvSpPr>
          <p:cNvPr id="3" name="Subtitle 2">
            <a:extLst>
              <a:ext uri="{FF2B5EF4-FFF2-40B4-BE49-F238E27FC236}">
                <a16:creationId xmlns:a16="http://schemas.microsoft.com/office/drawing/2014/main" id="{C05F247A-30B7-4F83-BF29-08569CFEEFFB}"/>
              </a:ext>
            </a:extLst>
          </p:cNvPr>
          <p:cNvSpPr>
            <a:spLocks noGrp="1"/>
          </p:cNvSpPr>
          <p:nvPr>
            <p:ph type="subTitle" idx="1"/>
          </p:nvPr>
        </p:nvSpPr>
        <p:spPr>
          <a:xfrm>
            <a:off x="5562601" y="3733801"/>
            <a:ext cx="4404939" cy="2321901"/>
          </a:xfrm>
        </p:spPr>
        <p:txBody>
          <a:bodyPr>
            <a:normAutofit fontScale="62500" lnSpcReduction="20000"/>
          </a:bodyPr>
          <a:lstStyle/>
          <a:p>
            <a:r>
              <a:rPr lang="en-US" dirty="0">
                <a:solidFill>
                  <a:schemeClr val="bg1"/>
                </a:solidFill>
              </a:rPr>
              <a:t>Risk Control consultant – southern region</a:t>
            </a:r>
          </a:p>
          <a:p>
            <a:r>
              <a:rPr lang="en-US" dirty="0">
                <a:solidFill>
                  <a:schemeClr val="bg1"/>
                </a:solidFill>
              </a:rPr>
              <a:t>Joined LGRMS as a Loss Control Consultant in August 2021. </a:t>
            </a:r>
          </a:p>
          <a:p>
            <a:r>
              <a:rPr lang="en-US" dirty="0">
                <a:solidFill>
                  <a:schemeClr val="bg1"/>
                </a:solidFill>
              </a:rPr>
              <a:t>BS in Business Administration and management </a:t>
            </a:r>
          </a:p>
          <a:p>
            <a:r>
              <a:rPr lang="en-US" dirty="0">
                <a:solidFill>
                  <a:schemeClr val="bg1"/>
                </a:solidFill>
              </a:rPr>
              <a:t>7 years experience in insurance/risk management industry</a:t>
            </a:r>
          </a:p>
          <a:p>
            <a:r>
              <a:rPr lang="en-US" dirty="0">
                <a:solidFill>
                  <a:schemeClr val="bg1"/>
                </a:solidFill>
              </a:rPr>
              <a:t>National Safety Council Instructor </a:t>
            </a:r>
          </a:p>
          <a:p>
            <a:r>
              <a:rPr lang="en-US" dirty="0">
                <a:solidFill>
                  <a:schemeClr val="bg1"/>
                </a:solidFill>
              </a:rPr>
              <a:t>wcox@lgrms.com </a:t>
            </a:r>
          </a:p>
        </p:txBody>
      </p:sp>
      <p:cxnSp>
        <p:nvCxnSpPr>
          <p:cNvPr id="6" name="Straight Connector 5">
            <a:extLst>
              <a:ext uri="{FF2B5EF4-FFF2-40B4-BE49-F238E27FC236}">
                <a16:creationId xmlns:a16="http://schemas.microsoft.com/office/drawing/2014/main" id="{462DD3C1-1767-4885-AABF-98FDB04C8345}"/>
              </a:ext>
            </a:extLst>
          </p:cNvPr>
          <p:cNvCxnSpPr/>
          <p:nvPr/>
        </p:nvCxnSpPr>
        <p:spPr>
          <a:xfrm>
            <a:off x="5562600" y="3534514"/>
            <a:ext cx="4876800" cy="0"/>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53492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7ED1-E992-4D2A-9729-6045E2C0C0E5}"/>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CDB33CB0-3044-46C6-B9A0-2372A7B8FC78}"/>
              </a:ext>
            </a:extLst>
          </p:cNvPr>
          <p:cNvSpPr>
            <a:spLocks noGrp="1"/>
          </p:cNvSpPr>
          <p:nvPr>
            <p:ph idx="1"/>
          </p:nvPr>
        </p:nvSpPr>
        <p:spPr/>
        <p:txBody>
          <a:bodyPr>
            <a:normAutofit/>
          </a:bodyPr>
          <a:lstStyle/>
          <a:p>
            <a:r>
              <a:rPr lang="en-US" sz="3200" dirty="0"/>
              <a:t>Enforce – Policy And Discipline</a:t>
            </a:r>
          </a:p>
          <a:p>
            <a:r>
              <a:rPr lang="en-US" sz="3200" dirty="0"/>
              <a:t>Educate – Lead by example and training</a:t>
            </a:r>
          </a:p>
          <a:p>
            <a:r>
              <a:rPr lang="en-US" sz="3200" dirty="0"/>
              <a:t>Document – At fault accidents</a:t>
            </a:r>
          </a:p>
        </p:txBody>
      </p:sp>
    </p:spTree>
    <p:extLst>
      <p:ext uri="{BB962C8B-B14F-4D97-AF65-F5344CB8AC3E}">
        <p14:creationId xmlns:p14="http://schemas.microsoft.com/office/powerpoint/2010/main" val="3698620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3CFA-0133-4D1E-9D1D-FE003CF7BC8F}"/>
              </a:ext>
            </a:extLst>
          </p:cNvPr>
          <p:cNvSpPr>
            <a:spLocks noGrp="1"/>
          </p:cNvSpPr>
          <p:nvPr>
            <p:ph type="title"/>
          </p:nvPr>
        </p:nvSpPr>
        <p:spPr/>
        <p:txBody>
          <a:bodyPr/>
          <a:lstStyle/>
          <a:p>
            <a:r>
              <a:rPr lang="en-US" dirty="0"/>
              <a:t>Driver Training resources</a:t>
            </a:r>
          </a:p>
        </p:txBody>
      </p:sp>
      <p:sp>
        <p:nvSpPr>
          <p:cNvPr id="3" name="Content Placeholder 2">
            <a:extLst>
              <a:ext uri="{FF2B5EF4-FFF2-40B4-BE49-F238E27FC236}">
                <a16:creationId xmlns:a16="http://schemas.microsoft.com/office/drawing/2014/main" id="{F93F8A3F-5001-48B7-AEB9-1FB7D566CF33}"/>
              </a:ext>
            </a:extLst>
          </p:cNvPr>
          <p:cNvSpPr>
            <a:spLocks noGrp="1"/>
          </p:cNvSpPr>
          <p:nvPr>
            <p:ph idx="1"/>
          </p:nvPr>
        </p:nvSpPr>
        <p:spPr/>
        <p:txBody>
          <a:bodyPr>
            <a:normAutofit/>
          </a:bodyPr>
          <a:lstStyle/>
          <a:p>
            <a:r>
              <a:rPr lang="en-US" sz="3200" dirty="0"/>
              <a:t>Emphasize Defensive Driving</a:t>
            </a:r>
          </a:p>
          <a:p>
            <a:r>
              <a:rPr lang="en-US" sz="3200" dirty="0"/>
              <a:t>Train on Defensive Driving</a:t>
            </a:r>
          </a:p>
          <a:p>
            <a:pPr lvl="1"/>
            <a:r>
              <a:rPr lang="en-US" sz="2800" dirty="0"/>
              <a:t>LGRMS Training</a:t>
            </a:r>
          </a:p>
          <a:p>
            <a:pPr lvl="1"/>
            <a:r>
              <a:rPr lang="en-US" sz="2800" dirty="0"/>
              <a:t>Safety National DDC</a:t>
            </a:r>
          </a:p>
          <a:p>
            <a:pPr lvl="1"/>
            <a:r>
              <a:rPr lang="en-US" sz="2800" dirty="0"/>
              <a:t>PSRC Training (Emergency Services)</a:t>
            </a:r>
          </a:p>
        </p:txBody>
      </p:sp>
    </p:spTree>
    <p:extLst>
      <p:ext uri="{BB962C8B-B14F-4D97-AF65-F5344CB8AC3E}">
        <p14:creationId xmlns:p14="http://schemas.microsoft.com/office/powerpoint/2010/main" val="2333946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9E603-7A18-4AC2-B4CF-9CF633BEB714}"/>
              </a:ext>
            </a:extLst>
          </p:cNvPr>
          <p:cNvSpPr>
            <a:spLocks noGrp="1"/>
          </p:cNvSpPr>
          <p:nvPr>
            <p:ph type="title"/>
          </p:nvPr>
        </p:nvSpPr>
        <p:spPr/>
        <p:txBody>
          <a:bodyPr/>
          <a:lstStyle/>
          <a:p>
            <a:r>
              <a:rPr lang="en-US" dirty="0"/>
              <a:t>Safety National Demo</a:t>
            </a:r>
          </a:p>
        </p:txBody>
      </p:sp>
      <p:sp>
        <p:nvSpPr>
          <p:cNvPr id="5" name="Content Placeholder 4">
            <a:extLst>
              <a:ext uri="{FF2B5EF4-FFF2-40B4-BE49-F238E27FC236}">
                <a16:creationId xmlns:a16="http://schemas.microsoft.com/office/drawing/2014/main" id="{EA45FE73-214E-481B-BF3B-214123878844}"/>
              </a:ext>
            </a:extLst>
          </p:cNvPr>
          <p:cNvSpPr>
            <a:spLocks noGrp="1"/>
          </p:cNvSpPr>
          <p:nvPr>
            <p:ph idx="1"/>
          </p:nvPr>
        </p:nvSpPr>
        <p:spPr>
          <a:xfrm>
            <a:off x="1295401" y="3213716"/>
            <a:ext cx="9601196" cy="2662151"/>
          </a:xfrm>
        </p:spPr>
        <p:txBody>
          <a:bodyPr/>
          <a:lstStyle/>
          <a:p>
            <a:pPr algn="ctr"/>
            <a:r>
              <a:rPr lang="en-US" sz="3600" u="sng" dirty="0">
                <a:hlinkClick r:id="rId4">
                  <a:extLst>
                    <a:ext uri="{A12FA001-AC4F-418D-AE19-62706E023703}">
                      <ahyp:hlinkClr xmlns:ahyp="http://schemas.microsoft.com/office/drawing/2018/hyperlinkcolor" val="tx"/>
                    </a:ext>
                  </a:extLst>
                </a:hlinkClick>
              </a:rPr>
              <a:t>https://train.onqsafety.com/sn</a:t>
            </a:r>
            <a:endParaRPr lang="en-US" sz="3600" dirty="0"/>
          </a:p>
          <a:p>
            <a:pPr marL="0" indent="0" algn="ctr">
              <a:buNone/>
            </a:pPr>
            <a:endParaRPr lang="en-US" dirty="0"/>
          </a:p>
        </p:txBody>
      </p:sp>
    </p:spTree>
    <p:extLst>
      <p:ext uri="{BB962C8B-B14F-4D97-AF65-F5344CB8AC3E}">
        <p14:creationId xmlns:p14="http://schemas.microsoft.com/office/powerpoint/2010/main" val="232362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8641-3F2C-468A-862A-40A440F94129}"/>
              </a:ext>
            </a:extLst>
          </p:cNvPr>
          <p:cNvSpPr>
            <a:spLocks noGrp="1"/>
          </p:cNvSpPr>
          <p:nvPr>
            <p:ph type="title"/>
          </p:nvPr>
        </p:nvSpPr>
        <p:spPr>
          <a:xfrm>
            <a:off x="1451579" y="724308"/>
            <a:ext cx="9603275" cy="1049235"/>
          </a:xfrm>
        </p:spPr>
        <p:txBody>
          <a:bodyPr/>
          <a:lstStyle/>
          <a:p>
            <a:r>
              <a:rPr lang="en-US" dirty="0"/>
              <a:t>Observe and report</a:t>
            </a:r>
          </a:p>
        </p:txBody>
      </p:sp>
      <p:sp>
        <p:nvSpPr>
          <p:cNvPr id="3" name="Content Placeholder 2">
            <a:extLst>
              <a:ext uri="{FF2B5EF4-FFF2-40B4-BE49-F238E27FC236}">
                <a16:creationId xmlns:a16="http://schemas.microsoft.com/office/drawing/2014/main" id="{652BDDA9-7005-42B9-A2C3-D0B3DED5BD6E}"/>
              </a:ext>
            </a:extLst>
          </p:cNvPr>
          <p:cNvSpPr>
            <a:spLocks noGrp="1"/>
          </p:cNvSpPr>
          <p:nvPr>
            <p:ph idx="1"/>
          </p:nvPr>
        </p:nvSpPr>
        <p:spPr/>
        <p:txBody>
          <a:bodyPr>
            <a:normAutofit/>
          </a:bodyPr>
          <a:lstStyle/>
          <a:p>
            <a:r>
              <a:rPr lang="en-US" sz="3200" dirty="0"/>
              <a:t>Observe our employee’s driving habits and document findings</a:t>
            </a:r>
          </a:p>
          <a:p>
            <a:r>
              <a:rPr lang="en-US" sz="3200" dirty="0"/>
              <a:t>Implement corrective action</a:t>
            </a:r>
          </a:p>
          <a:p>
            <a:r>
              <a:rPr lang="en-US" sz="3200" dirty="0"/>
              <a:t>Provide Positive Recognition </a:t>
            </a:r>
          </a:p>
        </p:txBody>
      </p:sp>
    </p:spTree>
    <p:extLst>
      <p:ext uri="{BB962C8B-B14F-4D97-AF65-F5344CB8AC3E}">
        <p14:creationId xmlns:p14="http://schemas.microsoft.com/office/powerpoint/2010/main" val="1965159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6DBA-E507-4E96-9815-15E9629DC8D8}"/>
              </a:ext>
            </a:extLst>
          </p:cNvPr>
          <p:cNvSpPr>
            <a:spLocks noGrp="1"/>
          </p:cNvSpPr>
          <p:nvPr>
            <p:ph type="title"/>
          </p:nvPr>
        </p:nvSpPr>
        <p:spPr/>
        <p:txBody>
          <a:bodyPr/>
          <a:lstStyle/>
          <a:p>
            <a:r>
              <a:rPr lang="en-US" dirty="0"/>
              <a:t>Always Remember…</a:t>
            </a:r>
          </a:p>
        </p:txBody>
      </p:sp>
      <p:sp>
        <p:nvSpPr>
          <p:cNvPr id="3" name="Content Placeholder 2">
            <a:extLst>
              <a:ext uri="{FF2B5EF4-FFF2-40B4-BE49-F238E27FC236}">
                <a16:creationId xmlns:a16="http://schemas.microsoft.com/office/drawing/2014/main" id="{B2D4FFB8-9DDD-4CCD-812E-BDAA9EA35942}"/>
              </a:ext>
            </a:extLst>
          </p:cNvPr>
          <p:cNvSpPr>
            <a:spLocks noGrp="1"/>
          </p:cNvSpPr>
          <p:nvPr>
            <p:ph idx="1"/>
          </p:nvPr>
        </p:nvSpPr>
        <p:spPr/>
        <p:txBody>
          <a:bodyPr/>
          <a:lstStyle/>
          <a:p>
            <a:r>
              <a:rPr lang="en-US" sz="3200" dirty="0"/>
              <a:t>There’s a lot of eyes watching </a:t>
            </a:r>
          </a:p>
          <a:p>
            <a:r>
              <a:rPr lang="en-US" sz="3200" dirty="0"/>
              <a:t>Choose drivers carefully</a:t>
            </a:r>
          </a:p>
          <a:p>
            <a:r>
              <a:rPr lang="en-US" sz="3200" dirty="0"/>
              <a:t>Give thorough direction and guidance</a:t>
            </a:r>
          </a:p>
          <a:p>
            <a:r>
              <a:rPr lang="en-US" sz="3200" dirty="0"/>
              <a:t>Practice and teach safe driving tactics</a:t>
            </a:r>
          </a:p>
          <a:p>
            <a:endParaRPr lang="en-US" dirty="0"/>
          </a:p>
        </p:txBody>
      </p:sp>
    </p:spTree>
    <p:extLst>
      <p:ext uri="{BB962C8B-B14F-4D97-AF65-F5344CB8AC3E}">
        <p14:creationId xmlns:p14="http://schemas.microsoft.com/office/powerpoint/2010/main" val="119680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4C22-A575-490E-BF51-0E70F5D5C4A1}"/>
              </a:ext>
            </a:extLst>
          </p:cNvPr>
          <p:cNvSpPr>
            <a:spLocks noGrp="1"/>
          </p:cNvSpPr>
          <p:nvPr>
            <p:ph type="title"/>
          </p:nvPr>
        </p:nvSpPr>
        <p:spPr/>
        <p:txBody>
          <a:bodyPr/>
          <a:lstStyle/>
          <a:p>
            <a:r>
              <a:rPr lang="en-US" dirty="0"/>
              <a:t>Motor Vehicle Fleet Safety</a:t>
            </a:r>
          </a:p>
        </p:txBody>
      </p:sp>
      <p:sp>
        <p:nvSpPr>
          <p:cNvPr id="3" name="Content Placeholder 2">
            <a:extLst>
              <a:ext uri="{FF2B5EF4-FFF2-40B4-BE49-F238E27FC236}">
                <a16:creationId xmlns:a16="http://schemas.microsoft.com/office/drawing/2014/main" id="{AC190AB2-FFC3-4EAB-82C6-39CB4779D36C}"/>
              </a:ext>
            </a:extLst>
          </p:cNvPr>
          <p:cNvSpPr>
            <a:spLocks noGrp="1"/>
          </p:cNvSpPr>
          <p:nvPr>
            <p:ph idx="1"/>
          </p:nvPr>
        </p:nvSpPr>
        <p:spPr/>
        <p:txBody>
          <a:bodyPr>
            <a:normAutofit fontScale="92500" lnSpcReduction="10000"/>
          </a:bodyPr>
          <a:lstStyle/>
          <a:p>
            <a:r>
              <a:rPr lang="en-US" sz="2800" dirty="0"/>
              <a:t>Vehicle Inspections</a:t>
            </a:r>
          </a:p>
          <a:p>
            <a:r>
              <a:rPr lang="en-US" sz="2800" dirty="0"/>
              <a:t>Operations Policy</a:t>
            </a:r>
          </a:p>
          <a:p>
            <a:r>
              <a:rPr lang="en-US" sz="2800" dirty="0"/>
              <a:t>Equipment and Fleet Maintenance</a:t>
            </a:r>
          </a:p>
          <a:p>
            <a:r>
              <a:rPr lang="en-US" sz="2800" dirty="0"/>
              <a:t>Emergency Equipment</a:t>
            </a:r>
          </a:p>
          <a:p>
            <a:r>
              <a:rPr lang="en-US" sz="2800" dirty="0"/>
              <a:t>Load Securing</a:t>
            </a:r>
          </a:p>
          <a:p>
            <a:r>
              <a:rPr lang="en-US" sz="2800" dirty="0"/>
              <a:t>Vehicle Replacement Recommendation</a:t>
            </a:r>
          </a:p>
          <a:p>
            <a:endParaRPr lang="en-US" dirty="0"/>
          </a:p>
        </p:txBody>
      </p:sp>
    </p:spTree>
    <p:extLst>
      <p:ext uri="{BB962C8B-B14F-4D97-AF65-F5344CB8AC3E}">
        <p14:creationId xmlns:p14="http://schemas.microsoft.com/office/powerpoint/2010/main" val="4181786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68E9-CBE5-42E3-AF4C-A606171A540A}"/>
              </a:ext>
            </a:extLst>
          </p:cNvPr>
          <p:cNvSpPr>
            <a:spLocks noGrp="1"/>
          </p:cNvSpPr>
          <p:nvPr>
            <p:ph type="title"/>
          </p:nvPr>
        </p:nvSpPr>
        <p:spPr/>
        <p:txBody>
          <a:bodyPr/>
          <a:lstStyle/>
          <a:p>
            <a:r>
              <a:rPr lang="en-US" dirty="0"/>
              <a:t>Motor Vehicle &amp; Equipment Inspections</a:t>
            </a:r>
          </a:p>
        </p:txBody>
      </p:sp>
      <p:sp>
        <p:nvSpPr>
          <p:cNvPr id="3" name="Content Placeholder 2">
            <a:extLst>
              <a:ext uri="{FF2B5EF4-FFF2-40B4-BE49-F238E27FC236}">
                <a16:creationId xmlns:a16="http://schemas.microsoft.com/office/drawing/2014/main" id="{146A6A95-67D2-4E78-933A-52C827A34D15}"/>
              </a:ext>
            </a:extLst>
          </p:cNvPr>
          <p:cNvSpPr>
            <a:spLocks noGrp="1"/>
          </p:cNvSpPr>
          <p:nvPr>
            <p:ph idx="1"/>
          </p:nvPr>
        </p:nvSpPr>
        <p:spPr/>
        <p:txBody>
          <a:bodyPr/>
          <a:lstStyle/>
          <a:p>
            <a:r>
              <a:rPr lang="en-US" sz="3200" dirty="0"/>
              <a:t>Checklist</a:t>
            </a:r>
          </a:p>
          <a:p>
            <a:r>
              <a:rPr lang="en-US" sz="3200" dirty="0"/>
              <a:t>Documented</a:t>
            </a:r>
          </a:p>
          <a:p>
            <a:r>
              <a:rPr lang="en-US" sz="3200" dirty="0"/>
              <a:t>Operations Policy</a:t>
            </a:r>
          </a:p>
          <a:p>
            <a:endParaRPr lang="en-US" dirty="0"/>
          </a:p>
        </p:txBody>
      </p:sp>
    </p:spTree>
    <p:extLst>
      <p:ext uri="{BB962C8B-B14F-4D97-AF65-F5344CB8AC3E}">
        <p14:creationId xmlns:p14="http://schemas.microsoft.com/office/powerpoint/2010/main" val="1555759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53A0-A87C-41DE-AF7D-C867409E64FC}"/>
              </a:ext>
            </a:extLst>
          </p:cNvPr>
          <p:cNvSpPr>
            <a:spLocks noGrp="1"/>
          </p:cNvSpPr>
          <p:nvPr>
            <p:ph type="title"/>
          </p:nvPr>
        </p:nvSpPr>
        <p:spPr/>
        <p:txBody>
          <a:bodyPr>
            <a:normAutofit/>
          </a:bodyPr>
          <a:lstStyle/>
          <a:p>
            <a:r>
              <a:rPr lang="en-US" dirty="0"/>
              <a:t>Operations Policy</a:t>
            </a:r>
            <a:br>
              <a:rPr lang="en-US" dirty="0"/>
            </a:br>
            <a:endParaRPr lang="en-US" dirty="0"/>
          </a:p>
        </p:txBody>
      </p:sp>
      <p:sp>
        <p:nvSpPr>
          <p:cNvPr id="3" name="Content Placeholder 2">
            <a:extLst>
              <a:ext uri="{FF2B5EF4-FFF2-40B4-BE49-F238E27FC236}">
                <a16:creationId xmlns:a16="http://schemas.microsoft.com/office/drawing/2014/main" id="{CDA86B7A-36F1-40DC-9698-B901787D8B65}"/>
              </a:ext>
            </a:extLst>
          </p:cNvPr>
          <p:cNvSpPr>
            <a:spLocks noGrp="1"/>
          </p:cNvSpPr>
          <p:nvPr>
            <p:ph idx="1"/>
          </p:nvPr>
        </p:nvSpPr>
        <p:spPr/>
        <p:txBody>
          <a:bodyPr>
            <a:normAutofit/>
          </a:bodyPr>
          <a:lstStyle/>
          <a:p>
            <a:r>
              <a:rPr lang="en-US" sz="3200" dirty="0"/>
              <a:t>Safe Operation Defects found</a:t>
            </a:r>
          </a:p>
          <a:p>
            <a:r>
              <a:rPr lang="en-US" sz="3200" dirty="0"/>
              <a:t>Reporting Procedures </a:t>
            </a:r>
          </a:p>
          <a:p>
            <a:r>
              <a:rPr lang="en-US" sz="3200" dirty="0"/>
              <a:t>Unsafe vehicles/equipment should not be driven</a:t>
            </a:r>
          </a:p>
          <a:p>
            <a:r>
              <a:rPr lang="en-US" sz="3200" dirty="0"/>
              <a:t>Documented repairs made by Fleet Services provider</a:t>
            </a:r>
          </a:p>
          <a:p>
            <a:endParaRPr lang="en-US" dirty="0"/>
          </a:p>
          <a:p>
            <a:endParaRPr lang="en-US" dirty="0"/>
          </a:p>
        </p:txBody>
      </p:sp>
    </p:spTree>
    <p:extLst>
      <p:ext uri="{BB962C8B-B14F-4D97-AF65-F5344CB8AC3E}">
        <p14:creationId xmlns:p14="http://schemas.microsoft.com/office/powerpoint/2010/main" val="71191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9B34B-F905-431E-8B69-2035F790AB99}"/>
              </a:ext>
            </a:extLst>
          </p:cNvPr>
          <p:cNvSpPr>
            <a:spLocks noGrp="1"/>
          </p:cNvSpPr>
          <p:nvPr>
            <p:ph type="title"/>
          </p:nvPr>
        </p:nvSpPr>
        <p:spPr/>
        <p:txBody>
          <a:bodyPr/>
          <a:lstStyle/>
          <a:p>
            <a:r>
              <a:rPr lang="en-US" dirty="0"/>
              <a:t>Vehicle Replacement</a:t>
            </a:r>
          </a:p>
        </p:txBody>
      </p:sp>
      <p:sp>
        <p:nvSpPr>
          <p:cNvPr id="3" name="Content Placeholder 2">
            <a:extLst>
              <a:ext uri="{FF2B5EF4-FFF2-40B4-BE49-F238E27FC236}">
                <a16:creationId xmlns:a16="http://schemas.microsoft.com/office/drawing/2014/main" id="{127B7645-AE96-4576-B697-0C7982A4F2B7}"/>
              </a:ext>
            </a:extLst>
          </p:cNvPr>
          <p:cNvSpPr>
            <a:spLocks noGrp="1"/>
          </p:cNvSpPr>
          <p:nvPr>
            <p:ph idx="1"/>
          </p:nvPr>
        </p:nvSpPr>
        <p:spPr/>
        <p:txBody>
          <a:bodyPr/>
          <a:lstStyle/>
          <a:p>
            <a:r>
              <a:rPr lang="en-US" dirty="0"/>
              <a:t>Recommended Replacement</a:t>
            </a:r>
          </a:p>
          <a:p>
            <a:pPr lvl="1"/>
            <a:r>
              <a:rPr lang="en-US" dirty="0"/>
              <a:t>Police Patrol Units – 100,000 miles</a:t>
            </a:r>
          </a:p>
          <a:p>
            <a:pPr lvl="1"/>
            <a:r>
              <a:rPr lang="en-US" dirty="0"/>
              <a:t>Sheriff’s Office Road Patrol Units – 150,000 miles</a:t>
            </a:r>
          </a:p>
          <a:p>
            <a:pPr lvl="1"/>
            <a:r>
              <a:rPr lang="en-US" dirty="0"/>
              <a:t>General Administration  - 150,000 miles</a:t>
            </a:r>
          </a:p>
          <a:p>
            <a:pPr lvl="1"/>
            <a:r>
              <a:rPr lang="en-US" dirty="0"/>
              <a:t>Ambulances – 150,000 miles</a:t>
            </a:r>
          </a:p>
          <a:p>
            <a:pPr lvl="1"/>
            <a:r>
              <a:rPr lang="en-US" dirty="0"/>
              <a:t>Fire Trucks – years of service – (every 25 years) – parts become outdated or obsolete</a:t>
            </a:r>
          </a:p>
        </p:txBody>
      </p:sp>
    </p:spTree>
    <p:extLst>
      <p:ext uri="{BB962C8B-B14F-4D97-AF65-F5344CB8AC3E}">
        <p14:creationId xmlns:p14="http://schemas.microsoft.com/office/powerpoint/2010/main" val="3122946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26A1-BF8E-4FEE-9E5D-D6023D5D2817}"/>
              </a:ext>
            </a:extLst>
          </p:cNvPr>
          <p:cNvSpPr>
            <a:spLocks noGrp="1"/>
          </p:cNvSpPr>
          <p:nvPr>
            <p:ph type="title"/>
          </p:nvPr>
        </p:nvSpPr>
        <p:spPr/>
        <p:txBody>
          <a:bodyPr/>
          <a:lstStyle/>
          <a:p>
            <a:r>
              <a:rPr lang="en-US" dirty="0"/>
              <a:t>Equipment and Fleet Maintenance</a:t>
            </a:r>
          </a:p>
        </p:txBody>
      </p:sp>
      <p:sp>
        <p:nvSpPr>
          <p:cNvPr id="3" name="Content Placeholder 2">
            <a:extLst>
              <a:ext uri="{FF2B5EF4-FFF2-40B4-BE49-F238E27FC236}">
                <a16:creationId xmlns:a16="http://schemas.microsoft.com/office/drawing/2014/main" id="{E331D97C-AF56-495A-91D9-36C46AB87D94}"/>
              </a:ext>
            </a:extLst>
          </p:cNvPr>
          <p:cNvSpPr>
            <a:spLocks noGrp="1"/>
          </p:cNvSpPr>
          <p:nvPr>
            <p:ph idx="1"/>
          </p:nvPr>
        </p:nvSpPr>
        <p:spPr/>
        <p:txBody>
          <a:bodyPr>
            <a:normAutofit lnSpcReduction="10000"/>
          </a:bodyPr>
          <a:lstStyle/>
          <a:p>
            <a:r>
              <a:rPr lang="en-US" sz="3200" dirty="0"/>
              <a:t>Certified Mechanics</a:t>
            </a:r>
          </a:p>
          <a:p>
            <a:r>
              <a:rPr lang="en-US" sz="3200" dirty="0"/>
              <a:t>Preventative maintenance</a:t>
            </a:r>
          </a:p>
          <a:p>
            <a:r>
              <a:rPr lang="en-US" sz="3200" dirty="0"/>
              <a:t>Pre-Shift Inspections</a:t>
            </a:r>
          </a:p>
          <a:p>
            <a:r>
              <a:rPr lang="en-US" sz="3200" dirty="0"/>
              <a:t>Record Keeping</a:t>
            </a:r>
          </a:p>
          <a:p>
            <a:r>
              <a:rPr lang="en-US" sz="3200" dirty="0"/>
              <a:t>Shop Operations</a:t>
            </a:r>
          </a:p>
        </p:txBody>
      </p:sp>
    </p:spTree>
    <p:extLst>
      <p:ext uri="{BB962C8B-B14F-4D97-AF65-F5344CB8AC3E}">
        <p14:creationId xmlns:p14="http://schemas.microsoft.com/office/powerpoint/2010/main" val="76064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5406-E2A0-4B40-9E6B-E03F82703DFD}"/>
              </a:ext>
            </a:extLst>
          </p:cNvPr>
          <p:cNvSpPr>
            <a:spLocks noGrp="1"/>
          </p:cNvSpPr>
          <p:nvPr>
            <p:ph type="title"/>
          </p:nvPr>
        </p:nvSpPr>
        <p:spPr/>
        <p:txBody>
          <a:bodyPr/>
          <a:lstStyle/>
          <a:p>
            <a:r>
              <a:rPr lang="en-US" dirty="0"/>
              <a:t>Course Objectives</a:t>
            </a:r>
          </a:p>
        </p:txBody>
      </p:sp>
      <p:sp>
        <p:nvSpPr>
          <p:cNvPr id="3" name="Content Placeholder 2">
            <a:extLst>
              <a:ext uri="{FF2B5EF4-FFF2-40B4-BE49-F238E27FC236}">
                <a16:creationId xmlns:a16="http://schemas.microsoft.com/office/drawing/2014/main" id="{B0C70CFA-6957-401B-892C-A6CA61B19D07}"/>
              </a:ext>
            </a:extLst>
          </p:cNvPr>
          <p:cNvSpPr>
            <a:spLocks noGrp="1"/>
          </p:cNvSpPr>
          <p:nvPr>
            <p:ph idx="1"/>
          </p:nvPr>
        </p:nvSpPr>
        <p:spPr/>
        <p:txBody>
          <a:bodyPr>
            <a:normAutofit/>
          </a:bodyPr>
          <a:lstStyle/>
          <a:p>
            <a:r>
              <a:rPr lang="en-US" sz="3600" dirty="0"/>
              <a:t>By the end of the session, participants will improve their knowledge and understanding of Driver Safety and Fleet Vehicles/Heavy Equipment Safety.</a:t>
            </a:r>
          </a:p>
        </p:txBody>
      </p:sp>
    </p:spTree>
    <p:extLst>
      <p:ext uri="{BB962C8B-B14F-4D97-AF65-F5344CB8AC3E}">
        <p14:creationId xmlns:p14="http://schemas.microsoft.com/office/powerpoint/2010/main" val="1930198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4786-1B5F-7FD8-43A7-EC0FA88E6C1D}"/>
              </a:ext>
            </a:extLst>
          </p:cNvPr>
          <p:cNvSpPr>
            <a:spLocks noGrp="1"/>
          </p:cNvSpPr>
          <p:nvPr>
            <p:ph type="title"/>
          </p:nvPr>
        </p:nvSpPr>
        <p:spPr/>
        <p:txBody>
          <a:bodyPr/>
          <a:lstStyle/>
          <a:p>
            <a:r>
              <a:rPr lang="en-US" dirty="0"/>
              <a:t>Review external vehicle photos</a:t>
            </a:r>
          </a:p>
        </p:txBody>
      </p:sp>
    </p:spTree>
    <p:extLst>
      <p:ext uri="{BB962C8B-B14F-4D97-AF65-F5344CB8AC3E}">
        <p14:creationId xmlns:p14="http://schemas.microsoft.com/office/powerpoint/2010/main" val="1625787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0957-50DD-4275-8A24-9FE8B09D73FD}"/>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43702B97-8DB1-406C-B3C4-B13B3A938046}"/>
              </a:ext>
            </a:extLst>
          </p:cNvPr>
          <p:cNvSpPr>
            <a:spLocks noGrp="1"/>
          </p:cNvSpPr>
          <p:nvPr>
            <p:ph idx="1"/>
          </p:nvPr>
        </p:nvSpPr>
        <p:spPr/>
        <p:txBody>
          <a:bodyPr/>
          <a:lstStyle/>
          <a:p>
            <a:r>
              <a:rPr lang="en-US" dirty="0"/>
              <a:t>Everybody take a 15-minute break!</a:t>
            </a:r>
          </a:p>
        </p:txBody>
      </p:sp>
    </p:spTree>
    <p:extLst>
      <p:ext uri="{BB962C8B-B14F-4D97-AF65-F5344CB8AC3E}">
        <p14:creationId xmlns:p14="http://schemas.microsoft.com/office/powerpoint/2010/main" val="136448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EE3A-C5F2-43FD-A30C-07C7AB200F4A}"/>
              </a:ext>
            </a:extLst>
          </p:cNvPr>
          <p:cNvSpPr>
            <a:spLocks noGrp="1"/>
          </p:cNvSpPr>
          <p:nvPr>
            <p:ph type="title"/>
          </p:nvPr>
        </p:nvSpPr>
        <p:spPr/>
        <p:txBody>
          <a:bodyPr/>
          <a:lstStyle/>
          <a:p>
            <a:r>
              <a:rPr lang="en-US" dirty="0"/>
              <a:t>Emergency Equipment</a:t>
            </a:r>
          </a:p>
        </p:txBody>
      </p:sp>
      <p:sp>
        <p:nvSpPr>
          <p:cNvPr id="3" name="Content Placeholder 2">
            <a:extLst>
              <a:ext uri="{FF2B5EF4-FFF2-40B4-BE49-F238E27FC236}">
                <a16:creationId xmlns:a16="http://schemas.microsoft.com/office/drawing/2014/main" id="{26E41EA3-C742-4BF7-A405-504D3E9E45B1}"/>
              </a:ext>
            </a:extLst>
          </p:cNvPr>
          <p:cNvSpPr>
            <a:spLocks noGrp="1"/>
          </p:cNvSpPr>
          <p:nvPr>
            <p:ph idx="1"/>
          </p:nvPr>
        </p:nvSpPr>
        <p:spPr/>
        <p:txBody>
          <a:bodyPr>
            <a:normAutofit/>
          </a:bodyPr>
          <a:lstStyle/>
          <a:p>
            <a:r>
              <a:rPr lang="en-US" sz="3200" dirty="0"/>
              <a:t>Fire Extinguishers</a:t>
            </a:r>
          </a:p>
          <a:p>
            <a:r>
              <a:rPr lang="en-US" sz="3200" dirty="0"/>
              <a:t>First Aid Kit (per supervisors / crew)</a:t>
            </a:r>
          </a:p>
          <a:p>
            <a:r>
              <a:rPr lang="en-US" sz="3200" dirty="0"/>
              <a:t>Breakdown triangles / cones (large trucks / equipment)</a:t>
            </a:r>
          </a:p>
          <a:p>
            <a:r>
              <a:rPr lang="en-US" sz="3200" dirty="0"/>
              <a:t>Placards / Signage </a:t>
            </a:r>
          </a:p>
          <a:p>
            <a:endParaRPr lang="en-US" dirty="0"/>
          </a:p>
          <a:p>
            <a:endParaRPr lang="en-US" dirty="0"/>
          </a:p>
        </p:txBody>
      </p:sp>
    </p:spTree>
    <p:extLst>
      <p:ext uri="{BB962C8B-B14F-4D97-AF65-F5344CB8AC3E}">
        <p14:creationId xmlns:p14="http://schemas.microsoft.com/office/powerpoint/2010/main" val="3905952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80E5-41A3-4353-9D76-2CD2E81979B6}"/>
              </a:ext>
            </a:extLst>
          </p:cNvPr>
          <p:cNvSpPr>
            <a:spLocks noGrp="1"/>
          </p:cNvSpPr>
          <p:nvPr>
            <p:ph type="title"/>
          </p:nvPr>
        </p:nvSpPr>
        <p:spPr/>
        <p:txBody>
          <a:bodyPr/>
          <a:lstStyle/>
          <a:p>
            <a:r>
              <a:rPr lang="en-US" dirty="0"/>
              <a:t>Sample Placard</a:t>
            </a:r>
          </a:p>
        </p:txBody>
      </p:sp>
      <p:pic>
        <p:nvPicPr>
          <p:cNvPr id="5" name="Content Placeholder 4">
            <a:extLst>
              <a:ext uri="{FF2B5EF4-FFF2-40B4-BE49-F238E27FC236}">
                <a16:creationId xmlns:a16="http://schemas.microsoft.com/office/drawing/2014/main" id="{A4B340BD-5C4F-4DBB-B0F7-7CC6F57D4AF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3187421" y="2272861"/>
            <a:ext cx="5985153" cy="4300298"/>
          </a:xfrm>
        </p:spPr>
      </p:pic>
    </p:spTree>
    <p:extLst>
      <p:ext uri="{BB962C8B-B14F-4D97-AF65-F5344CB8AC3E}">
        <p14:creationId xmlns:p14="http://schemas.microsoft.com/office/powerpoint/2010/main" val="3632511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1718-F1F6-472E-9686-02833C153F0D}"/>
              </a:ext>
            </a:extLst>
          </p:cNvPr>
          <p:cNvSpPr>
            <a:spLocks noGrp="1"/>
          </p:cNvSpPr>
          <p:nvPr>
            <p:ph type="title"/>
          </p:nvPr>
        </p:nvSpPr>
        <p:spPr/>
        <p:txBody>
          <a:bodyPr/>
          <a:lstStyle/>
          <a:p>
            <a:r>
              <a:rPr lang="en-US" dirty="0"/>
              <a:t>Load Securing</a:t>
            </a:r>
          </a:p>
        </p:txBody>
      </p:sp>
      <p:sp>
        <p:nvSpPr>
          <p:cNvPr id="3" name="Content Placeholder 2">
            <a:extLst>
              <a:ext uri="{FF2B5EF4-FFF2-40B4-BE49-F238E27FC236}">
                <a16:creationId xmlns:a16="http://schemas.microsoft.com/office/drawing/2014/main" id="{DE845F23-E47C-45A2-A9C1-D7F08A2FFBD9}"/>
              </a:ext>
            </a:extLst>
          </p:cNvPr>
          <p:cNvSpPr>
            <a:spLocks noGrp="1"/>
          </p:cNvSpPr>
          <p:nvPr>
            <p:ph idx="1"/>
          </p:nvPr>
        </p:nvSpPr>
        <p:spPr/>
        <p:txBody>
          <a:bodyPr>
            <a:normAutofit/>
          </a:bodyPr>
          <a:lstStyle/>
          <a:p>
            <a:r>
              <a:rPr lang="en-US" sz="3200" dirty="0"/>
              <a:t>Properly secured loads</a:t>
            </a:r>
          </a:p>
          <a:p>
            <a:pPr lvl="1"/>
            <a:r>
              <a:rPr lang="en-US" sz="2800" dirty="0"/>
              <a:t>Vehicle Structure – Floors / Walls / Decks tie point points</a:t>
            </a:r>
          </a:p>
          <a:p>
            <a:pPr lvl="1"/>
            <a:r>
              <a:rPr lang="en-US" sz="2800" dirty="0"/>
              <a:t>Securing devices – Chains / Webbing / Ropes / Clamps etc.</a:t>
            </a:r>
          </a:p>
          <a:p>
            <a:pPr lvl="1"/>
            <a:r>
              <a:rPr lang="en-US" sz="2800" dirty="0"/>
              <a:t>Blocking and Bracing Equipment – Chocks and Cradle Points </a:t>
            </a:r>
          </a:p>
        </p:txBody>
      </p:sp>
    </p:spTree>
    <p:extLst>
      <p:ext uri="{BB962C8B-B14F-4D97-AF65-F5344CB8AC3E}">
        <p14:creationId xmlns:p14="http://schemas.microsoft.com/office/powerpoint/2010/main" val="2964956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EEB0-2848-45DA-9AAF-79AB75FEAD69}"/>
              </a:ext>
            </a:extLst>
          </p:cNvPr>
          <p:cNvSpPr>
            <a:spLocks noGrp="1"/>
          </p:cNvSpPr>
          <p:nvPr>
            <p:ph type="title"/>
          </p:nvPr>
        </p:nvSpPr>
        <p:spPr/>
        <p:txBody>
          <a:bodyPr/>
          <a:lstStyle/>
          <a:p>
            <a:r>
              <a:rPr lang="en-US" dirty="0"/>
              <a:t>Load Securing</a:t>
            </a:r>
          </a:p>
        </p:txBody>
      </p:sp>
      <p:pic>
        <p:nvPicPr>
          <p:cNvPr id="4" name="Content Placeholder 3">
            <a:extLst>
              <a:ext uri="{FF2B5EF4-FFF2-40B4-BE49-F238E27FC236}">
                <a16:creationId xmlns:a16="http://schemas.microsoft.com/office/drawing/2014/main" id="{D491ABE3-F57A-4FBA-917A-45AD91864FFD}"/>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2345405" y="2097430"/>
            <a:ext cx="7158037" cy="3956051"/>
          </a:xfrm>
          <a:prstGeom prst="rect">
            <a:avLst/>
          </a:prstGeom>
          <a:noFill/>
        </p:spPr>
      </p:pic>
    </p:spTree>
    <p:extLst>
      <p:ext uri="{BB962C8B-B14F-4D97-AF65-F5344CB8AC3E}">
        <p14:creationId xmlns:p14="http://schemas.microsoft.com/office/powerpoint/2010/main" val="187145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87E5-3094-4E7F-878C-3F7B0F4B3035}"/>
              </a:ext>
            </a:extLst>
          </p:cNvPr>
          <p:cNvSpPr>
            <a:spLocks noGrp="1"/>
          </p:cNvSpPr>
          <p:nvPr>
            <p:ph type="title"/>
          </p:nvPr>
        </p:nvSpPr>
        <p:spPr/>
        <p:txBody>
          <a:bodyPr/>
          <a:lstStyle/>
          <a:p>
            <a:r>
              <a:rPr lang="en-US" dirty="0"/>
              <a:t>Load Securing</a:t>
            </a:r>
          </a:p>
        </p:txBody>
      </p:sp>
      <p:pic>
        <p:nvPicPr>
          <p:cNvPr id="4" name="Content Placeholder 3">
            <a:extLst>
              <a:ext uri="{FF2B5EF4-FFF2-40B4-BE49-F238E27FC236}">
                <a16:creationId xmlns:a16="http://schemas.microsoft.com/office/drawing/2014/main" id="{8530588E-5BB9-49F4-B820-F8196D2E81AD}"/>
              </a:ext>
            </a:extLst>
          </p:cNvPr>
          <p:cNvPicPr>
            <a:picLocks noGrp="1"/>
          </p:cNvPicPr>
          <p:nvPr>
            <p:ph idx="1"/>
          </p:nvPr>
        </p:nvPicPr>
        <p:blipFill>
          <a:blip r:embed="rId4"/>
          <a:stretch>
            <a:fillRect/>
          </a:stretch>
        </p:blipFill>
        <p:spPr>
          <a:xfrm>
            <a:off x="2767012" y="1853754"/>
            <a:ext cx="6657975" cy="4199727"/>
          </a:xfrm>
          <a:prstGeom prst="rect">
            <a:avLst/>
          </a:prstGeom>
        </p:spPr>
      </p:pic>
    </p:spTree>
    <p:extLst>
      <p:ext uri="{BB962C8B-B14F-4D97-AF65-F5344CB8AC3E}">
        <p14:creationId xmlns:p14="http://schemas.microsoft.com/office/powerpoint/2010/main" val="1786455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9721-13BB-4882-B954-98BB649E2457}"/>
              </a:ext>
            </a:extLst>
          </p:cNvPr>
          <p:cNvSpPr>
            <a:spLocks noGrp="1"/>
          </p:cNvSpPr>
          <p:nvPr>
            <p:ph type="title"/>
          </p:nvPr>
        </p:nvSpPr>
        <p:spPr/>
        <p:txBody>
          <a:bodyPr/>
          <a:lstStyle/>
          <a:p>
            <a:r>
              <a:rPr lang="en-US" dirty="0"/>
              <a:t>Load Securing</a:t>
            </a:r>
          </a:p>
        </p:txBody>
      </p:sp>
      <p:pic>
        <p:nvPicPr>
          <p:cNvPr id="4" name="Content Placeholder 3">
            <a:extLst>
              <a:ext uri="{FF2B5EF4-FFF2-40B4-BE49-F238E27FC236}">
                <a16:creationId xmlns:a16="http://schemas.microsoft.com/office/drawing/2014/main" id="{C22C8F86-9BA7-4263-A12F-AB345F05316D}"/>
              </a:ext>
            </a:extLst>
          </p:cNvPr>
          <p:cNvPicPr>
            <a:picLocks noGrp="1"/>
          </p:cNvPicPr>
          <p:nvPr>
            <p:ph idx="1"/>
          </p:nvPr>
        </p:nvPicPr>
        <p:blipFill>
          <a:blip r:embed="rId4"/>
          <a:stretch>
            <a:fillRect/>
          </a:stretch>
        </p:blipFill>
        <p:spPr>
          <a:xfrm>
            <a:off x="2771775" y="1872090"/>
            <a:ext cx="6259930" cy="4320163"/>
          </a:xfrm>
          <a:prstGeom prst="rect">
            <a:avLst/>
          </a:prstGeom>
        </p:spPr>
      </p:pic>
    </p:spTree>
    <p:extLst>
      <p:ext uri="{BB962C8B-B14F-4D97-AF65-F5344CB8AC3E}">
        <p14:creationId xmlns:p14="http://schemas.microsoft.com/office/powerpoint/2010/main" val="3022186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8CA1-FF4F-40F0-98A7-FE96AE621212}"/>
              </a:ext>
            </a:extLst>
          </p:cNvPr>
          <p:cNvSpPr>
            <a:spLocks noGrp="1"/>
          </p:cNvSpPr>
          <p:nvPr>
            <p:ph type="title"/>
          </p:nvPr>
        </p:nvSpPr>
        <p:spPr/>
        <p:txBody>
          <a:bodyPr/>
          <a:lstStyle/>
          <a:p>
            <a:r>
              <a:rPr lang="en-US" dirty="0"/>
              <a:t>Common securement issues</a:t>
            </a:r>
          </a:p>
        </p:txBody>
      </p:sp>
      <p:sp>
        <p:nvSpPr>
          <p:cNvPr id="3" name="Content Placeholder 2">
            <a:extLst>
              <a:ext uri="{FF2B5EF4-FFF2-40B4-BE49-F238E27FC236}">
                <a16:creationId xmlns:a16="http://schemas.microsoft.com/office/drawing/2014/main" id="{6246A64D-B1DA-4106-A838-AAC5EFCCDAD6}"/>
              </a:ext>
            </a:extLst>
          </p:cNvPr>
          <p:cNvSpPr>
            <a:spLocks noGrp="1"/>
          </p:cNvSpPr>
          <p:nvPr>
            <p:ph idx="1"/>
          </p:nvPr>
        </p:nvSpPr>
        <p:spPr/>
        <p:txBody>
          <a:bodyPr/>
          <a:lstStyle/>
          <a:p>
            <a:r>
              <a:rPr lang="en-US" sz="3200" dirty="0"/>
              <a:t>Improper Weight Distribution</a:t>
            </a:r>
          </a:p>
          <a:p>
            <a:r>
              <a:rPr lang="en-US" sz="3200" dirty="0"/>
              <a:t>Exceeded Weight Limit</a:t>
            </a:r>
          </a:p>
          <a:p>
            <a:r>
              <a:rPr lang="en-US" sz="3200" dirty="0"/>
              <a:t>Improperly Secured Cargo</a:t>
            </a:r>
          </a:p>
          <a:p>
            <a:endParaRPr lang="en-US" dirty="0"/>
          </a:p>
        </p:txBody>
      </p:sp>
    </p:spTree>
    <p:extLst>
      <p:ext uri="{BB962C8B-B14F-4D97-AF65-F5344CB8AC3E}">
        <p14:creationId xmlns:p14="http://schemas.microsoft.com/office/powerpoint/2010/main" val="4230970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51B2-FB3F-9CB0-1457-02A2D87E9A9C}"/>
              </a:ext>
            </a:extLst>
          </p:cNvPr>
          <p:cNvSpPr>
            <a:spLocks noGrp="1"/>
          </p:cNvSpPr>
          <p:nvPr>
            <p:ph type="title"/>
          </p:nvPr>
        </p:nvSpPr>
        <p:spPr/>
        <p:txBody>
          <a:bodyPr/>
          <a:lstStyle/>
          <a:p>
            <a:r>
              <a:rPr lang="en-US" dirty="0"/>
              <a:t>Mounting and dismounting equipment</a:t>
            </a:r>
          </a:p>
        </p:txBody>
      </p:sp>
      <p:sp>
        <p:nvSpPr>
          <p:cNvPr id="3" name="Content Placeholder 2">
            <a:extLst>
              <a:ext uri="{FF2B5EF4-FFF2-40B4-BE49-F238E27FC236}">
                <a16:creationId xmlns:a16="http://schemas.microsoft.com/office/drawing/2014/main" id="{EE0BBBA1-B239-077F-7AF4-95CA0A69AAA2}"/>
              </a:ext>
            </a:extLst>
          </p:cNvPr>
          <p:cNvSpPr>
            <a:spLocks noGrp="1"/>
          </p:cNvSpPr>
          <p:nvPr>
            <p:ph idx="1"/>
          </p:nvPr>
        </p:nvSpPr>
        <p:spPr/>
        <p:txBody>
          <a:bodyPr/>
          <a:lstStyle/>
          <a:p>
            <a:r>
              <a:rPr lang="en-US" dirty="0"/>
              <a:t>Maintain three points of contact upon entrance</a:t>
            </a:r>
          </a:p>
          <a:p>
            <a:r>
              <a:rPr lang="en-US" dirty="0"/>
              <a:t>Do not carry multiple items up into cab</a:t>
            </a:r>
          </a:p>
          <a:p>
            <a:r>
              <a:rPr lang="en-US" dirty="0"/>
              <a:t>Do not jump off of equipment</a:t>
            </a:r>
          </a:p>
          <a:p>
            <a:r>
              <a:rPr lang="en-US" dirty="0"/>
              <a:t>For Sanitation employees, do not allow riding on steps</a:t>
            </a:r>
          </a:p>
          <a:p>
            <a:r>
              <a:rPr lang="en-US" dirty="0"/>
              <a:t>Do not stand directly in front of, behind, or between equipment</a:t>
            </a:r>
          </a:p>
          <a:p>
            <a:endParaRPr lang="en-US" dirty="0"/>
          </a:p>
        </p:txBody>
      </p:sp>
    </p:spTree>
    <p:extLst>
      <p:ext uri="{BB962C8B-B14F-4D97-AF65-F5344CB8AC3E}">
        <p14:creationId xmlns:p14="http://schemas.microsoft.com/office/powerpoint/2010/main" val="4080870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B159-577D-426C-86A6-F33349A4ABA3}"/>
              </a:ext>
            </a:extLst>
          </p:cNvPr>
          <p:cNvSpPr>
            <a:spLocks noGrp="1"/>
          </p:cNvSpPr>
          <p:nvPr>
            <p:ph type="title"/>
          </p:nvPr>
        </p:nvSpPr>
        <p:spPr/>
        <p:txBody>
          <a:bodyPr/>
          <a:lstStyle/>
          <a:p>
            <a:r>
              <a:rPr lang="en-US" dirty="0"/>
              <a:t>Local Government Safety Coordinator III</a:t>
            </a:r>
          </a:p>
        </p:txBody>
      </p:sp>
      <p:sp>
        <p:nvSpPr>
          <p:cNvPr id="3" name="Content Placeholder 2">
            <a:extLst>
              <a:ext uri="{FF2B5EF4-FFF2-40B4-BE49-F238E27FC236}">
                <a16:creationId xmlns:a16="http://schemas.microsoft.com/office/drawing/2014/main" id="{DC293422-79D4-49DF-83ED-B3457A07F580}"/>
              </a:ext>
            </a:extLst>
          </p:cNvPr>
          <p:cNvSpPr>
            <a:spLocks noGrp="1"/>
          </p:cNvSpPr>
          <p:nvPr>
            <p:ph idx="1"/>
          </p:nvPr>
        </p:nvSpPr>
        <p:spPr/>
        <p:txBody>
          <a:bodyPr>
            <a:normAutofit/>
          </a:bodyPr>
          <a:lstStyle/>
          <a:p>
            <a:r>
              <a:rPr lang="en-US" sz="4400" dirty="0"/>
              <a:t>Section I- Driver Safety </a:t>
            </a:r>
          </a:p>
          <a:p>
            <a:r>
              <a:rPr lang="en-US" sz="4400" dirty="0"/>
              <a:t>Section II-Fleet Vehicles/Heavy Equipment Safety</a:t>
            </a:r>
          </a:p>
          <a:p>
            <a:endParaRPr lang="en-US" sz="4400" dirty="0"/>
          </a:p>
          <a:p>
            <a:endParaRPr lang="en-US" sz="4400" dirty="0"/>
          </a:p>
          <a:p>
            <a:endParaRPr lang="en-US" sz="4400" dirty="0"/>
          </a:p>
        </p:txBody>
      </p:sp>
    </p:spTree>
    <p:extLst>
      <p:ext uri="{BB962C8B-B14F-4D97-AF65-F5344CB8AC3E}">
        <p14:creationId xmlns:p14="http://schemas.microsoft.com/office/powerpoint/2010/main" val="3307950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9A12E-6954-DC7F-EA89-08D833175753}"/>
              </a:ext>
            </a:extLst>
          </p:cNvPr>
          <p:cNvPicPr>
            <a:picLocks noChangeAspect="1"/>
          </p:cNvPicPr>
          <p:nvPr/>
        </p:nvPicPr>
        <p:blipFill>
          <a:blip r:embed="rId3"/>
          <a:stretch>
            <a:fillRect/>
          </a:stretch>
        </p:blipFill>
        <p:spPr>
          <a:xfrm>
            <a:off x="1315453" y="0"/>
            <a:ext cx="9721515" cy="6128084"/>
          </a:xfrm>
          <a:prstGeom prst="rect">
            <a:avLst/>
          </a:prstGeom>
        </p:spPr>
      </p:pic>
    </p:spTree>
    <p:extLst>
      <p:ext uri="{BB962C8B-B14F-4D97-AF65-F5344CB8AC3E}">
        <p14:creationId xmlns:p14="http://schemas.microsoft.com/office/powerpoint/2010/main" val="1707362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A7FB-DA4E-8D0D-C2BF-D48BE953864C}"/>
              </a:ext>
            </a:extLst>
          </p:cNvPr>
          <p:cNvPicPr>
            <a:picLocks noChangeAspect="1"/>
          </p:cNvPicPr>
          <p:nvPr/>
        </p:nvPicPr>
        <p:blipFill>
          <a:blip r:embed="rId3"/>
          <a:stretch>
            <a:fillRect/>
          </a:stretch>
        </p:blipFill>
        <p:spPr>
          <a:xfrm>
            <a:off x="1523999" y="0"/>
            <a:ext cx="8694821" cy="6112042"/>
          </a:xfrm>
          <a:prstGeom prst="rect">
            <a:avLst/>
          </a:prstGeom>
        </p:spPr>
      </p:pic>
    </p:spTree>
    <p:extLst>
      <p:ext uri="{BB962C8B-B14F-4D97-AF65-F5344CB8AC3E}">
        <p14:creationId xmlns:p14="http://schemas.microsoft.com/office/powerpoint/2010/main" val="3278779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2A40-FEE1-FE9F-F6BE-5BB54617B8A7}"/>
              </a:ext>
            </a:extLst>
          </p:cNvPr>
          <p:cNvSpPr>
            <a:spLocks noGrp="1"/>
          </p:cNvSpPr>
          <p:nvPr>
            <p:ph type="title"/>
          </p:nvPr>
        </p:nvSpPr>
        <p:spPr/>
        <p:txBody>
          <a:bodyPr/>
          <a:lstStyle/>
          <a:p>
            <a:r>
              <a:rPr lang="en-US" dirty="0"/>
              <a:t>Driver qualifications and training</a:t>
            </a:r>
          </a:p>
        </p:txBody>
      </p:sp>
      <p:sp>
        <p:nvSpPr>
          <p:cNvPr id="3" name="Content Placeholder 2">
            <a:extLst>
              <a:ext uri="{FF2B5EF4-FFF2-40B4-BE49-F238E27FC236}">
                <a16:creationId xmlns:a16="http://schemas.microsoft.com/office/drawing/2014/main" id="{A6821F20-B45F-5B0D-9CE0-9D6B496610A2}"/>
              </a:ext>
            </a:extLst>
          </p:cNvPr>
          <p:cNvSpPr>
            <a:spLocks noGrp="1"/>
          </p:cNvSpPr>
          <p:nvPr>
            <p:ph idx="1"/>
          </p:nvPr>
        </p:nvSpPr>
        <p:spPr/>
        <p:txBody>
          <a:bodyPr/>
          <a:lstStyle/>
          <a:p>
            <a:pPr fontAlgn="auto">
              <a:spcAft>
                <a:spcPts val="0"/>
              </a:spcAft>
              <a:buFont typeface="Arial"/>
              <a:buChar char="•"/>
              <a:defRPr/>
            </a:pPr>
            <a:r>
              <a:rPr lang="en-US" sz="2000" dirty="0">
                <a:cs typeface="Arial" panose="020B0604020202020204" pitchFamily="34" charset="0"/>
              </a:rPr>
              <a:t>Only drivers who are qualified physically, mentally, and by training and experience should operate it.</a:t>
            </a:r>
          </a:p>
          <a:p>
            <a:pPr fontAlgn="auto">
              <a:spcAft>
                <a:spcPts val="0"/>
              </a:spcAft>
              <a:buFont typeface="Arial"/>
              <a:buChar char="•"/>
              <a:defRPr/>
            </a:pPr>
            <a:r>
              <a:rPr lang="en-US" sz="2000" dirty="0">
                <a:cs typeface="Arial" panose="020B0604020202020204" pitchFamily="34" charset="0"/>
              </a:rPr>
              <a:t>Management must determine the knowledge, experience, and abilities of a driver before he/she is allowed to work.</a:t>
            </a:r>
          </a:p>
          <a:p>
            <a:pPr fontAlgn="auto">
              <a:spcAft>
                <a:spcPts val="0"/>
              </a:spcAft>
              <a:buFont typeface="Arial"/>
              <a:buChar char="•"/>
              <a:defRPr/>
            </a:pPr>
            <a:r>
              <a:rPr lang="en-US" altLang="en-US" sz="2000" dirty="0">
                <a:cs typeface="Arial" panose="020B0604020202020204" pitchFamily="34" charset="0"/>
              </a:rPr>
              <a:t>Supervisor or Senior Operator will demonstrate how to operate the equipment safely before first task/job is assigned.</a:t>
            </a:r>
          </a:p>
          <a:p>
            <a:pPr fontAlgn="auto">
              <a:spcAft>
                <a:spcPts val="0"/>
              </a:spcAft>
              <a:buFont typeface="Arial"/>
              <a:buChar char="•"/>
              <a:defRPr/>
            </a:pPr>
            <a:r>
              <a:rPr lang="en-US" sz="2000" dirty="0">
                <a:cs typeface="Arial" panose="020B0604020202020204" pitchFamily="34" charset="0"/>
              </a:rPr>
              <a:t>Time required to become acquainted with the equipment, safety rules, driver reports, and emergency conditions will vary.</a:t>
            </a:r>
          </a:p>
          <a:p>
            <a:endParaRPr lang="en-US" dirty="0"/>
          </a:p>
        </p:txBody>
      </p:sp>
    </p:spTree>
    <p:extLst>
      <p:ext uri="{BB962C8B-B14F-4D97-AF65-F5344CB8AC3E}">
        <p14:creationId xmlns:p14="http://schemas.microsoft.com/office/powerpoint/2010/main" val="2944144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F480-ABF8-7937-1244-66821DC4B7B8}"/>
              </a:ext>
            </a:extLst>
          </p:cNvPr>
          <p:cNvSpPr>
            <a:spLocks noGrp="1"/>
          </p:cNvSpPr>
          <p:nvPr>
            <p:ph type="title"/>
          </p:nvPr>
        </p:nvSpPr>
        <p:spPr/>
        <p:txBody>
          <a:bodyPr/>
          <a:lstStyle/>
          <a:p>
            <a:r>
              <a:rPr lang="en-US" dirty="0"/>
              <a:t>Ergonomics and posture</a:t>
            </a:r>
          </a:p>
        </p:txBody>
      </p:sp>
      <p:sp>
        <p:nvSpPr>
          <p:cNvPr id="3" name="Content Placeholder 2">
            <a:extLst>
              <a:ext uri="{FF2B5EF4-FFF2-40B4-BE49-F238E27FC236}">
                <a16:creationId xmlns:a16="http://schemas.microsoft.com/office/drawing/2014/main" id="{A500F2F4-F6A7-4BD8-4765-86EBFA21360F}"/>
              </a:ext>
            </a:extLst>
          </p:cNvPr>
          <p:cNvSpPr>
            <a:spLocks noGrp="1"/>
          </p:cNvSpPr>
          <p:nvPr>
            <p:ph idx="1"/>
          </p:nvPr>
        </p:nvSpPr>
        <p:spPr/>
        <p:txBody>
          <a:bodyPr/>
          <a:lstStyle/>
          <a:p>
            <a:r>
              <a:rPr lang="en-US" dirty="0"/>
              <a:t>Inspect condition of seats regularly</a:t>
            </a:r>
          </a:p>
          <a:p>
            <a:r>
              <a:rPr lang="en-US" dirty="0"/>
              <a:t>Take frequent breaks when possible. </a:t>
            </a:r>
          </a:p>
          <a:p>
            <a:r>
              <a:rPr lang="en-US" dirty="0"/>
              <a:t>Adjust seat before work begins</a:t>
            </a:r>
          </a:p>
          <a:p>
            <a:r>
              <a:rPr lang="en-US" dirty="0"/>
              <a:t>Rotate employees at job site if the job requires extensive amount of time</a:t>
            </a:r>
          </a:p>
        </p:txBody>
      </p:sp>
    </p:spTree>
    <p:extLst>
      <p:ext uri="{BB962C8B-B14F-4D97-AF65-F5344CB8AC3E}">
        <p14:creationId xmlns:p14="http://schemas.microsoft.com/office/powerpoint/2010/main" val="3280817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FCDD-1DE8-4580-A9B3-1F11BC91ACF5}"/>
              </a:ext>
            </a:extLst>
          </p:cNvPr>
          <p:cNvSpPr>
            <a:spLocks noGrp="1"/>
          </p:cNvSpPr>
          <p:nvPr>
            <p:ph type="title"/>
          </p:nvPr>
        </p:nvSpPr>
        <p:spPr/>
        <p:txBody>
          <a:bodyPr/>
          <a:lstStyle/>
          <a:p>
            <a:r>
              <a:rPr lang="en-US" dirty="0"/>
              <a:t>Where can you find help?</a:t>
            </a:r>
          </a:p>
        </p:txBody>
      </p:sp>
      <p:sp>
        <p:nvSpPr>
          <p:cNvPr id="4" name="Content Placeholder 3">
            <a:extLst>
              <a:ext uri="{FF2B5EF4-FFF2-40B4-BE49-F238E27FC236}">
                <a16:creationId xmlns:a16="http://schemas.microsoft.com/office/drawing/2014/main" id="{E14442A2-827E-4C0B-B4EE-AA47B55D989C}"/>
              </a:ext>
            </a:extLst>
          </p:cNvPr>
          <p:cNvSpPr>
            <a:spLocks noGrp="1"/>
          </p:cNvSpPr>
          <p:nvPr>
            <p:ph idx="1"/>
          </p:nvPr>
        </p:nvSpPr>
        <p:spPr/>
        <p:txBody>
          <a:bodyPr/>
          <a:lstStyle/>
          <a:p>
            <a:r>
              <a:rPr lang="en-US" dirty="0"/>
              <a:t>Risk Control Field Representative</a:t>
            </a:r>
          </a:p>
          <a:p>
            <a:r>
              <a:rPr lang="en-US" dirty="0"/>
              <a:t>Public Safety Risk Control Field Representative</a:t>
            </a:r>
          </a:p>
          <a:p>
            <a:r>
              <a:rPr lang="en-US" dirty="0"/>
              <a:t>Insurance Pools</a:t>
            </a:r>
          </a:p>
          <a:p>
            <a:r>
              <a:rPr lang="en-US" dirty="0"/>
              <a:t>LGRMS Webinars</a:t>
            </a:r>
          </a:p>
        </p:txBody>
      </p:sp>
    </p:spTree>
    <p:extLst>
      <p:ext uri="{BB962C8B-B14F-4D97-AF65-F5344CB8AC3E}">
        <p14:creationId xmlns:p14="http://schemas.microsoft.com/office/powerpoint/2010/main" val="3358884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39AA697-6CED-9359-F13D-B44201427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3EF8E-B254-FD1B-83E0-714E8FB8C1F9}"/>
              </a:ext>
            </a:extLst>
          </p:cNvPr>
          <p:cNvSpPr>
            <a:spLocks noGrp="1"/>
          </p:cNvSpPr>
          <p:nvPr>
            <p:ph type="title"/>
          </p:nvPr>
        </p:nvSpPr>
        <p:spPr>
          <a:xfrm>
            <a:off x="1451580" y="804519"/>
            <a:ext cx="4534884" cy="1049235"/>
          </a:xfrm>
        </p:spPr>
        <p:txBody>
          <a:bodyPr/>
          <a:lstStyle/>
          <a:p>
            <a:r>
              <a:rPr lang="en-US" dirty="0"/>
              <a:t>Risk consultant territory map</a:t>
            </a:r>
          </a:p>
        </p:txBody>
      </p:sp>
      <p:pic>
        <p:nvPicPr>
          <p:cNvPr id="5" name="Picture 4">
            <a:extLst>
              <a:ext uri="{FF2B5EF4-FFF2-40B4-BE49-F238E27FC236}">
                <a16:creationId xmlns:a16="http://schemas.microsoft.com/office/drawing/2014/main" id="{3901D1FF-0E73-CD93-934A-4A1091ECD898}"/>
              </a:ext>
            </a:extLst>
          </p:cNvPr>
          <p:cNvPicPr>
            <a:picLocks noChangeAspect="1"/>
          </p:cNvPicPr>
          <p:nvPr/>
        </p:nvPicPr>
        <p:blipFill>
          <a:blip r:embed="rId4"/>
          <a:stretch>
            <a:fillRect/>
          </a:stretch>
        </p:blipFill>
        <p:spPr>
          <a:xfrm>
            <a:off x="6015788" y="0"/>
            <a:ext cx="5564725" cy="6858000"/>
          </a:xfrm>
          <a:prstGeom prst="rect">
            <a:avLst/>
          </a:prstGeom>
        </p:spPr>
      </p:pic>
    </p:spTree>
    <p:extLst>
      <p:ext uri="{BB962C8B-B14F-4D97-AF65-F5344CB8AC3E}">
        <p14:creationId xmlns:p14="http://schemas.microsoft.com/office/powerpoint/2010/main" val="2142567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9146-BC56-4B0B-855D-28B4FDA49E05}"/>
              </a:ext>
            </a:extLst>
          </p:cNvPr>
          <p:cNvSpPr>
            <a:spLocks noGrp="1"/>
          </p:cNvSpPr>
          <p:nvPr>
            <p:ph type="title"/>
          </p:nvPr>
        </p:nvSpPr>
        <p:spPr>
          <a:xfrm>
            <a:off x="1451580" y="804519"/>
            <a:ext cx="4836926" cy="1049235"/>
          </a:xfrm>
        </p:spPr>
        <p:txBody>
          <a:bodyPr/>
          <a:lstStyle/>
          <a:p>
            <a:pPr algn="ctr"/>
            <a:r>
              <a:rPr lang="en-US" dirty="0"/>
              <a:t>Pool management Contact Lists</a:t>
            </a:r>
          </a:p>
        </p:txBody>
      </p:sp>
      <p:pic>
        <p:nvPicPr>
          <p:cNvPr id="4" name="Picture 3" descr="Logo&#10;&#10;Description automatically generated with medium confidence">
            <a:extLst>
              <a:ext uri="{FF2B5EF4-FFF2-40B4-BE49-F238E27FC236}">
                <a16:creationId xmlns:a16="http://schemas.microsoft.com/office/drawing/2014/main" id="{D557C9C0-760A-402B-9A3C-F4C284544DA0}"/>
              </a:ext>
            </a:extLst>
          </p:cNvPr>
          <p:cNvPicPr>
            <a:picLocks noChangeAspect="1"/>
          </p:cNvPicPr>
          <p:nvPr/>
        </p:nvPicPr>
        <p:blipFill>
          <a:blip r:embed="rId4"/>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0F1D7BE9-A9B2-4A10-9CD5-5669ED8F3EFA}"/>
              </a:ext>
            </a:extLst>
          </p:cNvPr>
          <p:cNvPicPr>
            <a:picLocks noChangeAspect="1"/>
          </p:cNvPicPr>
          <p:nvPr/>
        </p:nvPicPr>
        <p:blipFill>
          <a:blip r:embed="rId5"/>
          <a:srcRect/>
          <a:stretch/>
        </p:blipFill>
        <p:spPr>
          <a:xfrm>
            <a:off x="6743283" y="63591"/>
            <a:ext cx="5040384" cy="6522851"/>
          </a:xfrm>
          <a:prstGeom prst="rect">
            <a:avLst/>
          </a:prstGeom>
        </p:spPr>
      </p:pic>
    </p:spTree>
    <p:extLst>
      <p:ext uri="{BB962C8B-B14F-4D97-AF65-F5344CB8AC3E}">
        <p14:creationId xmlns:p14="http://schemas.microsoft.com/office/powerpoint/2010/main" val="22217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9146-BC56-4B0B-855D-28B4FDA49E05}"/>
              </a:ext>
            </a:extLst>
          </p:cNvPr>
          <p:cNvSpPr>
            <a:spLocks noGrp="1"/>
          </p:cNvSpPr>
          <p:nvPr>
            <p:ph type="title"/>
          </p:nvPr>
        </p:nvSpPr>
        <p:spPr>
          <a:xfrm>
            <a:off x="1451580" y="804519"/>
            <a:ext cx="9489136" cy="1049235"/>
          </a:xfrm>
        </p:spPr>
        <p:txBody>
          <a:bodyPr>
            <a:normAutofit/>
          </a:bodyPr>
          <a:lstStyle/>
          <a:p>
            <a:pPr algn="ctr"/>
            <a:r>
              <a:rPr lang="en-US" dirty="0"/>
              <a:t>Pool management claims Contact Lists</a:t>
            </a:r>
          </a:p>
        </p:txBody>
      </p:sp>
      <p:sp>
        <p:nvSpPr>
          <p:cNvPr id="3" name="Content Placeholder 2">
            <a:extLst>
              <a:ext uri="{FF2B5EF4-FFF2-40B4-BE49-F238E27FC236}">
                <a16:creationId xmlns:a16="http://schemas.microsoft.com/office/drawing/2014/main" id="{092E32F1-8712-5B97-8079-41323D94E2AC}"/>
              </a:ext>
            </a:extLst>
          </p:cNvPr>
          <p:cNvSpPr>
            <a:spLocks noGrp="1"/>
          </p:cNvSpPr>
          <p:nvPr>
            <p:ph idx="1"/>
          </p:nvPr>
        </p:nvSpPr>
        <p:spPr>
          <a:xfrm>
            <a:off x="1451579" y="2015732"/>
            <a:ext cx="9617474" cy="3450613"/>
          </a:xfrm>
        </p:spPr>
        <p:txBody>
          <a:bodyPr/>
          <a:lstStyle/>
          <a:p>
            <a:r>
              <a:rPr lang="en-US" dirty="0">
                <a:hlinkClick r:id="rId4"/>
              </a:rPr>
              <a:t>https://www.accg.org/insurance/gsiwcclaim.php</a:t>
            </a:r>
            <a:endParaRPr lang="en-US" dirty="0"/>
          </a:p>
          <a:p>
            <a:r>
              <a:rPr lang="en-US" dirty="0">
                <a:hlinkClick r:id="rId5"/>
              </a:rPr>
              <a:t>https://gacities.com/Service-Forms.aspx</a:t>
            </a:r>
            <a:endParaRPr lang="en-US" dirty="0"/>
          </a:p>
          <a:p>
            <a:r>
              <a:rPr lang="en-US" dirty="0"/>
              <a:t>GMA WC – Jan Hoard		</a:t>
            </a:r>
          </a:p>
          <a:p>
            <a:r>
              <a:rPr lang="en-US" dirty="0"/>
              <a:t>GMA L&amp;H –Denise Joyce</a:t>
            </a:r>
          </a:p>
          <a:p>
            <a:r>
              <a:rPr lang="en-US" dirty="0"/>
              <a:t>GMA GIRMA –Stan Deese</a:t>
            </a:r>
          </a:p>
          <a:p>
            <a:r>
              <a:rPr lang="en-US" dirty="0"/>
              <a:t>ACCG WC – Cheryl Hill</a:t>
            </a:r>
          </a:p>
          <a:p>
            <a:r>
              <a:rPr lang="en-US" dirty="0"/>
              <a:t>ACCG IRMA – Melanie Graham</a:t>
            </a:r>
          </a:p>
          <a:p>
            <a:endParaRPr lang="en-US" dirty="0"/>
          </a:p>
        </p:txBody>
      </p:sp>
      <p:pic>
        <p:nvPicPr>
          <p:cNvPr id="4" name="Picture 3" descr="Logo&#10;&#10;Description automatically generated with medium confidence">
            <a:extLst>
              <a:ext uri="{FF2B5EF4-FFF2-40B4-BE49-F238E27FC236}">
                <a16:creationId xmlns:a16="http://schemas.microsoft.com/office/drawing/2014/main" id="{D557C9C0-760A-402B-9A3C-F4C284544DA0}"/>
              </a:ext>
            </a:extLst>
          </p:cNvPr>
          <p:cNvPicPr>
            <a:picLocks noChangeAspect="1"/>
          </p:cNvPicPr>
          <p:nvPr/>
        </p:nvPicPr>
        <p:blipFill>
          <a:blip r:embed="rId6"/>
          <a:stretch>
            <a:fillRect/>
          </a:stretch>
        </p:blipFill>
        <p:spPr>
          <a:xfrm>
            <a:off x="162811" y="147191"/>
            <a:ext cx="1443119" cy="685930"/>
          </a:xfrm>
          <a:prstGeom prst="rect">
            <a:avLst/>
          </a:prstGeom>
        </p:spPr>
      </p:pic>
    </p:spTree>
    <p:extLst>
      <p:ext uri="{BB962C8B-B14F-4D97-AF65-F5344CB8AC3E}">
        <p14:creationId xmlns:p14="http://schemas.microsoft.com/office/powerpoint/2010/main" val="2107017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21D2-04C5-7383-95D1-E3F7320EC497}"/>
              </a:ext>
            </a:extLst>
          </p:cNvPr>
          <p:cNvSpPr>
            <a:spLocks noGrp="1"/>
          </p:cNvSpPr>
          <p:nvPr>
            <p:ph type="title"/>
          </p:nvPr>
        </p:nvSpPr>
        <p:spPr/>
        <p:txBody>
          <a:bodyPr/>
          <a:lstStyle/>
          <a:p>
            <a:r>
              <a:rPr lang="en-US" dirty="0">
                <a:solidFill>
                  <a:srgbClr val="000000"/>
                </a:solidFill>
              </a:rPr>
              <a:t>What is to come?</a:t>
            </a:r>
          </a:p>
        </p:txBody>
      </p:sp>
      <p:sp>
        <p:nvSpPr>
          <p:cNvPr id="3" name="Content Placeholder 2">
            <a:extLst>
              <a:ext uri="{FF2B5EF4-FFF2-40B4-BE49-F238E27FC236}">
                <a16:creationId xmlns:a16="http://schemas.microsoft.com/office/drawing/2014/main" id="{D3E19DC5-E1A4-2DA8-2499-E5A43AE5E27A}"/>
              </a:ext>
            </a:extLst>
          </p:cNvPr>
          <p:cNvSpPr>
            <a:spLocks noGrp="1"/>
          </p:cNvSpPr>
          <p:nvPr>
            <p:ph idx="1"/>
          </p:nvPr>
        </p:nvSpPr>
        <p:spPr/>
        <p:txBody>
          <a:bodyPr>
            <a:normAutofit/>
          </a:bodyPr>
          <a:lstStyle/>
          <a:p>
            <a:r>
              <a:rPr lang="en-US" sz="2800" dirty="0">
                <a:solidFill>
                  <a:srgbClr val="000000"/>
                </a:solidFill>
              </a:rPr>
              <a:t>Safety Coordinator 4 – Accident Investigations, Loss Analysis Reports, and Safety Action Plans</a:t>
            </a:r>
          </a:p>
        </p:txBody>
      </p:sp>
    </p:spTree>
    <p:extLst>
      <p:ext uri="{BB962C8B-B14F-4D97-AF65-F5344CB8AC3E}">
        <p14:creationId xmlns:p14="http://schemas.microsoft.com/office/powerpoint/2010/main" val="2818019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0CAF-D6F6-4925-B4D9-4ECD67AD513E}"/>
              </a:ext>
            </a:extLst>
          </p:cNvPr>
          <p:cNvSpPr>
            <a:spLocks noGrp="1"/>
          </p:cNvSpPr>
          <p:nvPr>
            <p:ph type="title"/>
          </p:nvPr>
        </p:nvSpPr>
        <p:spPr/>
        <p:txBody>
          <a:bodyPr/>
          <a:lstStyle/>
          <a:p>
            <a:pPr algn="ctr"/>
            <a:r>
              <a:rPr lang="en-US" dirty="0"/>
              <a:t>Thank you and drive back safely!</a:t>
            </a:r>
          </a:p>
        </p:txBody>
      </p:sp>
      <p:pic>
        <p:nvPicPr>
          <p:cNvPr id="5" name="Content Placeholder 4">
            <a:extLst>
              <a:ext uri="{FF2B5EF4-FFF2-40B4-BE49-F238E27FC236}">
                <a16:creationId xmlns:a16="http://schemas.microsoft.com/office/drawing/2014/main" id="{23EA6092-A1EC-4C5B-A680-98124A82CA2D}"/>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1242201" y="1490449"/>
            <a:ext cx="3471467" cy="3147082"/>
          </a:xfrm>
        </p:spPr>
      </p:pic>
      <p:sp>
        <p:nvSpPr>
          <p:cNvPr id="6" name="TextBox 5">
            <a:extLst>
              <a:ext uri="{FF2B5EF4-FFF2-40B4-BE49-F238E27FC236}">
                <a16:creationId xmlns:a16="http://schemas.microsoft.com/office/drawing/2014/main" id="{C6773823-211D-4070-B150-71E9FA9BB363}"/>
              </a:ext>
            </a:extLst>
          </p:cNvPr>
          <p:cNvSpPr txBox="1"/>
          <p:nvPr/>
        </p:nvSpPr>
        <p:spPr>
          <a:xfrm>
            <a:off x="1605930" y="5092629"/>
            <a:ext cx="543877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892A0"/>
                </a:solidFill>
                <a:effectLst/>
                <a:uLnTx/>
                <a:uFillTx/>
                <a:latin typeface="Gill Sans MT" panose="020B0502020104020203"/>
                <a:ea typeface="+mn-ea"/>
                <a:cs typeface="+mn-cs"/>
                <a:hlinkClick r:id="rId5" tooltip="http://cosasdekari.blogspot.com/2011/04/porque-se-debe-utilizar-el-cinturon-de.html">
                  <a:extLst>
                    <a:ext uri="{A12FA001-AC4F-418D-AE19-62706E023703}">
                      <ahyp:hlinkClr xmlns:ahyp="http://schemas.microsoft.com/office/drawing/2018/hyperlinkcolor" val="tx"/>
                    </a:ext>
                  </a:extLst>
                </a:hlinkClick>
              </a:rPr>
              <a:t>This Photo</a:t>
            </a:r>
            <a:r>
              <a:rPr kumimoji="0" lang="en-US" sz="900" b="0" i="0" u="none" strike="noStrike" kern="1200" cap="none" spc="0" normalizeH="0" baseline="0" noProof="0" dirty="0">
                <a:ln>
                  <a:noFill/>
                </a:ln>
                <a:solidFill>
                  <a:srgbClr val="6892A0"/>
                </a:solidFill>
                <a:effectLst/>
                <a:uLnTx/>
                <a:uFillTx/>
                <a:latin typeface="Gill Sans MT" panose="020B0502020104020203"/>
                <a:ea typeface="+mn-ea"/>
                <a:cs typeface="+mn-cs"/>
              </a:rPr>
              <a:t> by Unknown Author is licensed under </a:t>
            </a:r>
            <a:r>
              <a:rPr kumimoji="0" lang="en-US" sz="900" b="0" i="0" u="none" strike="noStrike" kern="1200" cap="none" spc="0" normalizeH="0" baseline="0" noProof="0" dirty="0">
                <a:ln>
                  <a:noFill/>
                </a:ln>
                <a:solidFill>
                  <a:srgbClr val="6892A0"/>
                </a:solidFill>
                <a:effectLst/>
                <a:uLnTx/>
                <a:uFillTx/>
                <a:latin typeface="Gill Sans MT" panose="020B0502020104020203"/>
                <a:ea typeface="+mn-ea"/>
                <a:cs typeface="+mn-cs"/>
                <a:hlinkClick r:id="rId6" tooltip="https://creativecommons.org/licenses/by-nc/3.0/">
                  <a:extLst>
                    <a:ext uri="{A12FA001-AC4F-418D-AE19-62706E023703}">
                      <ahyp:hlinkClr xmlns:ahyp="http://schemas.microsoft.com/office/drawing/2018/hyperlinkcolor" val="tx"/>
                    </a:ext>
                  </a:extLst>
                </a:hlinkClick>
              </a:rPr>
              <a:t>CC BY-NC</a:t>
            </a:r>
            <a:endParaRPr kumimoji="0" lang="en-US" sz="900" b="0" i="0" u="none" strike="noStrike" kern="1200" cap="none" spc="0" normalizeH="0" baseline="0" noProof="0" dirty="0">
              <a:ln>
                <a:noFill/>
              </a:ln>
              <a:solidFill>
                <a:srgbClr val="6892A0"/>
              </a:solidFill>
              <a:effectLst/>
              <a:uLnTx/>
              <a:uFillTx/>
              <a:latin typeface="Gill Sans MT" panose="020B0502020104020203"/>
              <a:ea typeface="+mn-ea"/>
              <a:cs typeface="+mn-cs"/>
            </a:endParaRPr>
          </a:p>
        </p:txBody>
      </p:sp>
      <p:pic>
        <p:nvPicPr>
          <p:cNvPr id="7" name="Picture 6" descr="Logo&#10;&#10;Description automatically generated with medium confidence">
            <a:extLst>
              <a:ext uri="{FF2B5EF4-FFF2-40B4-BE49-F238E27FC236}">
                <a16:creationId xmlns:a16="http://schemas.microsoft.com/office/drawing/2014/main" id="{8A16BBB2-46DE-4344-8CD6-F562CB2FA6D9}"/>
              </a:ext>
            </a:extLst>
          </p:cNvPr>
          <p:cNvPicPr>
            <a:picLocks noChangeAspect="1"/>
          </p:cNvPicPr>
          <p:nvPr/>
        </p:nvPicPr>
        <p:blipFill>
          <a:blip r:embed="rId7"/>
          <a:stretch>
            <a:fillRect/>
          </a:stretch>
        </p:blipFill>
        <p:spPr>
          <a:xfrm>
            <a:off x="162811" y="147191"/>
            <a:ext cx="1443119" cy="685930"/>
          </a:xfrm>
          <a:prstGeom prst="rect">
            <a:avLst/>
          </a:prstGeom>
        </p:spPr>
      </p:pic>
      <p:sp>
        <p:nvSpPr>
          <p:cNvPr id="3" name="TextBox 2">
            <a:extLst>
              <a:ext uri="{FF2B5EF4-FFF2-40B4-BE49-F238E27FC236}">
                <a16:creationId xmlns:a16="http://schemas.microsoft.com/office/drawing/2014/main" id="{4E9EFA38-18F2-468B-8F00-0647A3573D6F}"/>
              </a:ext>
            </a:extLst>
          </p:cNvPr>
          <p:cNvSpPr txBox="1"/>
          <p:nvPr/>
        </p:nvSpPr>
        <p:spPr>
          <a:xfrm>
            <a:off x="5009882" y="1790741"/>
            <a:ext cx="6838681"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892A0">
                    <a:lumMod val="50000"/>
                  </a:srgbClr>
                </a:solidFill>
                <a:effectLst/>
                <a:uLnTx/>
                <a:uFillTx/>
                <a:latin typeface="Gill Sans MT" panose="020B0502020104020203"/>
                <a:ea typeface="+mn-ea"/>
                <a:cs typeface="+mn-cs"/>
              </a:rPr>
              <a:t>Thank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892A0">
                    <a:lumMod val="50000"/>
                  </a:srgbClr>
                </a:solidFill>
                <a:effectLst/>
                <a:uLnTx/>
                <a:uFillTx/>
                <a:latin typeface="Gill Sans MT" panose="020B0502020104020203"/>
                <a:ea typeface="+mn-ea"/>
                <a:cs typeface="+mn-cs"/>
              </a:rPr>
              <a:t>Please drive home safely…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892A0">
                  <a:lumMod val="50000"/>
                </a:srgbClr>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92A0">
                    <a:lumMod val="50000"/>
                  </a:srgbClr>
                </a:solidFill>
                <a:effectLst/>
                <a:uLnTx/>
                <a:uFillTx/>
                <a:latin typeface="Gill Sans MT" panose="020B0502020104020203"/>
                <a:ea typeface="+mn-ea"/>
                <a:cs typeface="+mn-cs"/>
              </a:rPr>
              <a:t>Local Government Risk Management Services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92A0">
                    <a:lumMod val="50000"/>
                  </a:srgbClr>
                </a:solidFill>
                <a:effectLst/>
                <a:uLnTx/>
                <a:uFillTx/>
                <a:latin typeface="Gill Sans MT" panose="020B0502020104020203"/>
                <a:ea typeface="+mn-ea"/>
                <a:cs typeface="+mn-cs"/>
              </a:rPr>
              <a:t>800-650-3120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892A0">
                    <a:lumMod val="50000"/>
                  </a:srgbClr>
                </a:solidFill>
                <a:effectLst/>
                <a:uLnTx/>
                <a:uFillTx/>
                <a:latin typeface="Gill Sans MT" panose="020B0502020104020203"/>
                <a:ea typeface="+mn-ea"/>
                <a:cs typeface="+mn-cs"/>
              </a:rPr>
              <a:t>www.lgrms.com</a:t>
            </a:r>
          </a:p>
        </p:txBody>
      </p:sp>
    </p:spTree>
    <p:extLst>
      <p:ext uri="{BB962C8B-B14F-4D97-AF65-F5344CB8AC3E}">
        <p14:creationId xmlns:p14="http://schemas.microsoft.com/office/powerpoint/2010/main" val="225559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F130-04BC-49F3-A722-2FD175D8B66B}"/>
              </a:ext>
            </a:extLst>
          </p:cNvPr>
          <p:cNvSpPr>
            <a:spLocks noGrp="1"/>
          </p:cNvSpPr>
          <p:nvPr>
            <p:ph type="title"/>
          </p:nvPr>
        </p:nvSpPr>
        <p:spPr/>
        <p:txBody>
          <a:bodyPr/>
          <a:lstStyle/>
          <a:p>
            <a:r>
              <a:rPr lang="en-US" dirty="0"/>
              <a:t>Cost of Accidents</a:t>
            </a:r>
          </a:p>
        </p:txBody>
      </p:sp>
      <p:sp>
        <p:nvSpPr>
          <p:cNvPr id="3" name="Content Placeholder 2">
            <a:extLst>
              <a:ext uri="{FF2B5EF4-FFF2-40B4-BE49-F238E27FC236}">
                <a16:creationId xmlns:a16="http://schemas.microsoft.com/office/drawing/2014/main" id="{6E7C2AB2-9AD6-4829-849B-0D7E842D3083}"/>
              </a:ext>
            </a:extLst>
          </p:cNvPr>
          <p:cNvSpPr>
            <a:spLocks noGrp="1"/>
          </p:cNvSpPr>
          <p:nvPr>
            <p:ph idx="1"/>
          </p:nvPr>
        </p:nvSpPr>
        <p:spPr/>
        <p:txBody>
          <a:bodyPr>
            <a:normAutofit fontScale="70000" lnSpcReduction="20000"/>
          </a:bodyPr>
          <a:lstStyle/>
          <a:p>
            <a:pPr marL="609600" indent="-609600">
              <a:buNone/>
              <a:defRPr/>
            </a:pPr>
            <a:r>
              <a:rPr lang="en-US" altLang="en-US" sz="2800" dirty="0">
                <a:latin typeface="Calibri" panose="020F0502020204030204" pitchFamily="34" charset="0"/>
                <a:cs typeface="Calibri" panose="020F0502020204030204" pitchFamily="34" charset="0"/>
              </a:rPr>
              <a:t>Vehicle accidents cost more than just the price of repairing the damaged vehicle:</a:t>
            </a:r>
          </a:p>
          <a:p>
            <a:pPr marL="609600" indent="-609600">
              <a:buNone/>
              <a:defRPr/>
            </a:pPr>
            <a:endParaRPr lang="en-US" altLang="en-US" sz="2800" dirty="0">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n-US" altLang="en-US" dirty="0">
                <a:latin typeface="Calibri" panose="020F0502020204030204" pitchFamily="34" charset="0"/>
                <a:cs typeface="Calibri" panose="020F0502020204030204" pitchFamily="34" charset="0"/>
              </a:rPr>
              <a:t>Claims for damages to vehicles and property, injuries to motorists and passengers</a:t>
            </a: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n-US" altLang="en-US" dirty="0">
                <a:latin typeface="Calibri" panose="020F0502020204030204" pitchFamily="34" charset="0"/>
                <a:cs typeface="Calibri" panose="020F0502020204030204" pitchFamily="34" charset="0"/>
              </a:rPr>
              <a:t>Workers Compensation claims</a:t>
            </a: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n-US" altLang="en-US" dirty="0">
                <a:latin typeface="Calibri" panose="020F0502020204030204" pitchFamily="34" charset="0"/>
                <a:cs typeface="Calibri" panose="020F0502020204030204" pitchFamily="34" charset="0"/>
              </a:rPr>
              <a:t>General Liability claims</a:t>
            </a: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n-US" altLang="en-US" dirty="0">
                <a:latin typeface="Calibri" panose="020F0502020204030204" pitchFamily="34" charset="0"/>
                <a:cs typeface="Calibri" panose="020F0502020204030204" pitchFamily="34" charset="0"/>
              </a:rPr>
              <a:t>Damage to transported materials and equipment</a:t>
            </a: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marL="609600" indent="-609600">
              <a:buFont typeface="Wingdings" panose="05000000000000000000" pitchFamily="2" charset="2"/>
              <a:buAutoNum type="arabicPeriod"/>
              <a:defRPr/>
            </a:pPr>
            <a:r>
              <a:rPr lang="en-US" altLang="en-US" dirty="0">
                <a:latin typeface="Calibri" panose="020F0502020204030204" pitchFamily="34" charset="0"/>
                <a:cs typeface="Calibri" panose="020F0502020204030204" pitchFamily="34" charset="0"/>
              </a:rPr>
              <a:t>Negligent Entrustment lawsuits and punitive damages</a:t>
            </a:r>
          </a:p>
          <a:p>
            <a:endParaRPr lang="en-US" dirty="0"/>
          </a:p>
        </p:txBody>
      </p:sp>
    </p:spTree>
    <p:extLst>
      <p:ext uri="{BB962C8B-B14F-4D97-AF65-F5344CB8AC3E}">
        <p14:creationId xmlns:p14="http://schemas.microsoft.com/office/powerpoint/2010/main" val="364572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EEB9-8653-4660-BB26-EED2249F2B4E}"/>
              </a:ext>
            </a:extLst>
          </p:cNvPr>
          <p:cNvSpPr>
            <a:spLocks noGrp="1"/>
          </p:cNvSpPr>
          <p:nvPr>
            <p:ph type="title"/>
          </p:nvPr>
        </p:nvSpPr>
        <p:spPr/>
        <p:txBody>
          <a:bodyPr>
            <a:normAutofit/>
          </a:bodyPr>
          <a:lstStyle/>
          <a:p>
            <a:r>
              <a:rPr lang="en-US" dirty="0"/>
              <a:t>THE LOSSES </a:t>
            </a:r>
            <a:br>
              <a:rPr lang="en-US" dirty="0"/>
            </a:br>
            <a:r>
              <a:rPr lang="en-US" dirty="0"/>
              <a:t>Motor Vehicle Claims / Cost</a:t>
            </a:r>
          </a:p>
        </p:txBody>
      </p:sp>
      <p:sp>
        <p:nvSpPr>
          <p:cNvPr id="3" name="Content Placeholder 2">
            <a:extLst>
              <a:ext uri="{FF2B5EF4-FFF2-40B4-BE49-F238E27FC236}">
                <a16:creationId xmlns:a16="http://schemas.microsoft.com/office/drawing/2014/main" id="{9E8F60CA-E53F-4EAB-B836-098803C564C1}"/>
              </a:ext>
            </a:extLst>
          </p:cNvPr>
          <p:cNvSpPr>
            <a:spLocks noGrp="1"/>
          </p:cNvSpPr>
          <p:nvPr>
            <p:ph idx="1"/>
          </p:nvPr>
        </p:nvSpPr>
        <p:spPr/>
        <p:txBody>
          <a:bodyPr>
            <a:normAutofit/>
          </a:bodyPr>
          <a:lstStyle/>
          <a:p>
            <a:pPr marL="0" indent="0" algn="ctr">
              <a:buNone/>
            </a:pPr>
            <a:r>
              <a:rPr lang="en-US" sz="3600" dirty="0"/>
              <a:t>ACCG &amp; GMA Combined</a:t>
            </a:r>
          </a:p>
          <a:p>
            <a:r>
              <a:rPr lang="en-US" sz="3600" dirty="0"/>
              <a:t>2017 – 2356 Claims / $19,199,398</a:t>
            </a:r>
          </a:p>
          <a:p>
            <a:r>
              <a:rPr lang="en-US" sz="3600" dirty="0"/>
              <a:t>2018 – 2449 Claims / $25,052,408</a:t>
            </a:r>
          </a:p>
          <a:p>
            <a:r>
              <a:rPr lang="en-US" sz="3600" dirty="0"/>
              <a:t>2019 – 2295 Claims / $19,725,985</a:t>
            </a:r>
          </a:p>
        </p:txBody>
      </p:sp>
    </p:spTree>
    <p:extLst>
      <p:ext uri="{BB962C8B-B14F-4D97-AF65-F5344CB8AC3E}">
        <p14:creationId xmlns:p14="http://schemas.microsoft.com/office/powerpoint/2010/main" val="211656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B78B-BDD2-195C-955F-0C06BE5E9A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D6C30-E326-47FE-2B10-C4F8C51C2328}"/>
              </a:ext>
            </a:extLst>
          </p:cNvPr>
          <p:cNvSpPr>
            <a:spLocks noGrp="1"/>
          </p:cNvSpPr>
          <p:nvPr>
            <p:ph idx="1"/>
          </p:nvPr>
        </p:nvSpPr>
        <p:spPr>
          <a:xfrm>
            <a:off x="3434540" y="3407387"/>
            <a:ext cx="9182414" cy="3450613"/>
          </a:xfrm>
        </p:spPr>
        <p:txBody>
          <a:bodyPr/>
          <a:lstStyle/>
          <a:p>
            <a:endParaRPr lang="en-US" dirty="0"/>
          </a:p>
        </p:txBody>
      </p:sp>
      <p:pic>
        <p:nvPicPr>
          <p:cNvPr id="1026" name="Picture 5">
            <a:extLst>
              <a:ext uri="{FF2B5EF4-FFF2-40B4-BE49-F238E27FC236}">
                <a16:creationId xmlns:a16="http://schemas.microsoft.com/office/drawing/2014/main" id="{60B5D579-1D6B-E7E5-6DEC-B915BD75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055"/>
            <a:ext cx="12192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87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6289-43D1-4CCE-A9C2-ECC2563DD5EC}"/>
              </a:ext>
            </a:extLst>
          </p:cNvPr>
          <p:cNvSpPr>
            <a:spLocks noGrp="1"/>
          </p:cNvSpPr>
          <p:nvPr>
            <p:ph type="title"/>
          </p:nvPr>
        </p:nvSpPr>
        <p:spPr/>
        <p:txBody>
          <a:bodyPr/>
          <a:lstStyle/>
          <a:p>
            <a:r>
              <a:rPr lang="en-US" dirty="0"/>
              <a:t>Nation-wide Statistics </a:t>
            </a:r>
          </a:p>
        </p:txBody>
      </p:sp>
      <p:pic>
        <p:nvPicPr>
          <p:cNvPr id="4" name="Content Placeholder 3">
            <a:extLst>
              <a:ext uri="{FF2B5EF4-FFF2-40B4-BE49-F238E27FC236}">
                <a16:creationId xmlns:a16="http://schemas.microsoft.com/office/drawing/2014/main" id="{91D26D7C-2A1B-4291-8C83-F56C721B103D}"/>
              </a:ext>
            </a:extLst>
          </p:cNvPr>
          <p:cNvPicPr>
            <a:picLocks noGrp="1" noChangeAspect="1"/>
          </p:cNvPicPr>
          <p:nvPr>
            <p:ph idx="1"/>
          </p:nvPr>
        </p:nvPicPr>
        <p:blipFill>
          <a:blip r:embed="rId4"/>
          <a:stretch>
            <a:fillRect/>
          </a:stretch>
        </p:blipFill>
        <p:spPr>
          <a:xfrm>
            <a:off x="2400300" y="2016124"/>
            <a:ext cx="7529513" cy="4538541"/>
          </a:xfrm>
          <a:prstGeom prst="rect">
            <a:avLst/>
          </a:prstGeom>
        </p:spPr>
      </p:pic>
    </p:spTree>
    <p:extLst>
      <p:ext uri="{BB962C8B-B14F-4D97-AF65-F5344CB8AC3E}">
        <p14:creationId xmlns:p14="http://schemas.microsoft.com/office/powerpoint/2010/main" val="1323474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E88D-9A49-6AAF-5E4F-95E573F534C7}"/>
              </a:ext>
            </a:extLst>
          </p:cNvPr>
          <p:cNvSpPr>
            <a:spLocks noGrp="1"/>
          </p:cNvSpPr>
          <p:nvPr>
            <p:ph type="title"/>
          </p:nvPr>
        </p:nvSpPr>
        <p:spPr/>
        <p:txBody>
          <a:bodyPr/>
          <a:lstStyle/>
          <a:p>
            <a:r>
              <a:rPr lang="en-US" dirty="0"/>
              <a:t>National/State Statistics</a:t>
            </a:r>
          </a:p>
        </p:txBody>
      </p:sp>
      <p:sp>
        <p:nvSpPr>
          <p:cNvPr id="3" name="Content Placeholder 2">
            <a:extLst>
              <a:ext uri="{FF2B5EF4-FFF2-40B4-BE49-F238E27FC236}">
                <a16:creationId xmlns:a16="http://schemas.microsoft.com/office/drawing/2014/main" id="{E9A90930-C7EB-4313-18EE-F2326F9101F4}"/>
              </a:ext>
            </a:extLst>
          </p:cNvPr>
          <p:cNvSpPr>
            <a:spLocks noGrp="1"/>
          </p:cNvSpPr>
          <p:nvPr>
            <p:ph idx="1"/>
          </p:nvPr>
        </p:nvSpPr>
        <p:spPr/>
        <p:txBody>
          <a:bodyPr/>
          <a:lstStyle/>
          <a:p>
            <a:r>
              <a:rPr lang="en-US" dirty="0">
                <a:hlinkClick r:id="rId2"/>
              </a:rPr>
              <a:t>https://www.cdc.gov/transportation-safety/about/index.html</a:t>
            </a:r>
            <a:endParaRPr lang="en-US" dirty="0"/>
          </a:p>
          <a:p>
            <a:r>
              <a:rPr lang="en-US" dirty="0">
                <a:hlinkClick r:id="rId3" action="ppaction://hlinkfile"/>
              </a:rPr>
              <a:t>file:///C:/Users/wcox/Downloads/cdc_118848_DS1%20(3).pdf</a:t>
            </a:r>
            <a:endParaRPr lang="en-US" dirty="0"/>
          </a:p>
          <a:p>
            <a:r>
              <a:rPr lang="en-US" dirty="0">
                <a:hlinkClick r:id="rId4"/>
              </a:rPr>
              <a:t>https://www.nhtsa.gov/press-releases/early-estimate-2021-traffic-fatalities</a:t>
            </a:r>
            <a:endParaRPr lang="en-US" dirty="0"/>
          </a:p>
          <a:p>
            <a:r>
              <a:rPr lang="en-US" dirty="0">
                <a:hlinkClick r:id="rId5"/>
              </a:rPr>
              <a:t>https://dph.georgia.gov/health-topics/injury-prevention-program/cdc-core/motor-vehicle-crashes</a:t>
            </a:r>
            <a:endParaRPr lang="en-US" dirty="0"/>
          </a:p>
          <a:p>
            <a:endParaRPr lang="en-US" dirty="0"/>
          </a:p>
        </p:txBody>
      </p:sp>
    </p:spTree>
    <p:extLst>
      <p:ext uri="{BB962C8B-B14F-4D97-AF65-F5344CB8AC3E}">
        <p14:creationId xmlns:p14="http://schemas.microsoft.com/office/powerpoint/2010/main" val="414698133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Gallery">
  <a:themeElements>
    <a:clrScheme name="Safety Coordinator  Template">
      <a:dk1>
        <a:srgbClr val="FFFFFF"/>
      </a:dk1>
      <a:lt1>
        <a:sysClr val="window" lastClr="FFFFFF"/>
      </a:lt1>
      <a:dk2>
        <a:srgbClr val="FFFFFF"/>
      </a:dk2>
      <a:lt2>
        <a:srgbClr val="FFFFFF"/>
      </a:lt2>
      <a:accent1>
        <a:srgbClr val="00B0F0"/>
      </a:accent1>
      <a:accent2>
        <a:srgbClr val="DE478E"/>
      </a:accent2>
      <a:accent3>
        <a:srgbClr val="BC72F0"/>
      </a:accent3>
      <a:accent4>
        <a:srgbClr val="795FAF"/>
      </a:accent4>
      <a:accent5>
        <a:srgbClr val="586EA6"/>
      </a:accent5>
      <a:accent6>
        <a:srgbClr val="6892A0"/>
      </a:accent6>
      <a:hlink>
        <a:srgbClr val="00B0F0"/>
      </a:hlink>
      <a:folHlink>
        <a:srgbClr val="FFFFFF"/>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14729</TotalTime>
  <Words>3283</Words>
  <Application>Microsoft Office PowerPoint</Application>
  <PresentationFormat>Widescreen</PresentationFormat>
  <Paragraphs>307</Paragraphs>
  <Slides>49</Slides>
  <Notes>46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Gill Sans MT</vt:lpstr>
      <vt:lpstr>Wingdings</vt:lpstr>
      <vt:lpstr>Gallery</vt:lpstr>
      <vt:lpstr>1_Gallery</vt:lpstr>
      <vt:lpstr>Local government Safety Coordinator module iiI</vt:lpstr>
      <vt:lpstr>Weston Cox</vt:lpstr>
      <vt:lpstr>Course Objectives</vt:lpstr>
      <vt:lpstr>Local Government Safety Coordinator III</vt:lpstr>
      <vt:lpstr>Cost of Accidents</vt:lpstr>
      <vt:lpstr>THE LOSSES  Motor Vehicle Claims / Cost</vt:lpstr>
      <vt:lpstr>PowerPoint Presentation</vt:lpstr>
      <vt:lpstr>Nation-wide Statistics </vt:lpstr>
      <vt:lpstr>National/State Statistics</vt:lpstr>
      <vt:lpstr>Group Discussion</vt:lpstr>
      <vt:lpstr>Scenario 1</vt:lpstr>
      <vt:lpstr>Scenario 2</vt:lpstr>
      <vt:lpstr>Scenario 3</vt:lpstr>
      <vt:lpstr>Cause of Vehicle Accidents Human Choices</vt:lpstr>
      <vt:lpstr>Cause of Vehicle Accidents Other Reasons </vt:lpstr>
      <vt:lpstr>Break - 15 mins</vt:lpstr>
      <vt:lpstr>Driver Evaluation and designation</vt:lpstr>
      <vt:lpstr>Employer actions</vt:lpstr>
      <vt:lpstr>Policies and procedures for drivers</vt:lpstr>
      <vt:lpstr>implementation</vt:lpstr>
      <vt:lpstr>Driver Training resources</vt:lpstr>
      <vt:lpstr>Safety National Demo</vt:lpstr>
      <vt:lpstr>Observe and report</vt:lpstr>
      <vt:lpstr>Always Remember…</vt:lpstr>
      <vt:lpstr>Motor Vehicle Fleet Safety</vt:lpstr>
      <vt:lpstr>Motor Vehicle &amp; Equipment Inspections</vt:lpstr>
      <vt:lpstr>Operations Policy </vt:lpstr>
      <vt:lpstr>Vehicle Replacement</vt:lpstr>
      <vt:lpstr>Equipment and Fleet Maintenance</vt:lpstr>
      <vt:lpstr>Review external vehicle photos</vt:lpstr>
      <vt:lpstr>Break</vt:lpstr>
      <vt:lpstr>Emergency Equipment</vt:lpstr>
      <vt:lpstr>Sample Placard</vt:lpstr>
      <vt:lpstr>Load Securing</vt:lpstr>
      <vt:lpstr>Load Securing</vt:lpstr>
      <vt:lpstr>Load Securing</vt:lpstr>
      <vt:lpstr>Load Securing</vt:lpstr>
      <vt:lpstr>Common securement issues</vt:lpstr>
      <vt:lpstr>Mounting and dismounting equipment</vt:lpstr>
      <vt:lpstr>PowerPoint Presentation</vt:lpstr>
      <vt:lpstr>PowerPoint Presentation</vt:lpstr>
      <vt:lpstr>Driver qualifications and training</vt:lpstr>
      <vt:lpstr>Ergonomics and posture</vt:lpstr>
      <vt:lpstr>Where can you find help?</vt:lpstr>
      <vt:lpstr>Risk consultant territory map</vt:lpstr>
      <vt:lpstr>Pool management Contact Lists</vt:lpstr>
      <vt:lpstr>Pool management claims Contact Lists</vt:lpstr>
      <vt:lpstr>What is to come?</vt:lpstr>
      <vt:lpstr>Thank you and drive back safely!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 Safety Coordinator Module 3</dc:title>
  <dc:creator>Steve Shields</dc:creator>
  <cp:lastModifiedBy>Kayla Frazier</cp:lastModifiedBy>
  <cp:revision>62</cp:revision>
  <cp:lastPrinted>2022-05-02T17:35:05Z</cp:lastPrinted>
  <dcterms:created xsi:type="dcterms:W3CDTF">2020-05-11T03:39:46Z</dcterms:created>
  <dcterms:modified xsi:type="dcterms:W3CDTF">2024-10-17T13:50:18Z</dcterms:modified>
</cp:coreProperties>
</file>