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8"/>
  </p:notesMasterIdLst>
  <p:sldIdLst>
    <p:sldId id="256" r:id="rId5"/>
    <p:sldId id="285" r:id="rId6"/>
    <p:sldId id="259" r:id="rId7"/>
    <p:sldId id="288" r:id="rId8"/>
    <p:sldId id="258"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90" r:id="rId26"/>
    <p:sldId id="276" r:id="rId27"/>
    <p:sldId id="277" r:id="rId28"/>
    <p:sldId id="278" r:id="rId29"/>
    <p:sldId id="279" r:id="rId30"/>
    <p:sldId id="280" r:id="rId31"/>
    <p:sldId id="289" r:id="rId32"/>
    <p:sldId id="281" r:id="rId33"/>
    <p:sldId id="282" r:id="rId34"/>
    <p:sldId id="286" r:id="rId35"/>
    <p:sldId id="283" r:id="rId36"/>
    <p:sldId id="284" r:id="rId3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943"/>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80240" autoAdjust="0"/>
  </p:normalViewPr>
  <p:slideViewPr>
    <p:cSldViewPr snapToGrid="0">
      <p:cViewPr varScale="1">
        <p:scale>
          <a:sx n="77" d="100"/>
          <a:sy n="77" d="100"/>
        </p:scale>
        <p:origin x="754" y="67"/>
      </p:cViewPr>
      <p:guideLst/>
    </p:cSldViewPr>
  </p:slideViewPr>
  <p:notesTextViewPr>
    <p:cViewPr>
      <p:scale>
        <a:sx n="1" d="1"/>
        <a:sy n="1" d="1"/>
      </p:scale>
      <p:origin x="0" y="0"/>
    </p:cViewPr>
  </p:notesTextViewPr>
  <p:notesViewPr>
    <p:cSldViewPr snapToGrid="0">
      <p:cViewPr varScale="1">
        <p:scale>
          <a:sx n="86" d="100"/>
          <a:sy n="86" d="100"/>
        </p:scale>
        <p:origin x="97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dace Y. Amos" userId="63aecf54-3531-4912-8bac-00a5ed41e5b4" providerId="ADAL" clId="{FFE7B50E-A9FF-4AD1-A7AF-0CCC62BBEABF}"/>
    <pc:docChg chg="modSld">
      <pc:chgData name="Candace Y. Amos" userId="63aecf54-3531-4912-8bac-00a5ed41e5b4" providerId="ADAL" clId="{FFE7B50E-A9FF-4AD1-A7AF-0CCC62BBEABF}" dt="2022-04-03T19:50:29.638" v="0" actId="207"/>
      <pc:docMkLst>
        <pc:docMk/>
      </pc:docMkLst>
      <pc:sldChg chg="modSp mod">
        <pc:chgData name="Candace Y. Amos" userId="63aecf54-3531-4912-8bac-00a5ed41e5b4" providerId="ADAL" clId="{FFE7B50E-A9FF-4AD1-A7AF-0CCC62BBEABF}" dt="2022-04-03T19:50:29.638" v="0" actId="207"/>
        <pc:sldMkLst>
          <pc:docMk/>
          <pc:sldMk cId="807946101" sldId="268"/>
        </pc:sldMkLst>
        <pc:spChg chg="mod">
          <ac:chgData name="Candace Y. Amos" userId="63aecf54-3531-4912-8bac-00a5ed41e5b4" providerId="ADAL" clId="{FFE7B50E-A9FF-4AD1-A7AF-0CCC62BBEABF}" dt="2022-04-03T19:50:29.638" v="0" actId="207"/>
          <ac:spMkLst>
            <pc:docMk/>
            <pc:sldMk cId="807946101" sldId="268"/>
            <ac:spMk id="10" creationId="{ECDBF451-E50D-4002-96E2-CA87F9571B27}"/>
          </ac:spMkLst>
        </pc:spChg>
      </pc:sldChg>
    </pc:docChg>
  </pc:docChgLst>
  <pc:docChgLst>
    <pc:chgData name="Candace Y. Amos" userId="63aecf54-3531-4912-8bac-00a5ed41e5b4" providerId="ADAL" clId="{2C3950FB-AFE8-4A1B-BC6C-F59CAAE2F50D}"/>
    <pc:docChg chg="undo redo custSel addSld delSld modSld sldOrd">
      <pc:chgData name="Candace Y. Amos" userId="63aecf54-3531-4912-8bac-00a5ed41e5b4" providerId="ADAL" clId="{2C3950FB-AFE8-4A1B-BC6C-F59CAAE2F50D}" dt="2021-10-11T17:13:01.866" v="4836" actId="1036"/>
      <pc:docMkLst>
        <pc:docMk/>
      </pc:docMkLst>
      <pc:sldChg chg="addSp delSp modSp mod">
        <pc:chgData name="Candace Y. Amos" userId="63aecf54-3531-4912-8bac-00a5ed41e5b4" providerId="ADAL" clId="{2C3950FB-AFE8-4A1B-BC6C-F59CAAE2F50D}" dt="2021-10-10T18:41:30.577" v="4380"/>
        <pc:sldMkLst>
          <pc:docMk/>
          <pc:sldMk cId="3121728375" sldId="256"/>
        </pc:sldMkLst>
        <pc:spChg chg="mod">
          <ac:chgData name="Candace Y. Amos" userId="63aecf54-3531-4912-8bac-00a5ed41e5b4" providerId="ADAL" clId="{2C3950FB-AFE8-4A1B-BC6C-F59CAAE2F50D}" dt="2021-10-10T18:41:30.577" v="4380"/>
          <ac:spMkLst>
            <pc:docMk/>
            <pc:sldMk cId="3121728375" sldId="256"/>
            <ac:spMk id="2" creationId="{7CBD92A0-5E88-4B2C-9CDE-9F03D7E437B1}"/>
          </ac:spMkLst>
        </pc:spChg>
        <pc:picChg chg="add del mod">
          <ac:chgData name="Candace Y. Amos" userId="63aecf54-3531-4912-8bac-00a5ed41e5b4" providerId="ADAL" clId="{2C3950FB-AFE8-4A1B-BC6C-F59CAAE2F50D}" dt="2021-10-08T01:27:48.904" v="496"/>
          <ac:picMkLst>
            <pc:docMk/>
            <pc:sldMk cId="3121728375" sldId="256"/>
            <ac:picMk id="8" creationId="{4C47E3B0-5C94-4B6D-8808-50A5F87B6B61}"/>
          </ac:picMkLst>
        </pc:picChg>
      </pc:sldChg>
      <pc:sldChg chg="modSp mod">
        <pc:chgData name="Candace Y. Amos" userId="63aecf54-3531-4912-8bac-00a5ed41e5b4" providerId="ADAL" clId="{2C3950FB-AFE8-4A1B-BC6C-F59CAAE2F50D}" dt="2021-10-11T16:56:12.601" v="4779" actId="1036"/>
        <pc:sldMkLst>
          <pc:docMk/>
          <pc:sldMk cId="3993069231" sldId="258"/>
        </pc:sldMkLst>
        <pc:spChg chg="mod">
          <ac:chgData name="Candace Y. Amos" userId="63aecf54-3531-4912-8bac-00a5ed41e5b4" providerId="ADAL" clId="{2C3950FB-AFE8-4A1B-BC6C-F59CAAE2F50D}" dt="2021-10-11T16:56:12.601" v="4779" actId="1036"/>
          <ac:spMkLst>
            <pc:docMk/>
            <pc:sldMk cId="3993069231" sldId="258"/>
            <ac:spMk id="6" creationId="{E937D9E3-0B93-4BB2-96D3-B2DC4EF0532D}"/>
          </ac:spMkLst>
        </pc:spChg>
      </pc:sldChg>
      <pc:sldChg chg="modSp mod">
        <pc:chgData name="Candace Y. Amos" userId="63aecf54-3531-4912-8bac-00a5ed41e5b4" providerId="ADAL" clId="{2C3950FB-AFE8-4A1B-BC6C-F59CAAE2F50D}" dt="2021-10-11T16:56:04.081" v="4777" actId="207"/>
        <pc:sldMkLst>
          <pc:docMk/>
          <pc:sldMk cId="157255486" sldId="259"/>
        </pc:sldMkLst>
        <pc:spChg chg="mod">
          <ac:chgData name="Candace Y. Amos" userId="63aecf54-3531-4912-8bac-00a5ed41e5b4" providerId="ADAL" clId="{2C3950FB-AFE8-4A1B-BC6C-F59CAAE2F50D}" dt="2021-10-11T16:55:26.535" v="4776" actId="207"/>
          <ac:spMkLst>
            <pc:docMk/>
            <pc:sldMk cId="157255486" sldId="259"/>
            <ac:spMk id="2" creationId="{9FDAA7F0-A167-43CF-AFA9-27784B26DAB3}"/>
          </ac:spMkLst>
        </pc:spChg>
        <pc:spChg chg="mod">
          <ac:chgData name="Candace Y. Amos" userId="63aecf54-3531-4912-8bac-00a5ed41e5b4" providerId="ADAL" clId="{2C3950FB-AFE8-4A1B-BC6C-F59CAAE2F50D}" dt="2021-10-11T16:56:04.081" v="4777" actId="207"/>
          <ac:spMkLst>
            <pc:docMk/>
            <pc:sldMk cId="157255486" sldId="259"/>
            <ac:spMk id="3" creationId="{10D5A2FE-BE82-475C-B960-F1D5A5EC9D45}"/>
          </ac:spMkLst>
        </pc:spChg>
      </pc:sldChg>
      <pc:sldChg chg="modSp mod">
        <pc:chgData name="Candace Y. Amos" userId="63aecf54-3531-4912-8bac-00a5ed41e5b4" providerId="ADAL" clId="{2C3950FB-AFE8-4A1B-BC6C-F59CAAE2F50D}" dt="2021-10-11T16:56:19.525" v="4781" actId="207"/>
        <pc:sldMkLst>
          <pc:docMk/>
          <pc:sldMk cId="202962696" sldId="260"/>
        </pc:sldMkLst>
        <pc:spChg chg="mod">
          <ac:chgData name="Candace Y. Amos" userId="63aecf54-3531-4912-8bac-00a5ed41e5b4" providerId="ADAL" clId="{2C3950FB-AFE8-4A1B-BC6C-F59CAAE2F50D}" dt="2021-10-11T16:56:19.525" v="4781" actId="207"/>
          <ac:spMkLst>
            <pc:docMk/>
            <pc:sldMk cId="202962696" sldId="260"/>
            <ac:spMk id="3" creationId="{8D008A6A-5F31-40AF-82AC-B57F496DA84C}"/>
          </ac:spMkLst>
        </pc:spChg>
      </pc:sldChg>
      <pc:sldChg chg="modSp mod">
        <pc:chgData name="Candace Y. Amos" userId="63aecf54-3531-4912-8bac-00a5ed41e5b4" providerId="ADAL" clId="{2C3950FB-AFE8-4A1B-BC6C-F59CAAE2F50D}" dt="2021-10-11T16:56:33.479" v="4783" actId="207"/>
        <pc:sldMkLst>
          <pc:docMk/>
          <pc:sldMk cId="2151336901" sldId="261"/>
        </pc:sldMkLst>
        <pc:spChg chg="mod">
          <ac:chgData name="Candace Y. Amos" userId="63aecf54-3531-4912-8bac-00a5ed41e5b4" providerId="ADAL" clId="{2C3950FB-AFE8-4A1B-BC6C-F59CAAE2F50D}" dt="2021-10-11T16:56:33.479" v="4783" actId="207"/>
          <ac:spMkLst>
            <pc:docMk/>
            <pc:sldMk cId="2151336901" sldId="261"/>
            <ac:spMk id="3" creationId="{D76BAFB4-72A8-41C5-8327-088C96F62A1A}"/>
          </ac:spMkLst>
        </pc:spChg>
        <pc:spChg chg="mod">
          <ac:chgData name="Candace Y. Amos" userId="63aecf54-3531-4912-8bac-00a5ed41e5b4" providerId="ADAL" clId="{2C3950FB-AFE8-4A1B-BC6C-F59CAAE2F50D}" dt="2021-10-11T16:56:27.551" v="4782" actId="207"/>
          <ac:spMkLst>
            <pc:docMk/>
            <pc:sldMk cId="2151336901" sldId="261"/>
            <ac:spMk id="8" creationId="{5AC055BF-3C55-48AD-BD16-47741DB4F286}"/>
          </ac:spMkLst>
        </pc:spChg>
      </pc:sldChg>
      <pc:sldChg chg="modSp mod">
        <pc:chgData name="Candace Y. Amos" userId="63aecf54-3531-4912-8bac-00a5ed41e5b4" providerId="ADAL" clId="{2C3950FB-AFE8-4A1B-BC6C-F59CAAE2F50D}" dt="2021-10-11T16:57:24.784" v="4784" actId="207"/>
        <pc:sldMkLst>
          <pc:docMk/>
          <pc:sldMk cId="4230356820" sldId="264"/>
        </pc:sldMkLst>
        <pc:spChg chg="mod">
          <ac:chgData name="Candace Y. Amos" userId="63aecf54-3531-4912-8bac-00a5ed41e5b4" providerId="ADAL" clId="{2C3950FB-AFE8-4A1B-BC6C-F59CAAE2F50D}" dt="2021-10-11T16:57:24.784" v="4784" actId="207"/>
          <ac:spMkLst>
            <pc:docMk/>
            <pc:sldMk cId="4230356820" sldId="264"/>
            <ac:spMk id="3" creationId="{7053913A-CDF4-44CA-B3EB-705A4519F3DA}"/>
          </ac:spMkLst>
        </pc:spChg>
      </pc:sldChg>
      <pc:sldChg chg="modSp mod">
        <pc:chgData name="Candace Y. Amos" userId="63aecf54-3531-4912-8bac-00a5ed41e5b4" providerId="ADAL" clId="{2C3950FB-AFE8-4A1B-BC6C-F59CAAE2F50D}" dt="2021-10-11T16:58:09.996" v="4785" actId="207"/>
        <pc:sldMkLst>
          <pc:docMk/>
          <pc:sldMk cId="3416740083" sldId="265"/>
        </pc:sldMkLst>
        <pc:spChg chg="mod">
          <ac:chgData name="Candace Y. Amos" userId="63aecf54-3531-4912-8bac-00a5ed41e5b4" providerId="ADAL" clId="{2C3950FB-AFE8-4A1B-BC6C-F59CAAE2F50D}" dt="2021-10-11T16:58:09.996" v="4785" actId="207"/>
          <ac:spMkLst>
            <pc:docMk/>
            <pc:sldMk cId="3416740083" sldId="265"/>
            <ac:spMk id="8" creationId="{E2471F2E-DE03-435A-BCB5-21AF34362C5B}"/>
          </ac:spMkLst>
        </pc:spChg>
      </pc:sldChg>
      <pc:sldChg chg="modSp mod">
        <pc:chgData name="Candace Y. Amos" userId="63aecf54-3531-4912-8bac-00a5ed41e5b4" providerId="ADAL" clId="{2C3950FB-AFE8-4A1B-BC6C-F59CAAE2F50D}" dt="2021-10-11T16:58:20.566" v="4786" actId="207"/>
        <pc:sldMkLst>
          <pc:docMk/>
          <pc:sldMk cId="2466147446" sldId="266"/>
        </pc:sldMkLst>
        <pc:spChg chg="mod">
          <ac:chgData name="Candace Y. Amos" userId="63aecf54-3531-4912-8bac-00a5ed41e5b4" providerId="ADAL" clId="{2C3950FB-AFE8-4A1B-BC6C-F59CAAE2F50D}" dt="2021-10-11T16:58:20.566" v="4786" actId="207"/>
          <ac:spMkLst>
            <pc:docMk/>
            <pc:sldMk cId="2466147446" sldId="266"/>
            <ac:spMk id="9" creationId="{1A3706AF-7CB7-44E8-B861-872D148BFB63}"/>
          </ac:spMkLst>
        </pc:spChg>
      </pc:sldChg>
      <pc:sldChg chg="modSp mod">
        <pc:chgData name="Candace Y. Amos" userId="63aecf54-3531-4912-8bac-00a5ed41e5b4" providerId="ADAL" clId="{2C3950FB-AFE8-4A1B-BC6C-F59CAAE2F50D}" dt="2021-10-11T16:58:25.403" v="4787" actId="207"/>
        <pc:sldMkLst>
          <pc:docMk/>
          <pc:sldMk cId="3091201754" sldId="267"/>
        </pc:sldMkLst>
        <pc:spChg chg="mod">
          <ac:chgData name="Candace Y. Amos" userId="63aecf54-3531-4912-8bac-00a5ed41e5b4" providerId="ADAL" clId="{2C3950FB-AFE8-4A1B-BC6C-F59CAAE2F50D}" dt="2021-10-11T16:58:25.403" v="4787" actId="207"/>
          <ac:spMkLst>
            <pc:docMk/>
            <pc:sldMk cId="3091201754" sldId="267"/>
            <ac:spMk id="9" creationId="{31D3B1BF-1FF3-47B7-88C5-00A947BF7266}"/>
          </ac:spMkLst>
        </pc:spChg>
      </pc:sldChg>
      <pc:sldChg chg="modSp mod">
        <pc:chgData name="Candace Y. Amos" userId="63aecf54-3531-4912-8bac-00a5ed41e5b4" providerId="ADAL" clId="{2C3950FB-AFE8-4A1B-BC6C-F59CAAE2F50D}" dt="2021-10-11T16:58:33.401" v="4788" actId="207"/>
        <pc:sldMkLst>
          <pc:docMk/>
          <pc:sldMk cId="807946101" sldId="268"/>
        </pc:sldMkLst>
        <pc:spChg chg="mod">
          <ac:chgData name="Candace Y. Amos" userId="63aecf54-3531-4912-8bac-00a5ed41e5b4" providerId="ADAL" clId="{2C3950FB-AFE8-4A1B-BC6C-F59CAAE2F50D}" dt="2021-10-11T16:58:33.401" v="4788" actId="207"/>
          <ac:spMkLst>
            <pc:docMk/>
            <pc:sldMk cId="807946101" sldId="268"/>
            <ac:spMk id="9" creationId="{8C9A7A41-61D2-47E8-A670-4D1A5985B6FC}"/>
          </ac:spMkLst>
        </pc:spChg>
        <pc:picChg chg="mod">
          <ac:chgData name="Candace Y. Amos" userId="63aecf54-3531-4912-8bac-00a5ed41e5b4" providerId="ADAL" clId="{2C3950FB-AFE8-4A1B-BC6C-F59CAAE2F50D}" dt="2021-10-08T14:22:50.229" v="931" actId="1035"/>
          <ac:picMkLst>
            <pc:docMk/>
            <pc:sldMk cId="807946101" sldId="268"/>
            <ac:picMk id="4" creationId="{ECB60C63-16A8-4471-AD4D-8172BF2097E4}"/>
          </ac:picMkLst>
        </pc:picChg>
      </pc:sldChg>
      <pc:sldChg chg="modSp mod">
        <pc:chgData name="Candace Y. Amos" userId="63aecf54-3531-4912-8bac-00a5ed41e5b4" providerId="ADAL" clId="{2C3950FB-AFE8-4A1B-BC6C-F59CAAE2F50D}" dt="2021-10-11T16:58:39.570" v="4789" actId="207"/>
        <pc:sldMkLst>
          <pc:docMk/>
          <pc:sldMk cId="2822990727" sldId="269"/>
        </pc:sldMkLst>
        <pc:spChg chg="mod">
          <ac:chgData name="Candace Y. Amos" userId="63aecf54-3531-4912-8bac-00a5ed41e5b4" providerId="ADAL" clId="{2C3950FB-AFE8-4A1B-BC6C-F59CAAE2F50D}" dt="2021-10-11T16:58:39.570" v="4789" actId="207"/>
          <ac:spMkLst>
            <pc:docMk/>
            <pc:sldMk cId="2822990727" sldId="269"/>
            <ac:spMk id="9" creationId="{81092E07-AF65-473E-993A-8E6DCD512D7B}"/>
          </ac:spMkLst>
        </pc:spChg>
      </pc:sldChg>
      <pc:sldChg chg="modSp mod">
        <pc:chgData name="Candace Y. Amos" userId="63aecf54-3531-4912-8bac-00a5ed41e5b4" providerId="ADAL" clId="{2C3950FB-AFE8-4A1B-BC6C-F59CAAE2F50D}" dt="2021-10-11T16:58:47.556" v="4790" actId="207"/>
        <pc:sldMkLst>
          <pc:docMk/>
          <pc:sldMk cId="327421591" sldId="270"/>
        </pc:sldMkLst>
        <pc:spChg chg="mod">
          <ac:chgData name="Candace Y. Amos" userId="63aecf54-3531-4912-8bac-00a5ed41e5b4" providerId="ADAL" clId="{2C3950FB-AFE8-4A1B-BC6C-F59CAAE2F50D}" dt="2021-10-11T16:58:47.556" v="4790" actId="207"/>
          <ac:spMkLst>
            <pc:docMk/>
            <pc:sldMk cId="327421591" sldId="270"/>
            <ac:spMk id="9" creationId="{D44D3AF7-C0A5-4748-A6FA-8E31019D7B5B}"/>
          </ac:spMkLst>
        </pc:spChg>
      </pc:sldChg>
      <pc:sldChg chg="modSp mod">
        <pc:chgData name="Candace Y. Amos" userId="63aecf54-3531-4912-8bac-00a5ed41e5b4" providerId="ADAL" clId="{2C3950FB-AFE8-4A1B-BC6C-F59CAAE2F50D}" dt="2021-10-11T17:01:46.539" v="4791" actId="207"/>
        <pc:sldMkLst>
          <pc:docMk/>
          <pc:sldMk cId="345900494" sldId="271"/>
        </pc:sldMkLst>
        <pc:spChg chg="mod">
          <ac:chgData name="Candace Y. Amos" userId="63aecf54-3531-4912-8bac-00a5ed41e5b4" providerId="ADAL" clId="{2C3950FB-AFE8-4A1B-BC6C-F59CAAE2F50D}" dt="2021-10-11T17:01:46.539" v="4791" actId="207"/>
          <ac:spMkLst>
            <pc:docMk/>
            <pc:sldMk cId="345900494" sldId="271"/>
            <ac:spMk id="10" creationId="{7C651A7B-9755-46F6-9971-A828D4D3E361}"/>
          </ac:spMkLst>
        </pc:spChg>
      </pc:sldChg>
      <pc:sldChg chg="modSp mod">
        <pc:chgData name="Candace Y. Amos" userId="63aecf54-3531-4912-8bac-00a5ed41e5b4" providerId="ADAL" clId="{2C3950FB-AFE8-4A1B-BC6C-F59CAAE2F50D}" dt="2021-10-10T14:17:20.454" v="3303" actId="14861"/>
        <pc:sldMkLst>
          <pc:docMk/>
          <pc:sldMk cId="3933975655" sldId="273"/>
        </pc:sldMkLst>
        <pc:spChg chg="mod">
          <ac:chgData name="Candace Y. Amos" userId="63aecf54-3531-4912-8bac-00a5ed41e5b4" providerId="ADAL" clId="{2C3950FB-AFE8-4A1B-BC6C-F59CAAE2F50D}" dt="2021-10-10T14:10:58.035" v="3282"/>
          <ac:spMkLst>
            <pc:docMk/>
            <pc:sldMk cId="3933975655" sldId="273"/>
            <ac:spMk id="6" creationId="{B7C5ABA0-0EA8-47E6-8684-DE4D3466CDFA}"/>
          </ac:spMkLst>
        </pc:spChg>
        <pc:spChg chg="mod">
          <ac:chgData name="Candace Y. Amos" userId="63aecf54-3531-4912-8bac-00a5ed41e5b4" providerId="ADAL" clId="{2C3950FB-AFE8-4A1B-BC6C-F59CAAE2F50D}" dt="2021-10-10T14:10:54.345" v="3281"/>
          <ac:spMkLst>
            <pc:docMk/>
            <pc:sldMk cId="3933975655" sldId="273"/>
            <ac:spMk id="7" creationId="{A2531424-3619-4172-8DD4-1B77C93F0C49}"/>
          </ac:spMkLst>
        </pc:spChg>
        <pc:spChg chg="mod">
          <ac:chgData name="Candace Y. Amos" userId="63aecf54-3531-4912-8bac-00a5ed41e5b4" providerId="ADAL" clId="{2C3950FB-AFE8-4A1B-BC6C-F59CAAE2F50D}" dt="2021-10-10T14:10:48.789" v="3280"/>
          <ac:spMkLst>
            <pc:docMk/>
            <pc:sldMk cId="3933975655" sldId="273"/>
            <ac:spMk id="9" creationId="{0BFF745F-47CE-4795-ADE0-3AAA37AF3F24}"/>
          </ac:spMkLst>
        </pc:spChg>
        <pc:picChg chg="mod">
          <ac:chgData name="Candace Y. Amos" userId="63aecf54-3531-4912-8bac-00a5ed41e5b4" providerId="ADAL" clId="{2C3950FB-AFE8-4A1B-BC6C-F59CAAE2F50D}" dt="2021-10-10T14:17:20.454" v="3303" actId="14861"/>
          <ac:picMkLst>
            <pc:docMk/>
            <pc:sldMk cId="3933975655" sldId="273"/>
            <ac:picMk id="11" creationId="{078F53EF-C5B4-44AD-9FC1-85AEBD80E6C7}"/>
          </ac:picMkLst>
        </pc:picChg>
      </pc:sldChg>
      <pc:sldChg chg="addSp modSp mod modNotesTx">
        <pc:chgData name="Candace Y. Amos" userId="63aecf54-3531-4912-8bac-00a5ed41e5b4" providerId="ADAL" clId="{2C3950FB-AFE8-4A1B-BC6C-F59CAAE2F50D}" dt="2021-10-11T17:03:05.768" v="4798" actId="20577"/>
        <pc:sldMkLst>
          <pc:docMk/>
          <pc:sldMk cId="75210911" sldId="274"/>
        </pc:sldMkLst>
        <pc:spChg chg="mod">
          <ac:chgData name="Candace Y. Amos" userId="63aecf54-3531-4912-8bac-00a5ed41e5b4" providerId="ADAL" clId="{2C3950FB-AFE8-4A1B-BC6C-F59CAAE2F50D}" dt="2021-10-11T17:03:05.768" v="4798" actId="20577"/>
          <ac:spMkLst>
            <pc:docMk/>
            <pc:sldMk cId="75210911" sldId="274"/>
            <ac:spMk id="3" creationId="{F4FF4116-DDE5-42CF-8F0C-C12666E82959}"/>
          </ac:spMkLst>
        </pc:spChg>
        <pc:spChg chg="add mod ord">
          <ac:chgData name="Candace Y. Amos" userId="63aecf54-3531-4912-8bac-00a5ed41e5b4" providerId="ADAL" clId="{2C3950FB-AFE8-4A1B-BC6C-F59CAAE2F50D}" dt="2021-10-10T18:44:24.492" v="4407" actId="14100"/>
          <ac:spMkLst>
            <pc:docMk/>
            <pc:sldMk cId="75210911" sldId="274"/>
            <ac:spMk id="7" creationId="{73F000F3-1E2D-4913-8FB3-C3127BD27D63}"/>
          </ac:spMkLst>
        </pc:spChg>
        <pc:spChg chg="add mod">
          <ac:chgData name="Candace Y. Amos" userId="63aecf54-3531-4912-8bac-00a5ed41e5b4" providerId="ADAL" clId="{2C3950FB-AFE8-4A1B-BC6C-F59CAAE2F50D}" dt="2021-10-10T18:43:40.911" v="4384" actId="14100"/>
          <ac:spMkLst>
            <pc:docMk/>
            <pc:sldMk cId="75210911" sldId="274"/>
            <ac:spMk id="11" creationId="{46DEC57D-2DB8-4F1A-A4C3-735B35189202}"/>
          </ac:spMkLst>
        </pc:spChg>
        <pc:picChg chg="add mod">
          <ac:chgData name="Candace Y. Amos" userId="63aecf54-3531-4912-8bac-00a5ed41e5b4" providerId="ADAL" clId="{2C3950FB-AFE8-4A1B-BC6C-F59CAAE2F50D}" dt="2021-10-10T18:44:42.513" v="4408" actId="1038"/>
          <ac:picMkLst>
            <pc:docMk/>
            <pc:sldMk cId="75210911" sldId="274"/>
            <ac:picMk id="6" creationId="{8464CBAB-FB5B-4456-8FEE-9048E5CAE62B}"/>
          </ac:picMkLst>
        </pc:picChg>
        <pc:picChg chg="add mod ord">
          <ac:chgData name="Candace Y. Amos" userId="63aecf54-3531-4912-8bac-00a5ed41e5b4" providerId="ADAL" clId="{2C3950FB-AFE8-4A1B-BC6C-F59CAAE2F50D}" dt="2021-10-10T18:44:11.412" v="4400" actId="1037"/>
          <ac:picMkLst>
            <pc:docMk/>
            <pc:sldMk cId="75210911" sldId="274"/>
            <ac:picMk id="9" creationId="{99DAE519-9BAF-4133-A402-09DA046F3216}"/>
          </ac:picMkLst>
        </pc:picChg>
      </pc:sldChg>
      <pc:sldChg chg="addSp delSp modSp mod">
        <pc:chgData name="Candace Y. Amos" userId="63aecf54-3531-4912-8bac-00a5ed41e5b4" providerId="ADAL" clId="{2C3950FB-AFE8-4A1B-BC6C-F59CAAE2F50D}" dt="2021-10-11T17:03:19.908" v="4799" actId="207"/>
        <pc:sldMkLst>
          <pc:docMk/>
          <pc:sldMk cId="621784043" sldId="275"/>
        </pc:sldMkLst>
        <pc:spChg chg="mod">
          <ac:chgData name="Candace Y. Amos" userId="63aecf54-3531-4912-8bac-00a5ed41e5b4" providerId="ADAL" clId="{2C3950FB-AFE8-4A1B-BC6C-F59CAAE2F50D}" dt="2021-10-11T17:03:19.908" v="4799" actId="207"/>
          <ac:spMkLst>
            <pc:docMk/>
            <pc:sldMk cId="621784043" sldId="275"/>
            <ac:spMk id="3" creationId="{7091E9E1-245D-48CE-A966-CEBD5640A26B}"/>
          </ac:spMkLst>
        </pc:spChg>
        <pc:spChg chg="add del mod ord">
          <ac:chgData name="Candace Y. Amos" userId="63aecf54-3531-4912-8bac-00a5ed41e5b4" providerId="ADAL" clId="{2C3950FB-AFE8-4A1B-BC6C-F59CAAE2F50D}" dt="2021-10-10T11:14:07.085" v="3141" actId="21"/>
          <ac:spMkLst>
            <pc:docMk/>
            <pc:sldMk cId="621784043" sldId="275"/>
            <ac:spMk id="18" creationId="{D25289DA-5291-4358-A2C3-41330DC238D8}"/>
          </ac:spMkLst>
        </pc:spChg>
        <pc:picChg chg="add del mod">
          <ac:chgData name="Candace Y. Amos" userId="63aecf54-3531-4912-8bac-00a5ed41e5b4" providerId="ADAL" clId="{2C3950FB-AFE8-4A1B-BC6C-F59CAAE2F50D}" dt="2021-10-09T10:43:31.536" v="1656" actId="478"/>
          <ac:picMkLst>
            <pc:docMk/>
            <pc:sldMk cId="621784043" sldId="275"/>
            <ac:picMk id="6" creationId="{85650706-3B4E-425B-8675-0B00B462413D}"/>
          </ac:picMkLst>
        </pc:picChg>
        <pc:picChg chg="add del mod">
          <ac:chgData name="Candace Y. Amos" userId="63aecf54-3531-4912-8bac-00a5ed41e5b4" providerId="ADAL" clId="{2C3950FB-AFE8-4A1B-BC6C-F59CAAE2F50D}" dt="2021-10-09T11:07:35.107" v="1702" actId="478"/>
          <ac:picMkLst>
            <pc:docMk/>
            <pc:sldMk cId="621784043" sldId="275"/>
            <ac:picMk id="9" creationId="{F92DB4F9-27EE-4773-9C0D-E3112ADFB95F}"/>
          </ac:picMkLst>
        </pc:picChg>
        <pc:picChg chg="add del mod">
          <ac:chgData name="Candace Y. Amos" userId="63aecf54-3531-4912-8bac-00a5ed41e5b4" providerId="ADAL" clId="{2C3950FB-AFE8-4A1B-BC6C-F59CAAE2F50D}" dt="2021-10-09T11:21:00.758" v="1825" actId="478"/>
          <ac:picMkLst>
            <pc:docMk/>
            <pc:sldMk cId="621784043" sldId="275"/>
            <ac:picMk id="11" creationId="{32E59E3D-3210-41B3-AAA4-5DC072A924FC}"/>
          </ac:picMkLst>
        </pc:picChg>
        <pc:picChg chg="add del mod">
          <ac:chgData name="Candace Y. Amos" userId="63aecf54-3531-4912-8bac-00a5ed41e5b4" providerId="ADAL" clId="{2C3950FB-AFE8-4A1B-BC6C-F59CAAE2F50D}" dt="2021-10-09T11:34:58.036" v="1864" actId="478"/>
          <ac:picMkLst>
            <pc:docMk/>
            <pc:sldMk cId="621784043" sldId="275"/>
            <ac:picMk id="13" creationId="{1DEA04C7-69B2-4EAC-BB46-FBB0C14D1514}"/>
          </ac:picMkLst>
        </pc:picChg>
        <pc:picChg chg="add del mod">
          <ac:chgData name="Candace Y. Amos" userId="63aecf54-3531-4912-8bac-00a5ed41e5b4" providerId="ADAL" clId="{2C3950FB-AFE8-4A1B-BC6C-F59CAAE2F50D}" dt="2021-10-10T16:15:05.189" v="4003" actId="478"/>
          <ac:picMkLst>
            <pc:docMk/>
            <pc:sldMk cId="621784043" sldId="275"/>
            <ac:picMk id="15" creationId="{4D953747-C0F8-4115-9FB1-C5AF52D1812D}"/>
          </ac:picMkLst>
        </pc:picChg>
        <pc:picChg chg="add del">
          <ac:chgData name="Candace Y. Amos" userId="63aecf54-3531-4912-8bac-00a5ed41e5b4" providerId="ADAL" clId="{2C3950FB-AFE8-4A1B-BC6C-F59CAAE2F50D}" dt="2021-10-09T11:39:27.330" v="1892" actId="22"/>
          <ac:picMkLst>
            <pc:docMk/>
            <pc:sldMk cId="621784043" sldId="275"/>
            <ac:picMk id="17" creationId="{9914AB6A-F643-4979-81C9-B98FA2652ECA}"/>
          </ac:picMkLst>
        </pc:picChg>
        <pc:picChg chg="add mod">
          <ac:chgData name="Candace Y. Amos" userId="63aecf54-3531-4912-8bac-00a5ed41e5b4" providerId="ADAL" clId="{2C3950FB-AFE8-4A1B-BC6C-F59CAAE2F50D}" dt="2021-10-10T16:17:21.173" v="4075" actId="1038"/>
          <ac:picMkLst>
            <pc:docMk/>
            <pc:sldMk cId="621784043" sldId="275"/>
            <ac:picMk id="20" creationId="{76A880F6-A770-4AEC-9E96-A080CBF006D8}"/>
          </ac:picMkLst>
        </pc:picChg>
        <pc:picChg chg="add mod">
          <ac:chgData name="Candace Y. Amos" userId="63aecf54-3531-4912-8bac-00a5ed41e5b4" providerId="ADAL" clId="{2C3950FB-AFE8-4A1B-BC6C-F59CAAE2F50D}" dt="2021-10-09T12:32:00.655" v="2306" actId="1035"/>
          <ac:picMkLst>
            <pc:docMk/>
            <pc:sldMk cId="621784043" sldId="275"/>
            <ac:picMk id="1026" creationId="{26EFE8EF-6D95-4284-9A7C-D7A5C24748DF}"/>
          </ac:picMkLst>
        </pc:picChg>
      </pc:sldChg>
      <pc:sldChg chg="modSp mod modNotesTx">
        <pc:chgData name="Candace Y. Amos" userId="63aecf54-3531-4912-8bac-00a5ed41e5b4" providerId="ADAL" clId="{2C3950FB-AFE8-4A1B-BC6C-F59CAAE2F50D}" dt="2021-10-11T17:03:46.685" v="4803" actId="207"/>
        <pc:sldMkLst>
          <pc:docMk/>
          <pc:sldMk cId="474278238" sldId="276"/>
        </pc:sldMkLst>
        <pc:spChg chg="mod">
          <ac:chgData name="Candace Y. Amos" userId="63aecf54-3531-4912-8bac-00a5ed41e5b4" providerId="ADAL" clId="{2C3950FB-AFE8-4A1B-BC6C-F59CAAE2F50D}" dt="2021-10-11T17:03:46.685" v="4803" actId="207"/>
          <ac:spMkLst>
            <pc:docMk/>
            <pc:sldMk cId="474278238" sldId="276"/>
            <ac:spMk id="3" creationId="{0E0A8D4C-1531-4DA1-A6AF-E3CAEC0B03EA}"/>
          </ac:spMkLst>
        </pc:spChg>
      </pc:sldChg>
      <pc:sldChg chg="modNotesTx">
        <pc:chgData name="Candace Y. Amos" userId="63aecf54-3531-4912-8bac-00a5ed41e5b4" providerId="ADAL" clId="{2C3950FB-AFE8-4A1B-BC6C-F59CAAE2F50D}" dt="2021-10-10T16:31:26.862" v="4314" actId="20577"/>
        <pc:sldMkLst>
          <pc:docMk/>
          <pc:sldMk cId="44254354" sldId="278"/>
        </pc:sldMkLst>
      </pc:sldChg>
      <pc:sldChg chg="modSp mod ord modNotesTx">
        <pc:chgData name="Candace Y. Amos" userId="63aecf54-3531-4912-8bac-00a5ed41e5b4" providerId="ADAL" clId="{2C3950FB-AFE8-4A1B-BC6C-F59CAAE2F50D}" dt="2021-10-11T17:03:58.039" v="4804" actId="207"/>
        <pc:sldMkLst>
          <pc:docMk/>
          <pc:sldMk cId="3395929035" sldId="279"/>
        </pc:sldMkLst>
        <pc:spChg chg="mod">
          <ac:chgData name="Candace Y. Amos" userId="63aecf54-3531-4912-8bac-00a5ed41e5b4" providerId="ADAL" clId="{2C3950FB-AFE8-4A1B-BC6C-F59CAAE2F50D}" dt="2021-10-11T17:03:58.039" v="4804" actId="207"/>
          <ac:spMkLst>
            <pc:docMk/>
            <pc:sldMk cId="3395929035" sldId="279"/>
            <ac:spMk id="3" creationId="{055F9AAF-712F-4428-B25C-BE90DD8C3FD9}"/>
          </ac:spMkLst>
        </pc:spChg>
      </pc:sldChg>
      <pc:sldChg chg="addSp delSp modSp mod modNotesTx">
        <pc:chgData name="Candace Y. Amos" userId="63aecf54-3531-4912-8bac-00a5ed41e5b4" providerId="ADAL" clId="{2C3950FB-AFE8-4A1B-BC6C-F59CAAE2F50D}" dt="2021-10-11T17:04:03.244" v="4805" actId="207"/>
        <pc:sldMkLst>
          <pc:docMk/>
          <pc:sldMk cId="1398679341" sldId="280"/>
        </pc:sldMkLst>
        <pc:spChg chg="mod">
          <ac:chgData name="Candace Y. Amos" userId="63aecf54-3531-4912-8bac-00a5ed41e5b4" providerId="ADAL" clId="{2C3950FB-AFE8-4A1B-BC6C-F59CAAE2F50D}" dt="2021-10-11T17:04:03.244" v="4805" actId="207"/>
          <ac:spMkLst>
            <pc:docMk/>
            <pc:sldMk cId="1398679341" sldId="280"/>
            <ac:spMk id="3" creationId="{A5328102-7B84-4CBE-9017-D5AEE83445C8}"/>
          </ac:spMkLst>
        </pc:spChg>
        <pc:spChg chg="add del">
          <ac:chgData name="Candace Y. Amos" userId="63aecf54-3531-4912-8bac-00a5ed41e5b4" providerId="ADAL" clId="{2C3950FB-AFE8-4A1B-BC6C-F59CAAE2F50D}" dt="2021-10-08T12:36:09.656" v="793" actId="22"/>
          <ac:spMkLst>
            <pc:docMk/>
            <pc:sldMk cId="1398679341" sldId="280"/>
            <ac:spMk id="5" creationId="{93488ED9-4292-482B-AC60-791568D23939}"/>
          </ac:spMkLst>
        </pc:spChg>
      </pc:sldChg>
      <pc:sldChg chg="addSp delSp modSp mod ord modNotesTx">
        <pc:chgData name="Candace Y. Amos" userId="63aecf54-3531-4912-8bac-00a5ed41e5b4" providerId="ADAL" clId="{2C3950FB-AFE8-4A1B-BC6C-F59CAAE2F50D}" dt="2021-10-11T17:13:01.866" v="4836" actId="1036"/>
        <pc:sldMkLst>
          <pc:docMk/>
          <pc:sldMk cId="3888212183" sldId="281"/>
        </pc:sldMkLst>
        <pc:spChg chg="mod">
          <ac:chgData name="Candace Y. Amos" userId="63aecf54-3531-4912-8bac-00a5ed41e5b4" providerId="ADAL" clId="{2C3950FB-AFE8-4A1B-BC6C-F59CAAE2F50D}" dt="2021-10-11T17:13:01.866" v="4836" actId="1036"/>
          <ac:spMkLst>
            <pc:docMk/>
            <pc:sldMk cId="3888212183" sldId="281"/>
            <ac:spMk id="3" creationId="{1B45195D-E96D-4B2B-B7CB-CC62AE0009B4}"/>
          </ac:spMkLst>
        </pc:spChg>
        <pc:spChg chg="del mod">
          <ac:chgData name="Candace Y. Amos" userId="63aecf54-3531-4912-8bac-00a5ed41e5b4" providerId="ADAL" clId="{2C3950FB-AFE8-4A1B-BC6C-F59CAAE2F50D}" dt="2021-10-10T11:07:13.664" v="3024" actId="478"/>
          <ac:spMkLst>
            <pc:docMk/>
            <pc:sldMk cId="3888212183" sldId="281"/>
            <ac:spMk id="4" creationId="{E79F6612-1138-4F30-AE37-AD47BB78F746}"/>
          </ac:spMkLst>
        </pc:spChg>
        <pc:spChg chg="mod">
          <ac:chgData name="Candace Y. Amos" userId="63aecf54-3531-4912-8bac-00a5ed41e5b4" providerId="ADAL" clId="{2C3950FB-AFE8-4A1B-BC6C-F59CAAE2F50D}" dt="2021-10-11T17:04:21.682" v="4808" actId="207"/>
          <ac:spMkLst>
            <pc:docMk/>
            <pc:sldMk cId="3888212183" sldId="281"/>
            <ac:spMk id="7" creationId="{24E53593-D673-4F19-BF24-56B600EBEE94}"/>
          </ac:spMkLst>
        </pc:spChg>
        <pc:spChg chg="add mod">
          <ac:chgData name="Candace Y. Amos" userId="63aecf54-3531-4912-8bac-00a5ed41e5b4" providerId="ADAL" clId="{2C3950FB-AFE8-4A1B-BC6C-F59CAAE2F50D}" dt="2021-10-11T17:10:30.929" v="4820" actId="403"/>
          <ac:spMkLst>
            <pc:docMk/>
            <pc:sldMk cId="3888212183" sldId="281"/>
            <ac:spMk id="12" creationId="{843A09BB-581A-41E3-A171-72940D292794}"/>
          </ac:spMkLst>
        </pc:spChg>
        <pc:spChg chg="add del mod">
          <ac:chgData name="Candace Y. Amos" userId="63aecf54-3531-4912-8bac-00a5ed41e5b4" providerId="ADAL" clId="{2C3950FB-AFE8-4A1B-BC6C-F59CAAE2F50D}" dt="2021-10-10T14:38:37.786" v="3996" actId="22"/>
          <ac:spMkLst>
            <pc:docMk/>
            <pc:sldMk cId="3888212183" sldId="281"/>
            <ac:spMk id="14" creationId="{FD9B2DEE-ABD9-409E-8210-991AC6A21707}"/>
          </ac:spMkLst>
        </pc:spChg>
        <pc:picChg chg="add del mod">
          <ac:chgData name="Candace Y. Amos" userId="63aecf54-3531-4912-8bac-00a5ed41e5b4" providerId="ADAL" clId="{2C3950FB-AFE8-4A1B-BC6C-F59CAAE2F50D}" dt="2021-10-10T09:37:23.946" v="2814" actId="478"/>
          <ac:picMkLst>
            <pc:docMk/>
            <pc:sldMk cId="3888212183" sldId="281"/>
            <ac:picMk id="5" creationId="{C4B03F8F-5D4F-4874-B525-33159BE651B2}"/>
          </ac:picMkLst>
        </pc:picChg>
        <pc:picChg chg="add mod">
          <ac:chgData name="Candace Y. Amos" userId="63aecf54-3531-4912-8bac-00a5ed41e5b4" providerId="ADAL" clId="{2C3950FB-AFE8-4A1B-BC6C-F59CAAE2F50D}" dt="2021-10-11T09:14:02.476" v="4727" actId="1076"/>
          <ac:picMkLst>
            <pc:docMk/>
            <pc:sldMk cId="3888212183" sldId="281"/>
            <ac:picMk id="8" creationId="{F5A508C4-F5BB-4A91-B71F-2E45B9189686}"/>
          </ac:picMkLst>
        </pc:picChg>
        <pc:picChg chg="add mod">
          <ac:chgData name="Candace Y. Amos" userId="63aecf54-3531-4912-8bac-00a5ed41e5b4" providerId="ADAL" clId="{2C3950FB-AFE8-4A1B-BC6C-F59CAAE2F50D}" dt="2021-10-11T09:14:11.488" v="4729" actId="1036"/>
          <ac:picMkLst>
            <pc:docMk/>
            <pc:sldMk cId="3888212183" sldId="281"/>
            <ac:picMk id="10" creationId="{A9B43DFD-DD74-4918-953B-5D3449AF6BB5}"/>
          </ac:picMkLst>
        </pc:picChg>
      </pc:sldChg>
      <pc:sldChg chg="modNotesTx">
        <pc:chgData name="Candace Y. Amos" userId="63aecf54-3531-4912-8bac-00a5ed41e5b4" providerId="ADAL" clId="{2C3950FB-AFE8-4A1B-BC6C-F59CAAE2F50D}" dt="2021-10-10T16:36:21.574" v="4375" actId="12"/>
        <pc:sldMkLst>
          <pc:docMk/>
          <pc:sldMk cId="2595508102" sldId="282"/>
        </pc:sldMkLst>
      </pc:sldChg>
      <pc:sldChg chg="modSp mod">
        <pc:chgData name="Candace Y. Amos" userId="63aecf54-3531-4912-8bac-00a5ed41e5b4" providerId="ADAL" clId="{2C3950FB-AFE8-4A1B-BC6C-F59CAAE2F50D}" dt="2021-10-11T17:07:56.580" v="4817" actId="207"/>
        <pc:sldMkLst>
          <pc:docMk/>
          <pc:sldMk cId="784877906" sldId="283"/>
        </pc:sldMkLst>
        <pc:spChg chg="mod">
          <ac:chgData name="Candace Y. Amos" userId="63aecf54-3531-4912-8bac-00a5ed41e5b4" providerId="ADAL" clId="{2C3950FB-AFE8-4A1B-BC6C-F59CAAE2F50D}" dt="2021-10-11T17:07:23.261" v="4816" actId="122"/>
          <ac:spMkLst>
            <pc:docMk/>
            <pc:sldMk cId="784877906" sldId="283"/>
            <ac:spMk id="3" creationId="{265739C4-3B7F-414A-836D-D009B14305C3}"/>
          </ac:spMkLst>
        </pc:spChg>
        <pc:spChg chg="mod">
          <ac:chgData name="Candace Y. Amos" userId="63aecf54-3531-4912-8bac-00a5ed41e5b4" providerId="ADAL" clId="{2C3950FB-AFE8-4A1B-BC6C-F59CAAE2F50D}" dt="2021-10-10T14:11:30.614" v="3286"/>
          <ac:spMkLst>
            <pc:docMk/>
            <pc:sldMk cId="784877906" sldId="283"/>
            <ac:spMk id="4" creationId="{226F5B5A-04AF-47F7-B3A1-717835ED468F}"/>
          </ac:spMkLst>
        </pc:spChg>
        <pc:spChg chg="mod">
          <ac:chgData name="Candace Y. Amos" userId="63aecf54-3531-4912-8bac-00a5ed41e5b4" providerId="ADAL" clId="{2C3950FB-AFE8-4A1B-BC6C-F59CAAE2F50D}" dt="2021-10-11T17:07:56.580" v="4817" actId="207"/>
          <ac:spMkLst>
            <pc:docMk/>
            <pc:sldMk cId="784877906" sldId="283"/>
            <ac:spMk id="7" creationId="{36EA9E68-8C3E-4B58-B684-59B97A9BCBF1}"/>
          </ac:spMkLst>
        </pc:spChg>
      </pc:sldChg>
      <pc:sldChg chg="addSp delSp modSp mod">
        <pc:chgData name="Candace Y. Amos" userId="63aecf54-3531-4912-8bac-00a5ed41e5b4" providerId="ADAL" clId="{2C3950FB-AFE8-4A1B-BC6C-F59CAAE2F50D}" dt="2021-10-11T17:08:03.465" v="4818" actId="207"/>
        <pc:sldMkLst>
          <pc:docMk/>
          <pc:sldMk cId="3030356295" sldId="284"/>
        </pc:sldMkLst>
        <pc:spChg chg="mod">
          <ac:chgData name="Candace Y. Amos" userId="63aecf54-3531-4912-8bac-00a5ed41e5b4" providerId="ADAL" clId="{2C3950FB-AFE8-4A1B-BC6C-F59CAAE2F50D}" dt="2021-10-10T14:11:49.100" v="3288"/>
          <ac:spMkLst>
            <pc:docMk/>
            <pc:sldMk cId="3030356295" sldId="284"/>
            <ac:spMk id="3" creationId="{67CF5D94-BB2A-4FAA-8801-F4DBF1A0D768}"/>
          </ac:spMkLst>
        </pc:spChg>
        <pc:spChg chg="mod">
          <ac:chgData name="Candace Y. Amos" userId="63aecf54-3531-4912-8bac-00a5ed41e5b4" providerId="ADAL" clId="{2C3950FB-AFE8-4A1B-BC6C-F59CAAE2F50D}" dt="2021-10-10T14:11:56.418" v="3289"/>
          <ac:spMkLst>
            <pc:docMk/>
            <pc:sldMk cId="3030356295" sldId="284"/>
            <ac:spMk id="8" creationId="{1BA6EA2D-7629-48B9-9012-555A6C930123}"/>
          </ac:spMkLst>
        </pc:spChg>
        <pc:spChg chg="mod">
          <ac:chgData name="Candace Y. Amos" userId="63aecf54-3531-4912-8bac-00a5ed41e5b4" providerId="ADAL" clId="{2C3950FB-AFE8-4A1B-BC6C-F59CAAE2F50D}" dt="2021-10-11T17:08:03.465" v="4818" actId="207"/>
          <ac:spMkLst>
            <pc:docMk/>
            <pc:sldMk cId="3030356295" sldId="284"/>
            <ac:spMk id="11" creationId="{1B615B42-F639-44F7-A7FB-C7FD43BC1B6D}"/>
          </ac:spMkLst>
        </pc:spChg>
        <pc:picChg chg="add del mod">
          <ac:chgData name="Candace Y. Amos" userId="63aecf54-3531-4912-8bac-00a5ed41e5b4" providerId="ADAL" clId="{2C3950FB-AFE8-4A1B-BC6C-F59CAAE2F50D}" dt="2021-10-08T01:23:43.776" v="480" actId="21"/>
          <ac:picMkLst>
            <pc:docMk/>
            <pc:sldMk cId="3030356295" sldId="284"/>
            <ac:picMk id="4" creationId="{D110319F-D86F-4108-AFA8-77F959424666}"/>
          </ac:picMkLst>
        </pc:picChg>
        <pc:picChg chg="add del mod">
          <ac:chgData name="Candace Y. Amos" userId="63aecf54-3531-4912-8bac-00a5ed41e5b4" providerId="ADAL" clId="{2C3950FB-AFE8-4A1B-BC6C-F59CAAE2F50D}" dt="2021-10-08T01:27:45.220" v="491" actId="478"/>
          <ac:picMkLst>
            <pc:docMk/>
            <pc:sldMk cId="3030356295" sldId="284"/>
            <ac:picMk id="10" creationId="{D0CA5586-CDDB-46ED-B728-AE0F01BB3E39}"/>
          </ac:picMkLst>
        </pc:picChg>
      </pc:sldChg>
      <pc:sldChg chg="modSp mod">
        <pc:chgData name="Candace Y. Amos" userId="63aecf54-3531-4912-8bac-00a5ed41e5b4" providerId="ADAL" clId="{2C3950FB-AFE8-4A1B-BC6C-F59CAAE2F50D}" dt="2021-10-11T16:55:20.258" v="4775" actId="207"/>
        <pc:sldMkLst>
          <pc:docMk/>
          <pc:sldMk cId="3910037583" sldId="285"/>
        </pc:sldMkLst>
        <pc:spChg chg="mod">
          <ac:chgData name="Candace Y. Amos" userId="63aecf54-3531-4912-8bac-00a5ed41e5b4" providerId="ADAL" clId="{2C3950FB-AFE8-4A1B-BC6C-F59CAAE2F50D}" dt="2021-10-11T16:55:20.258" v="4775" actId="207"/>
          <ac:spMkLst>
            <pc:docMk/>
            <pc:sldMk cId="3910037583" sldId="285"/>
            <ac:spMk id="12" creationId="{1B0FAF72-380F-4017-B185-80CFD596BFCB}"/>
          </ac:spMkLst>
        </pc:spChg>
      </pc:sldChg>
      <pc:sldChg chg="modSp mod modNotesTx">
        <pc:chgData name="Candace Y. Amos" userId="63aecf54-3531-4912-8bac-00a5ed41e5b4" providerId="ADAL" clId="{2C3950FB-AFE8-4A1B-BC6C-F59CAAE2F50D}" dt="2021-10-10T16:36:29.866" v="4378"/>
        <pc:sldMkLst>
          <pc:docMk/>
          <pc:sldMk cId="2757109028" sldId="286"/>
        </pc:sldMkLst>
        <pc:spChg chg="mod">
          <ac:chgData name="Candace Y. Amos" userId="63aecf54-3531-4912-8bac-00a5ed41e5b4" providerId="ADAL" clId="{2C3950FB-AFE8-4A1B-BC6C-F59CAAE2F50D}" dt="2021-10-08T12:15:16.592" v="735" actId="1035"/>
          <ac:spMkLst>
            <pc:docMk/>
            <pc:sldMk cId="2757109028" sldId="286"/>
            <ac:spMk id="11" creationId="{D9ADBE27-FD1D-4BC1-A341-7C9F93188FF1}"/>
          </ac:spMkLst>
        </pc:spChg>
      </pc:sldChg>
      <pc:sldChg chg="addSp delSp modSp new del mod">
        <pc:chgData name="Candace Y. Amos" userId="63aecf54-3531-4912-8bac-00a5ed41e5b4" providerId="ADAL" clId="{2C3950FB-AFE8-4A1B-BC6C-F59CAAE2F50D}" dt="2021-10-08T11:48:32.757" v="512" actId="47"/>
        <pc:sldMkLst>
          <pc:docMk/>
          <pc:sldMk cId="493332318" sldId="289"/>
        </pc:sldMkLst>
        <pc:spChg chg="del">
          <ac:chgData name="Candace Y. Amos" userId="63aecf54-3531-4912-8bac-00a5ed41e5b4" providerId="ADAL" clId="{2C3950FB-AFE8-4A1B-BC6C-F59CAAE2F50D}" dt="2021-10-08T01:23:54.836" v="483" actId="478"/>
          <ac:spMkLst>
            <pc:docMk/>
            <pc:sldMk cId="493332318" sldId="289"/>
            <ac:spMk id="2" creationId="{B0BEEDBF-0477-4892-8873-0087B5F7DCF5}"/>
          </ac:spMkLst>
        </pc:spChg>
        <pc:spChg chg="del">
          <ac:chgData name="Candace Y. Amos" userId="63aecf54-3531-4912-8bac-00a5ed41e5b4" providerId="ADAL" clId="{2C3950FB-AFE8-4A1B-BC6C-F59CAAE2F50D}" dt="2021-10-08T01:23:52.602" v="482" actId="478"/>
          <ac:spMkLst>
            <pc:docMk/>
            <pc:sldMk cId="493332318" sldId="289"/>
            <ac:spMk id="3" creationId="{1665A6EF-CB5D-40E5-969E-23943FA06316}"/>
          </ac:spMkLst>
        </pc:spChg>
        <pc:picChg chg="add del mod">
          <ac:chgData name="Candace Y. Amos" userId="63aecf54-3531-4912-8bac-00a5ed41e5b4" providerId="ADAL" clId="{2C3950FB-AFE8-4A1B-BC6C-F59CAAE2F50D}" dt="2021-10-08T01:26:08.338" v="488" actId="478"/>
          <ac:picMkLst>
            <pc:docMk/>
            <pc:sldMk cId="493332318" sldId="289"/>
            <ac:picMk id="4" creationId="{9F0BE9A0-8A17-4764-BB44-53C2AAFAC8D5}"/>
          </ac:picMkLst>
        </pc:picChg>
        <pc:picChg chg="add del mod">
          <ac:chgData name="Candace Y. Amos" userId="63aecf54-3531-4912-8bac-00a5ed41e5b4" providerId="ADAL" clId="{2C3950FB-AFE8-4A1B-BC6C-F59CAAE2F50D}" dt="2021-10-08T01:27:42.324" v="490" actId="478"/>
          <ac:picMkLst>
            <pc:docMk/>
            <pc:sldMk cId="493332318" sldId="289"/>
            <ac:picMk id="6" creationId="{415654CF-F527-4C42-9AC4-738586222222}"/>
          </ac:picMkLst>
        </pc:picChg>
        <pc:picChg chg="add mod">
          <ac:chgData name="Candace Y. Amos" userId="63aecf54-3531-4912-8bac-00a5ed41e5b4" providerId="ADAL" clId="{2C3950FB-AFE8-4A1B-BC6C-F59CAAE2F50D}" dt="2021-10-08T01:28:14.062" v="506" actId="1076"/>
          <ac:picMkLst>
            <pc:docMk/>
            <pc:sldMk cId="493332318" sldId="289"/>
            <ac:picMk id="8" creationId="{A8E9B7CA-59FD-4FAF-B3F5-AB7E96054EBE}"/>
          </ac:picMkLst>
        </pc:picChg>
        <pc:picChg chg="add mod">
          <ac:chgData name="Candace Y. Amos" userId="63aecf54-3531-4912-8bac-00a5ed41e5b4" providerId="ADAL" clId="{2C3950FB-AFE8-4A1B-BC6C-F59CAAE2F50D}" dt="2021-10-08T01:28:28.363" v="508" actId="1076"/>
          <ac:picMkLst>
            <pc:docMk/>
            <pc:sldMk cId="493332318" sldId="289"/>
            <ac:picMk id="10" creationId="{65153D85-E5F0-45CB-B384-2F57B66D1F68}"/>
          </ac:picMkLst>
        </pc:picChg>
      </pc:sldChg>
      <pc:sldChg chg="new del">
        <pc:chgData name="Candace Y. Amos" userId="63aecf54-3531-4912-8bac-00a5ed41e5b4" providerId="ADAL" clId="{2C3950FB-AFE8-4A1B-BC6C-F59CAAE2F50D}" dt="2021-10-08T12:06:34.413" v="515" actId="680"/>
        <pc:sldMkLst>
          <pc:docMk/>
          <pc:sldMk cId="547935931" sldId="289"/>
        </pc:sldMkLst>
      </pc:sldChg>
      <pc:sldChg chg="modSp add mod">
        <pc:chgData name="Candace Y. Amos" userId="63aecf54-3531-4912-8bac-00a5ed41e5b4" providerId="ADAL" clId="{2C3950FB-AFE8-4A1B-BC6C-F59CAAE2F50D}" dt="2021-10-11T17:04:15.848" v="4807" actId="207"/>
        <pc:sldMkLst>
          <pc:docMk/>
          <pc:sldMk cId="1219895181" sldId="289"/>
        </pc:sldMkLst>
        <pc:spChg chg="mod">
          <ac:chgData name="Candace Y. Amos" userId="63aecf54-3531-4912-8bac-00a5ed41e5b4" providerId="ADAL" clId="{2C3950FB-AFE8-4A1B-BC6C-F59CAAE2F50D}" dt="2021-10-11T17:04:12.261" v="4806" actId="207"/>
          <ac:spMkLst>
            <pc:docMk/>
            <pc:sldMk cId="1219895181" sldId="289"/>
            <ac:spMk id="3" creationId="{1B45195D-E96D-4B2B-B7CB-CC62AE0009B4}"/>
          </ac:spMkLst>
        </pc:spChg>
        <pc:spChg chg="mod">
          <ac:chgData name="Candace Y. Amos" userId="63aecf54-3531-4912-8bac-00a5ed41e5b4" providerId="ADAL" clId="{2C3950FB-AFE8-4A1B-BC6C-F59CAAE2F50D}" dt="2021-10-11T17:04:15.848" v="4807" actId="207"/>
          <ac:spMkLst>
            <pc:docMk/>
            <pc:sldMk cId="1219895181" sldId="289"/>
            <ac:spMk id="4" creationId="{E79F6612-1138-4F30-AE37-AD47BB78F746}"/>
          </ac:spMkLst>
        </pc:spChg>
      </pc:sldChg>
      <pc:sldChg chg="del">
        <pc:chgData name="Candace Y. Amos" userId="63aecf54-3531-4912-8bac-00a5ed41e5b4" providerId="ADAL" clId="{2C3950FB-AFE8-4A1B-BC6C-F59CAAE2F50D}" dt="2021-10-07T18:28:35.813" v="231" actId="2696"/>
        <pc:sldMkLst>
          <pc:docMk/>
          <pc:sldMk cId="3883978068" sldId="289"/>
        </pc:sldMkLst>
      </pc:sldChg>
      <pc:sldChg chg="addSp new del mod">
        <pc:chgData name="Candace Y. Amos" userId="63aecf54-3531-4912-8bac-00a5ed41e5b4" providerId="ADAL" clId="{2C3950FB-AFE8-4A1B-BC6C-F59CAAE2F50D}" dt="2021-10-08T14:15:55.878" v="899" actId="2696"/>
        <pc:sldMkLst>
          <pc:docMk/>
          <pc:sldMk cId="724324902" sldId="290"/>
        </pc:sldMkLst>
        <pc:spChg chg="add">
          <ac:chgData name="Candace Y. Amos" userId="63aecf54-3531-4912-8bac-00a5ed41e5b4" providerId="ADAL" clId="{2C3950FB-AFE8-4A1B-BC6C-F59CAAE2F50D}" dt="2021-10-08T12:54:58.048" v="890" actId="22"/>
          <ac:spMkLst>
            <pc:docMk/>
            <pc:sldMk cId="724324902" sldId="290"/>
            <ac:spMk id="5" creationId="{59B6E9BE-49E4-4DEE-BDF5-6A613AADC80D}"/>
          </ac:spMkLst>
        </pc:spChg>
      </pc:sldChg>
      <pc:sldChg chg="addSp delSp new del mod">
        <pc:chgData name="Candace Y. Amos" userId="63aecf54-3531-4912-8bac-00a5ed41e5b4" providerId="ADAL" clId="{2C3950FB-AFE8-4A1B-BC6C-F59CAAE2F50D}" dt="2021-10-08T11:48:34.627" v="513" actId="47"/>
        <pc:sldMkLst>
          <pc:docMk/>
          <pc:sldMk cId="954663625" sldId="290"/>
        </pc:sldMkLst>
        <pc:picChg chg="add del">
          <ac:chgData name="Candace Y. Amos" userId="63aecf54-3531-4912-8bac-00a5ed41e5b4" providerId="ADAL" clId="{2C3950FB-AFE8-4A1B-BC6C-F59CAAE2F50D}" dt="2021-10-08T11:48:30.484" v="511" actId="478"/>
          <ac:picMkLst>
            <pc:docMk/>
            <pc:sldMk cId="954663625" sldId="290"/>
            <ac:picMk id="5" creationId="{8D78A048-843F-4355-8DE2-A28EBCAB2A46}"/>
          </ac:picMkLst>
        </pc:picChg>
      </pc:sldChg>
      <pc:sldChg chg="del">
        <pc:chgData name="Candace Y. Amos" userId="63aecf54-3531-4912-8bac-00a5ed41e5b4" providerId="ADAL" clId="{2C3950FB-AFE8-4A1B-BC6C-F59CAAE2F50D}" dt="2021-10-07T18:29:02.688" v="232" actId="2696"/>
        <pc:sldMkLst>
          <pc:docMk/>
          <pc:sldMk cId="2884607776" sldId="290"/>
        </pc:sldMkLst>
      </pc:sldChg>
      <pc:sldChg chg="delSp modSp add mod">
        <pc:chgData name="Candace Y. Amos" userId="63aecf54-3531-4912-8bac-00a5ed41e5b4" providerId="ADAL" clId="{2C3950FB-AFE8-4A1B-BC6C-F59CAAE2F50D}" dt="2021-10-11T17:03:28.921" v="4800" actId="207"/>
        <pc:sldMkLst>
          <pc:docMk/>
          <pc:sldMk cId="3519307781" sldId="290"/>
        </pc:sldMkLst>
        <pc:spChg chg="mod">
          <ac:chgData name="Candace Y. Amos" userId="63aecf54-3531-4912-8bac-00a5ed41e5b4" providerId="ADAL" clId="{2C3950FB-AFE8-4A1B-BC6C-F59CAAE2F50D}" dt="2021-10-11T17:03:28.921" v="4800" actId="207"/>
          <ac:spMkLst>
            <pc:docMk/>
            <pc:sldMk cId="3519307781" sldId="290"/>
            <ac:spMk id="3" creationId="{7091E9E1-245D-48CE-A966-CEBD5640A26B}"/>
          </ac:spMkLst>
        </pc:spChg>
        <pc:picChg chg="del mod">
          <ac:chgData name="Candace Y. Amos" userId="63aecf54-3531-4912-8bac-00a5ed41e5b4" providerId="ADAL" clId="{2C3950FB-AFE8-4A1B-BC6C-F59CAAE2F50D}" dt="2021-10-09T10:49:06.377" v="1685" actId="478"/>
          <ac:picMkLst>
            <pc:docMk/>
            <pc:sldMk cId="3519307781" sldId="290"/>
            <ac:picMk id="9" creationId="{F92DB4F9-27EE-4773-9C0D-E3112ADFB95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501494D-8FCB-4F4B-B4CA-D5EED014177F}" type="datetimeFigureOut">
              <a:rPr lang="en-US" smtClean="0"/>
              <a:t>4/3/2022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9741E73-1A63-4F1B-9B30-5516DDC33D4E}" type="slidenum">
              <a:rPr lang="en-US" smtClean="0"/>
              <a:t>‹#›</a:t>
            </a:fld>
            <a:endParaRPr lang="en-US"/>
          </a:p>
        </p:txBody>
      </p:sp>
    </p:spTree>
    <p:extLst>
      <p:ext uri="{BB962C8B-B14F-4D97-AF65-F5344CB8AC3E}">
        <p14:creationId xmlns:p14="http://schemas.microsoft.com/office/powerpoint/2010/main" val="398055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lgrms.com/Online-Training.aspx"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attendee.gotowebinar.com/recording/6460624077807545857"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lgrms.com/Online-Training.aspx"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attendee.gotowebinar.com/recording/6460624077807545857"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ctanner.com/landing/webinars/3-fundamentals-of-successful-employee-wellbeing.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ellright.com/blog/helping-employees-strengthen-emotional-resilie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1</a:t>
            </a:fld>
            <a:endParaRPr lang="en-US"/>
          </a:p>
        </p:txBody>
      </p:sp>
    </p:spTree>
    <p:extLst>
      <p:ext uri="{BB962C8B-B14F-4D97-AF65-F5344CB8AC3E}">
        <p14:creationId xmlns:p14="http://schemas.microsoft.com/office/powerpoint/2010/main" val="2241649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Push the petal to the medal!  The speedway ahead consists of many lanes, but don’t let that deter you.  We’re going to check each one out!</a:t>
            </a:r>
          </a:p>
          <a:p>
            <a:pPr defTabSz="942289">
              <a:defRPr/>
            </a:pPr>
            <a:endParaRPr lang="en-US" dirty="0"/>
          </a:p>
          <a:p>
            <a:pPr defTabSz="942289">
              <a:defRPr/>
            </a:pPr>
            <a:r>
              <a:rPr lang="en-US" dirty="0"/>
              <a:t>Wellbeing is the active pursuit to understand and fulfill your individual human needs—which allows you to reach a state where you are flourishing and able to realize your full potential in all aspects of life. Every person has wellness aspirations. Successful workplace wellness initiatives require supporting employees in fulfilling their needs in seven areas. </a:t>
            </a:r>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10</a:t>
            </a:fld>
            <a:endParaRPr lang="en-US"/>
          </a:p>
        </p:txBody>
      </p:sp>
    </p:spTree>
    <p:extLst>
      <p:ext uri="{BB962C8B-B14F-4D97-AF65-F5344CB8AC3E}">
        <p14:creationId xmlns:p14="http://schemas.microsoft.com/office/powerpoint/2010/main" val="3950013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Stone Mountain Park/Top of Stone Mountain</a:t>
            </a:r>
          </a:p>
          <a:p>
            <a:r>
              <a:rPr lang="en-US" dirty="0"/>
              <a:t>LGRMS </a:t>
            </a:r>
          </a:p>
          <a:p>
            <a:r>
              <a:rPr lang="en-US" dirty="0"/>
              <a:t>LEAN Conference 2019</a:t>
            </a:r>
          </a:p>
          <a:p>
            <a:endParaRPr lang="en-US" dirty="0"/>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11</a:t>
            </a:fld>
            <a:endParaRPr lang="en-US"/>
          </a:p>
        </p:txBody>
      </p:sp>
    </p:spTree>
    <p:extLst>
      <p:ext uri="{BB962C8B-B14F-4D97-AF65-F5344CB8AC3E}">
        <p14:creationId xmlns:p14="http://schemas.microsoft.com/office/powerpoint/2010/main" val="3977432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Laurens County</a:t>
            </a:r>
          </a:p>
          <a:p>
            <a:r>
              <a:rPr lang="en-US" dirty="0"/>
              <a:t>Simulator Training</a:t>
            </a:r>
          </a:p>
          <a:p>
            <a:r>
              <a:rPr lang="en-US" dirty="0"/>
              <a:t>Sheriff’s Department</a:t>
            </a:r>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12</a:t>
            </a:fld>
            <a:endParaRPr lang="en-US"/>
          </a:p>
        </p:txBody>
      </p:sp>
    </p:spTree>
    <p:extLst>
      <p:ext uri="{BB962C8B-B14F-4D97-AF65-F5344CB8AC3E}">
        <p14:creationId xmlns:p14="http://schemas.microsoft.com/office/powerpoint/2010/main" val="3887928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of Centerville</a:t>
            </a:r>
          </a:p>
          <a:p>
            <a:r>
              <a:rPr lang="en-US" dirty="0"/>
              <a:t>Fire Department</a:t>
            </a:r>
          </a:p>
          <a:p>
            <a:r>
              <a:rPr lang="en-US" dirty="0"/>
              <a:t>Bucket Program</a:t>
            </a:r>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13</a:t>
            </a:fld>
            <a:endParaRPr lang="en-US"/>
          </a:p>
        </p:txBody>
      </p:sp>
    </p:spTree>
    <p:extLst>
      <p:ext uri="{BB962C8B-B14F-4D97-AF65-F5344CB8AC3E}">
        <p14:creationId xmlns:p14="http://schemas.microsoft.com/office/powerpoint/2010/main" val="282947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 of Georgia Altamaha Regional Commission</a:t>
            </a:r>
          </a:p>
          <a:p>
            <a:r>
              <a:rPr lang="en-US" dirty="0"/>
              <a:t>Team Building</a:t>
            </a:r>
          </a:p>
        </p:txBody>
      </p:sp>
      <p:sp>
        <p:nvSpPr>
          <p:cNvPr id="4" name="Slide Number Placeholder 3"/>
          <p:cNvSpPr>
            <a:spLocks noGrp="1"/>
          </p:cNvSpPr>
          <p:nvPr>
            <p:ph type="sldNum" sz="quarter" idx="5"/>
          </p:nvPr>
        </p:nvSpPr>
        <p:spPr/>
        <p:txBody>
          <a:bodyPr/>
          <a:lstStyle/>
          <a:p>
            <a:fld id="{49741E73-1A63-4F1B-9B30-5516DDC33D4E}" type="slidenum">
              <a:rPr lang="en-US" smtClean="0"/>
              <a:t>14</a:t>
            </a:fld>
            <a:endParaRPr lang="en-US"/>
          </a:p>
        </p:txBody>
      </p:sp>
    </p:spTree>
    <p:extLst>
      <p:ext uri="{BB962C8B-B14F-4D97-AF65-F5344CB8AC3E}">
        <p14:creationId xmlns:p14="http://schemas.microsoft.com/office/powerpoint/2010/main" val="3807626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GMA Annual Convention</a:t>
            </a:r>
          </a:p>
          <a:p>
            <a:r>
              <a:rPr lang="en-US" dirty="0"/>
              <a:t>Work-Life Balance</a:t>
            </a:r>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15</a:t>
            </a:fld>
            <a:endParaRPr lang="en-US"/>
          </a:p>
        </p:txBody>
      </p:sp>
    </p:spTree>
    <p:extLst>
      <p:ext uri="{BB962C8B-B14F-4D97-AF65-F5344CB8AC3E}">
        <p14:creationId xmlns:p14="http://schemas.microsoft.com/office/powerpoint/2010/main" val="194879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ACCG CPR and AED Training</a:t>
            </a:r>
          </a:p>
        </p:txBody>
      </p:sp>
      <p:sp>
        <p:nvSpPr>
          <p:cNvPr id="4" name="Slide Number Placeholder 3"/>
          <p:cNvSpPr>
            <a:spLocks noGrp="1"/>
          </p:cNvSpPr>
          <p:nvPr>
            <p:ph type="sldNum" sz="quarter" idx="5"/>
          </p:nvPr>
        </p:nvSpPr>
        <p:spPr/>
        <p:txBody>
          <a:bodyPr/>
          <a:lstStyle/>
          <a:p>
            <a:fld id="{49741E73-1A63-4F1B-9B30-5516DDC33D4E}" type="slidenum">
              <a:rPr lang="en-US" smtClean="0"/>
              <a:t>16</a:t>
            </a:fld>
            <a:endParaRPr lang="en-US"/>
          </a:p>
        </p:txBody>
      </p:sp>
    </p:spTree>
    <p:extLst>
      <p:ext uri="{BB962C8B-B14F-4D97-AF65-F5344CB8AC3E}">
        <p14:creationId xmlns:p14="http://schemas.microsoft.com/office/powerpoint/2010/main" val="4069047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Ware County</a:t>
            </a:r>
          </a:p>
          <a:p>
            <a:r>
              <a:rPr lang="en-US" dirty="0"/>
              <a:t>Sun Safety Program</a:t>
            </a:r>
          </a:p>
        </p:txBody>
      </p:sp>
      <p:sp>
        <p:nvSpPr>
          <p:cNvPr id="4" name="Slide Number Placeholder 3"/>
          <p:cNvSpPr>
            <a:spLocks noGrp="1"/>
          </p:cNvSpPr>
          <p:nvPr>
            <p:ph type="sldNum" sz="quarter" idx="5"/>
          </p:nvPr>
        </p:nvSpPr>
        <p:spPr/>
        <p:txBody>
          <a:bodyPr/>
          <a:lstStyle/>
          <a:p>
            <a:fld id="{49741E73-1A63-4F1B-9B30-5516DDC33D4E}" type="slidenum">
              <a:rPr lang="en-US" smtClean="0"/>
              <a:t>17</a:t>
            </a:fld>
            <a:endParaRPr lang="en-US"/>
          </a:p>
        </p:txBody>
      </p:sp>
    </p:spTree>
    <p:extLst>
      <p:ext uri="{BB962C8B-B14F-4D97-AF65-F5344CB8AC3E}">
        <p14:creationId xmlns:p14="http://schemas.microsoft.com/office/powerpoint/2010/main" val="3409478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goals: Your program’s goals should reflect your organizational culture and resonate with your government.  The program should tie in your mission and vision.  This will help create the foundation of the program.  </a:t>
            </a:r>
          </a:p>
          <a:p>
            <a:r>
              <a:rPr lang="en-US" dirty="0"/>
              <a:t>Action Planning: Your action plan should list events and activities to help you reach your program’s goals.</a:t>
            </a:r>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18</a:t>
            </a:fld>
            <a:endParaRPr lang="en-US"/>
          </a:p>
        </p:txBody>
      </p:sp>
    </p:spTree>
    <p:extLst>
      <p:ext uri="{BB962C8B-B14F-4D97-AF65-F5344CB8AC3E}">
        <p14:creationId xmlns:p14="http://schemas.microsoft.com/office/powerpoint/2010/main" val="371590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LGRMS HPS is here to support you on every straightaway and curve.  Regardless of the lap you’re on, we’re only a pit stop away.  We’re working to help you achieve a world-class workplace wellbeing program. </a:t>
            </a:r>
          </a:p>
        </p:txBody>
      </p:sp>
      <p:sp>
        <p:nvSpPr>
          <p:cNvPr id="4" name="Slide Number Placeholder 3"/>
          <p:cNvSpPr>
            <a:spLocks noGrp="1"/>
          </p:cNvSpPr>
          <p:nvPr>
            <p:ph type="sldNum" sz="quarter" idx="5"/>
          </p:nvPr>
        </p:nvSpPr>
        <p:spPr/>
        <p:txBody>
          <a:bodyPr/>
          <a:lstStyle/>
          <a:p>
            <a:fld id="{49741E73-1A63-4F1B-9B30-5516DDC33D4E}" type="slidenum">
              <a:rPr lang="en-US" smtClean="0"/>
              <a:t>19</a:t>
            </a:fld>
            <a:endParaRPr lang="en-US"/>
          </a:p>
        </p:txBody>
      </p:sp>
    </p:spTree>
    <p:extLst>
      <p:ext uri="{BB962C8B-B14F-4D97-AF65-F5344CB8AC3E}">
        <p14:creationId xmlns:p14="http://schemas.microsoft.com/office/powerpoint/2010/main" val="2674804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sng" dirty="0">
                <a:solidFill>
                  <a:srgbClr val="202124"/>
                </a:solidFill>
                <a:effectLst/>
                <a:latin typeface="Roboto" panose="02000000000000000000" pitchFamily="2" charset="0"/>
              </a:rPr>
              <a:t>Congratulations! The Grand Event (the Race for Resiliency) continues by drafting 2021 into the New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a:solidFill>
                <a:srgbClr val="0A0A0A"/>
              </a:solidFill>
              <a:effectLst/>
              <a:latin typeface="Stainles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solidFill>
                  <a:srgbClr val="0A0A0A"/>
                </a:solidFill>
                <a:effectLst/>
                <a:latin typeface="Stainless-Regular"/>
              </a:rPr>
              <a:t>Drafting:</a:t>
            </a:r>
            <a:r>
              <a:rPr lang="en-US" b="0" i="0" u="sng" dirty="0">
                <a:solidFill>
                  <a:srgbClr val="0A0A0A"/>
                </a:solidFill>
                <a:effectLst/>
                <a:latin typeface="Stainless-Regular"/>
              </a:rPr>
              <a:t> The practice of two or more cars, while racing, to run nose-to-tail, almost touching. The lead car, by displacing the air in front of it, creates a vacuum between its rear end and the nose of the following car, actually pulling the second car along with it. </a:t>
            </a:r>
            <a:r>
              <a:rPr lang="en-US" b="0" i="0" u="sng" dirty="0">
                <a:solidFill>
                  <a:srgbClr val="202124"/>
                </a:solidFill>
                <a:effectLst/>
                <a:latin typeface="Roboto" panose="02000000000000000000" pitchFamily="2" charset="0"/>
              </a:rPr>
              <a:t>(NASCAR)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u="sng" dirty="0">
              <a:solidFill>
                <a:srgbClr val="0A0A0A"/>
              </a:solidFill>
              <a:effectLst/>
              <a:latin typeface="Stainless-Regula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sng" dirty="0">
                <a:solidFill>
                  <a:srgbClr val="0A0A0A"/>
                </a:solidFill>
                <a:effectLst/>
                <a:latin typeface="Stainless-Regular"/>
              </a:rPr>
              <a:t>Drafting 2021 into the New Year = </a:t>
            </a:r>
            <a:r>
              <a:rPr lang="en-US" b="1" i="0" u="sng" dirty="0">
                <a:solidFill>
                  <a:srgbClr val="0A0A0A"/>
                </a:solidFill>
                <a:effectLst/>
                <a:latin typeface="Stainless-Regular"/>
              </a:rPr>
              <a:t>Pulling 2021 into the New Grant Year</a:t>
            </a:r>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2</a:t>
            </a:fld>
            <a:endParaRPr lang="en-US"/>
          </a:p>
        </p:txBody>
      </p:sp>
    </p:spTree>
    <p:extLst>
      <p:ext uri="{BB962C8B-B14F-4D97-AF65-F5344CB8AC3E}">
        <p14:creationId xmlns:p14="http://schemas.microsoft.com/office/powerpoint/2010/main" val="1577844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spc="2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There are many ways you can protect yourself, as well as your employees’ health.  You can start by participating in the LGRMS HPS Forum Call, in which we’ll go over a Health Toolkit that provides “tools” to promote health in your organization.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spc="2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spc="2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The Health Toolkit will be placed in the next issue of the SHARE newsletter, following the Forum Call, but it will be for the upcoming month.  You’ll receive all the tools you’ll need beforehand to start planning.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spc="2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spc="20"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The Forum Call is for Health Promotion Champions and individuals responsible as health promotion leaders, administrators, HR and personnel directors, clerks, health/safety coordinators, and wellness/health benefit coordinators.  All are welcome to participate.  You’ll receive an invite each month.  Please stay on the lookout!</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20</a:t>
            </a:fld>
            <a:endParaRPr lang="en-US"/>
          </a:p>
        </p:txBody>
      </p:sp>
    </p:spTree>
    <p:extLst>
      <p:ext uri="{BB962C8B-B14F-4D97-AF65-F5344CB8AC3E}">
        <p14:creationId xmlns:p14="http://schemas.microsoft.com/office/powerpoint/2010/main" val="626960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Trainings are offered onsite and virtually.</a:t>
            </a:r>
          </a:p>
          <a:p>
            <a:pPr lvl="1"/>
            <a:r>
              <a:rPr lang="en-US" dirty="0"/>
              <a:t>Trainings focus on learning and screening activities that impact knowledge, skills, beliefs, and health habits.</a:t>
            </a:r>
          </a:p>
          <a:p>
            <a:pPr lvl="1"/>
            <a:endParaRPr lang="en-US" sz="2900" dirty="0"/>
          </a:p>
          <a:p>
            <a:pPr marL="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u="sng" dirty="0" err="1">
                <a:effectLst/>
                <a:latin typeface="Calibri" panose="020F0502020204030204" pitchFamily="34" charset="0"/>
                <a:ea typeface="Calibri" panose="020F0502020204030204" pitchFamily="34" charset="0"/>
                <a:cs typeface="Times New Roman" panose="02020603050405020304" pitchFamily="18" charset="0"/>
              </a:rPr>
              <a:t>LocalGovU</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 They offer online training courses with topics in: Health Promotion &amp; Wellness, Employee Safety, Corrections, Law Enforcement, and Management.  Classes are provided at no cost to ACCG &amp; GMA Risk Management Fund Members.  </a:t>
            </a:r>
          </a:p>
          <a:p>
            <a:pPr marL="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	•If you have an account already set up, you can go through the Workers’ Comp side to find a training most relevant to what you are looking for.  If you do not have an account set up, go to this link: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https://www.lgrms.com/Online-Training.aspx</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and there’s a number you can call to get started.</a:t>
            </a:r>
          </a:p>
          <a:p>
            <a:pPr marL="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Safety National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They offer training and education, including classes and seminars on safety and risk control topics geared toward managers, supervisors, and employees.  Safety National Website (training and other resources) are all free to ACCG &amp; GMA Members.  </a:t>
            </a:r>
          </a:p>
          <a:p>
            <a:pPr marL="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	•LGRMS sponsored a webinar on Safety National.  Here is the link to the webinar recording: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https://attendee.gotowebinar.com/recording/6460624077807545857</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a:t>
            </a:r>
          </a:p>
          <a:p>
            <a:pPr lvl="1"/>
            <a:endParaRPr lang="en-US" sz="2900" dirty="0"/>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21</a:t>
            </a:fld>
            <a:endParaRPr lang="en-US"/>
          </a:p>
        </p:txBody>
      </p:sp>
    </p:spTree>
    <p:extLst>
      <p:ext uri="{BB962C8B-B14F-4D97-AF65-F5344CB8AC3E}">
        <p14:creationId xmlns:p14="http://schemas.microsoft.com/office/powerpoint/2010/main" val="373076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Trainings are offered onsite and virtually.</a:t>
            </a:r>
          </a:p>
          <a:p>
            <a:pPr lvl="1"/>
            <a:r>
              <a:rPr lang="en-US" dirty="0"/>
              <a:t>Trainings focus on learning and screening activities that impact knowledge, skills, beliefs, and health habits.</a:t>
            </a:r>
          </a:p>
          <a:p>
            <a:pPr lvl="1"/>
            <a:endParaRPr lang="en-US" sz="2900" dirty="0"/>
          </a:p>
          <a:p>
            <a:pPr marL="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u="sng" dirty="0" err="1">
                <a:effectLst/>
                <a:latin typeface="Calibri" panose="020F0502020204030204" pitchFamily="34" charset="0"/>
                <a:ea typeface="Calibri" panose="020F0502020204030204" pitchFamily="34" charset="0"/>
                <a:cs typeface="Times New Roman" panose="02020603050405020304" pitchFamily="18" charset="0"/>
              </a:rPr>
              <a:t>LocalGovU</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 They offer online training courses with topics in: Health Promotion &amp; Wellness, Employee Safety, Corrections, Law Enforcement, and Management.  Classes are provided at no cost to ACCG &amp; GMA Risk Management Fund Members.  </a:t>
            </a:r>
          </a:p>
          <a:p>
            <a:pPr marL="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	•If you have an account already set up, you can go through the Workers’ Comp side to find a training most relevant to what you are looking for.  If you do not have an account set up, go to this link: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https://www.lgrms.com/Online-Training.aspx</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and there’s a number you can call to get started.</a:t>
            </a:r>
          </a:p>
          <a:p>
            <a:pPr marL="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Safety National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They offer training and education, including classes and seminars on safety and risk control topics geared toward managers, supervisors, and employees.  Safety National Website (training and other resources) are all free to ACCG &amp; GMA Members.  </a:t>
            </a:r>
          </a:p>
          <a:p>
            <a:pPr marL="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	•LGRMS sponsored a webinar on Safety National.  Here is the link to the webinar recording: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https://attendee.gotowebinar.com/recording/6460624077807545857</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a:t>
            </a:r>
          </a:p>
          <a:p>
            <a:pPr lvl="1"/>
            <a:endParaRPr lang="en-US" sz="2900" dirty="0"/>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22</a:t>
            </a:fld>
            <a:endParaRPr lang="en-US"/>
          </a:p>
        </p:txBody>
      </p:sp>
    </p:spTree>
    <p:extLst>
      <p:ext uri="{BB962C8B-B14F-4D97-AF65-F5344CB8AC3E}">
        <p14:creationId xmlns:p14="http://schemas.microsoft.com/office/powerpoint/2010/main" val="289790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notes about Eudaemonia Award… and Email to Sherea too DONE</a:t>
            </a:r>
          </a:p>
          <a:p>
            <a:r>
              <a:rPr lang="en-US" dirty="0"/>
              <a:t>*It’s coming</a:t>
            </a:r>
          </a:p>
          <a:p>
            <a:endParaRPr lang="en-US" dirty="0"/>
          </a:p>
          <a:p>
            <a:r>
              <a:rPr lang="en-US" dirty="0"/>
              <a:t>•Walk Georgia</a:t>
            </a:r>
          </a:p>
          <a:p>
            <a:r>
              <a:rPr lang="en-US" dirty="0"/>
              <a:t>The WalkGeorgia.org website was decommissioned on December 31, 2020.  This difficult decision was made due to an aging website infrastructure and resource limitations.  Walk Georgia appreciates all program participants over the years and their commitment to leading a healthy life!  Please visit related UGA Extension resources at:</a:t>
            </a:r>
          </a:p>
          <a:p>
            <a:r>
              <a:rPr lang="en-US" dirty="0"/>
              <a:t>•https://extension.uga.edu/topic-areas/food-health/nutrition-health.html</a:t>
            </a:r>
          </a:p>
          <a:p>
            <a:r>
              <a:rPr lang="en-US" dirty="0"/>
              <a:t>•https://www.fcs.uga.edu/extension/health</a:t>
            </a:r>
          </a:p>
          <a:p>
            <a:r>
              <a:rPr lang="en-US" dirty="0"/>
              <a:t>•https://www.fcs.uga.edu/extension/food (Update with Maria information)</a:t>
            </a:r>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23</a:t>
            </a:fld>
            <a:endParaRPr lang="en-US"/>
          </a:p>
        </p:txBody>
      </p:sp>
    </p:spTree>
    <p:extLst>
      <p:ext uri="{BB962C8B-B14F-4D97-AF65-F5344CB8AC3E}">
        <p14:creationId xmlns:p14="http://schemas.microsoft.com/office/powerpoint/2010/main" val="2644610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these 9 laps to satisfy the Health Promotion and Wellbeing Grant requirements</a:t>
            </a:r>
          </a:p>
        </p:txBody>
      </p:sp>
      <p:sp>
        <p:nvSpPr>
          <p:cNvPr id="4" name="Slide Number Placeholder 3"/>
          <p:cNvSpPr>
            <a:spLocks noGrp="1"/>
          </p:cNvSpPr>
          <p:nvPr>
            <p:ph type="sldNum" sz="quarter" idx="5"/>
          </p:nvPr>
        </p:nvSpPr>
        <p:spPr/>
        <p:txBody>
          <a:bodyPr/>
          <a:lstStyle/>
          <a:p>
            <a:fld id="{49741E73-1A63-4F1B-9B30-5516DDC33D4E}" type="slidenum">
              <a:rPr lang="en-US" smtClean="0"/>
              <a:t>24</a:t>
            </a:fld>
            <a:endParaRPr lang="en-US"/>
          </a:p>
        </p:txBody>
      </p:sp>
    </p:spTree>
    <p:extLst>
      <p:ext uri="{BB962C8B-B14F-4D97-AF65-F5344CB8AC3E}">
        <p14:creationId xmlns:p14="http://schemas.microsoft.com/office/powerpoint/2010/main" val="603948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these 9 laps to satisfy the Health Promotion and Wellbeing Grant requirements</a:t>
            </a:r>
          </a:p>
        </p:txBody>
      </p:sp>
      <p:sp>
        <p:nvSpPr>
          <p:cNvPr id="4" name="Slide Number Placeholder 3"/>
          <p:cNvSpPr>
            <a:spLocks noGrp="1"/>
          </p:cNvSpPr>
          <p:nvPr>
            <p:ph type="sldNum" sz="quarter" idx="5"/>
          </p:nvPr>
        </p:nvSpPr>
        <p:spPr/>
        <p:txBody>
          <a:bodyPr/>
          <a:lstStyle/>
          <a:p>
            <a:fld id="{49741E73-1A63-4F1B-9B30-5516DDC33D4E}" type="slidenum">
              <a:rPr lang="en-US" smtClean="0"/>
              <a:t>25</a:t>
            </a:fld>
            <a:endParaRPr lang="en-US"/>
          </a:p>
        </p:txBody>
      </p:sp>
    </p:spTree>
    <p:extLst>
      <p:ext uri="{BB962C8B-B14F-4D97-AF65-F5344CB8AC3E}">
        <p14:creationId xmlns:p14="http://schemas.microsoft.com/office/powerpoint/2010/main" val="1517961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There was an oversight on the GMA Grant - You do </a:t>
            </a:r>
            <a:r>
              <a:rPr lang="en-US" sz="1800" u="sng" dirty="0">
                <a:effectLst/>
                <a:latin typeface="Calibri" panose="020F0502020204030204" pitchFamily="34" charset="0"/>
                <a:ea typeface="Calibri" panose="020F0502020204030204" pitchFamily="34" charset="0"/>
              </a:rPr>
              <a:t>not</a:t>
            </a:r>
            <a:r>
              <a:rPr lang="en-US" sz="1800" dirty="0">
                <a:effectLst/>
                <a:latin typeface="Calibri" panose="020F0502020204030204" pitchFamily="34" charset="0"/>
                <a:ea typeface="Calibri" panose="020F0502020204030204" pitchFamily="34" charset="0"/>
              </a:rPr>
              <a:t> need to return the check to us, and may continue to process it. However, you will not receive a second installment check in 2022, and we will follow-up throughout the grant period to ensure completion of the mid-point report. A formal letter with this information has also been mailed to the Mayor or Executive Director.</a:t>
            </a:r>
          </a:p>
          <a:p>
            <a:endParaRPr lang="en-US" sz="1800" dirty="0">
              <a:effectLst/>
              <a:latin typeface="Calibri" panose="020F0502020204030204" pitchFamily="34" charset="0"/>
            </a:endParaRPr>
          </a:p>
          <a:p>
            <a:r>
              <a:rPr lang="en-US" sz="1800" dirty="0">
                <a:effectLst/>
                <a:latin typeface="Calibri" panose="020F0502020204030204" pitchFamily="34" charset="0"/>
              </a:rPr>
              <a:t>Letters sent on Friday, September 24</a:t>
            </a:r>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26</a:t>
            </a:fld>
            <a:endParaRPr lang="en-US"/>
          </a:p>
        </p:txBody>
      </p:sp>
    </p:spTree>
    <p:extLst>
      <p:ext uri="{BB962C8B-B14F-4D97-AF65-F5344CB8AC3E}">
        <p14:creationId xmlns:p14="http://schemas.microsoft.com/office/powerpoint/2010/main" val="1702167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741E73-1A63-4F1B-9B30-5516DDC33D4E}" type="slidenum">
              <a:rPr lang="en-US" smtClean="0"/>
              <a:t>27</a:t>
            </a:fld>
            <a:endParaRPr lang="en-US"/>
          </a:p>
        </p:txBody>
      </p:sp>
    </p:spTree>
    <p:extLst>
      <p:ext uri="{BB962C8B-B14F-4D97-AF65-F5344CB8AC3E}">
        <p14:creationId xmlns:p14="http://schemas.microsoft.com/office/powerpoint/2010/main" val="2883169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List (not all-inclusive) of acceptable items that you may purchase using the Grant funds.  </a:t>
            </a:r>
          </a:p>
          <a:p>
            <a:pPr defTabSz="942289">
              <a:defRPr/>
            </a:pPr>
            <a:r>
              <a:rPr lang="en-US"/>
              <a:t>If you have any questions about something that is not on the list, please don’t hesitate to contact us.</a:t>
            </a:r>
          </a:p>
          <a:p>
            <a:pPr defTabSz="942289">
              <a:defRPr/>
            </a:pPr>
            <a:endParaRPr lang="en-US" dirty="0"/>
          </a:p>
          <a:p>
            <a:pPr defTabSz="942289">
              <a:defRPr/>
            </a:pPr>
            <a:r>
              <a:rPr lang="en-US" dirty="0"/>
              <a:t>*Health screenings and immunizations can usually go through the insurance.</a:t>
            </a:r>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28</a:t>
            </a:fld>
            <a:endParaRPr lang="en-US"/>
          </a:p>
        </p:txBody>
      </p:sp>
    </p:spTree>
    <p:extLst>
      <p:ext uri="{BB962C8B-B14F-4D97-AF65-F5344CB8AC3E}">
        <p14:creationId xmlns:p14="http://schemas.microsoft.com/office/powerpoint/2010/main" val="2044297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1140" algn="l"/>
            <a:r>
              <a:rPr lang="en-US" sz="1800" b="0" i="0" u="none" strike="noStrike" baseline="0" dirty="0">
                <a:latin typeface="Abadi" panose="020B0604020202020204" pitchFamily="34" charset="0"/>
              </a:rPr>
              <a:t>Action planning is one of the most important aspects of a successful wellbeing program. Your action plan should list events and activities to help you reach your program’s goals. Include the date, time, and location (if applicable). Also, determine if any cost will be associated with it (food, incentives, etc.). </a:t>
            </a:r>
          </a:p>
          <a:p>
            <a:pPr marR="10490" algn="l"/>
            <a:r>
              <a:rPr lang="en-US" sz="1800" b="0" i="0" u="none" strike="noStrike" baseline="0" dirty="0">
                <a:latin typeface="Abadi" panose="020B0604020202020204" pitchFamily="34" charset="0"/>
              </a:rPr>
              <a:t>The Action Planning form is broken down by month, starting with July and ending with June. Each month, you want to have some type of wellness initiative, whether it is in the Awareness Resources, Health Communication Campaigns, Prevention &amp; Health Education, and/or Behavior Change/Disease Management category. The idea is to constantly keep wellbeing all around.</a:t>
            </a:r>
            <a:endParaRPr lang="en-US" sz="1200" spc="2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200" spc="2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p>
          <a:p>
            <a:pPr algn="l"/>
            <a:endParaRPr lang="en-US" sz="1200" b="0" i="0" u="none" strike="noStrike" baseline="0" dirty="0">
              <a:solidFill>
                <a:srgbClr val="000000"/>
              </a:solidFill>
              <a:latin typeface="Abadi" panose="020B0604020104020204" pitchFamily="34" charset="0"/>
            </a:endParaRPr>
          </a:p>
          <a:p>
            <a:endParaRPr lang="en-US" sz="1200" b="0" i="0" u="none" strike="noStrike" baseline="0" dirty="0">
              <a:latin typeface="Abadi" panose="020B0604020104020204" pitchFamily="34" charset="0"/>
            </a:endParaRPr>
          </a:p>
          <a:p>
            <a:pPr marR="12870" algn="l"/>
            <a:r>
              <a:rPr lang="en-US" sz="1200" b="0" i="0" u="none" strike="noStrike" baseline="0" dirty="0">
                <a:latin typeface="Abadi" panose="020B0604020104020204" pitchFamily="34" charset="0"/>
              </a:rPr>
              <a:t> </a:t>
            </a:r>
            <a:r>
              <a:rPr lang="en-US" sz="1100" b="0" i="0" u="none" strike="noStrike" baseline="0" dirty="0">
                <a:solidFill>
                  <a:srgbClr val="211E1F"/>
                </a:solidFill>
                <a:latin typeface="Abadi" panose="020B0604020104020204" pitchFamily="34" charset="0"/>
              </a:rPr>
              <a:t>Wellbeing is the active pursuit to understand and fulfill your individual human needs—which allows you to reach a state where you are flourishing and able to realize your full potential in all aspects of life. Every person has wellness aspirations. Successful workplace wellness initiatives require supporting employees in fulfilling their needs in seven areas.</a:t>
            </a:r>
          </a:p>
          <a:p>
            <a:pPr marR="15250" algn="l"/>
            <a:r>
              <a:rPr lang="en-US" sz="1400" b="0" i="0" u="none" strike="noStrike" baseline="0" dirty="0">
                <a:solidFill>
                  <a:srgbClr val="000000"/>
                </a:solidFill>
                <a:latin typeface="Abadi" panose="020B0604020104020204" pitchFamily="34" charset="0"/>
              </a:rPr>
              <a:t>Develop an action plan for your wellbeing program that touches on each of these areas:</a:t>
            </a:r>
          </a:p>
          <a:p>
            <a:pPr marR="0" lvl="1" algn="l"/>
            <a:r>
              <a:rPr lang="en-US" sz="1100" b="0" i="0" u="none" strike="noStrike" baseline="0" dirty="0">
                <a:solidFill>
                  <a:srgbClr val="000000"/>
                </a:solidFill>
                <a:latin typeface="Abadi" panose="020B0604020104020204" pitchFamily="34" charset="0"/>
              </a:rPr>
              <a:t>HEALTH-Beyond the absence of mental and physical illness, health is a feeling of strength and energy from your body and mind.</a:t>
            </a:r>
          </a:p>
          <a:p>
            <a:pPr marR="0" lvl="1" algn="l"/>
            <a:r>
              <a:rPr lang="en-US" sz="1100" b="0" i="0" u="none" strike="noStrike" baseline="0" dirty="0">
                <a:solidFill>
                  <a:srgbClr val="000000"/>
                </a:solidFill>
                <a:latin typeface="Abadi" panose="020B0604020104020204" pitchFamily="34" charset="0"/>
              </a:rPr>
              <a:t>MEANING-Feeling part of something bigger than yourself. Knowing that your work matters. Having purpose in your life.</a:t>
            </a:r>
          </a:p>
          <a:p>
            <a:pPr marR="0" lvl="1" algn="l"/>
            <a:r>
              <a:rPr lang="en-US" sz="1100" b="0" i="0" u="none" strike="noStrike" baseline="0" dirty="0">
                <a:solidFill>
                  <a:srgbClr val="000000"/>
                </a:solidFill>
                <a:latin typeface="Abadi" panose="020B0604020104020204" pitchFamily="34" charset="0"/>
              </a:rPr>
              <a:t>SAFETY-Knowing that you are safe from physical and psychological harm at work. Feeling secure enough to take calculated risks and show vulnerability. Free of concern about meeting basic life needs.</a:t>
            </a:r>
          </a:p>
          <a:p>
            <a:pPr marR="0" lvl="1" algn="l"/>
            <a:r>
              <a:rPr lang="en-US" sz="1100" b="0" i="0" u="none" strike="noStrike" baseline="0" dirty="0">
                <a:solidFill>
                  <a:srgbClr val="000000"/>
                </a:solidFill>
                <a:latin typeface="Abadi" panose="020B0604020104020204" pitchFamily="34" charset="0"/>
              </a:rPr>
              <a:t>CONNECTION-Experiencing positive, trusting relationships with others. Feeling a sense of belonging, acceptance, and support.</a:t>
            </a:r>
          </a:p>
          <a:p>
            <a:pPr marR="0" lvl="1" algn="l"/>
            <a:r>
              <a:rPr lang="en-US" sz="1100" b="0" i="0" u="none" strike="noStrike" baseline="0" dirty="0">
                <a:solidFill>
                  <a:srgbClr val="000000"/>
                </a:solidFill>
                <a:latin typeface="Abadi" panose="020B0604020104020204" pitchFamily="34" charset="0"/>
              </a:rPr>
              <a:t>ACHIEVEMENT-Feeling you have the support, resources, and autonomy to achieve your goals. Succeeding at meeting your individual goals and work aspirations.</a:t>
            </a:r>
          </a:p>
          <a:p>
            <a:pPr marR="0" lvl="1" algn="l"/>
            <a:r>
              <a:rPr lang="en-US" sz="1100" b="0" i="0" u="none" strike="noStrike" baseline="0" dirty="0">
                <a:solidFill>
                  <a:srgbClr val="000000"/>
                </a:solidFill>
                <a:latin typeface="Abadi" panose="020B0604020104020204" pitchFamily="34" charset="0"/>
              </a:rPr>
              <a:t>GROWTH-Feeling like you are progressing in your career. Learning and being challenged to use and expand on your strengths.</a:t>
            </a:r>
          </a:p>
          <a:p>
            <a:pPr marR="0" lvl="1" algn="l"/>
            <a:r>
              <a:rPr lang="en-US" sz="1100" b="0" i="0" u="none" strike="noStrike" baseline="0" dirty="0">
                <a:solidFill>
                  <a:srgbClr val="000000"/>
                </a:solidFill>
                <a:latin typeface="Abadi" panose="020B0604020104020204" pitchFamily="34" charset="0"/>
              </a:rPr>
              <a:t>RESILIENCY</a:t>
            </a:r>
            <a:r>
              <a:rPr lang="en-US" sz="1100" b="0" i="0" u="none" strike="noStrike" baseline="0" dirty="0">
                <a:solidFill>
                  <a:srgbClr val="211E1F"/>
                </a:solidFill>
                <a:latin typeface="Abadi" panose="020B0604020104020204" pitchFamily="34" charset="0"/>
              </a:rPr>
              <a:t>-Viewing life with optimism. Feeling grateful and expressing appreciation. Feeling validated and encouraged.</a:t>
            </a:r>
          </a:p>
          <a:p>
            <a:pPr marL="0" marR="0">
              <a:lnSpc>
                <a:spcPct val="107000"/>
              </a:lnSpc>
              <a:spcBef>
                <a:spcPts val="0"/>
              </a:spcBef>
              <a:spcAft>
                <a:spcPts val="0"/>
              </a:spcAft>
            </a:pPr>
            <a:r>
              <a:rPr lang="en-US" sz="1200" spc="2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p>
          <a:p>
            <a:pPr marL="0" marR="0">
              <a:lnSpc>
                <a:spcPct val="107000"/>
              </a:lnSpc>
              <a:spcBef>
                <a:spcPts val="0"/>
              </a:spcBef>
              <a:spcAft>
                <a:spcPts val="0"/>
              </a:spcAft>
            </a:pPr>
            <a:r>
              <a:rPr lang="en-US" sz="1200" spc="2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Monthly Forum Call</a:t>
            </a:r>
          </a:p>
          <a:p>
            <a:pPr marL="0" marR="0">
              <a:lnSpc>
                <a:spcPct val="107000"/>
              </a:lnSpc>
              <a:spcBef>
                <a:spcPts val="0"/>
              </a:spcBef>
              <a:spcAft>
                <a:spcPts val="0"/>
              </a:spcAft>
            </a:pPr>
            <a:endParaRPr lang="en-US" sz="1200" spc="2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200" spc="2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There are many ways you can protect yourself, as well as your employees’ health.  You can start by participating in the LGRMS HPS Forum Call, in which we’ll go over a Health Toolkit that provides “tools” to promote health in your organization.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spc="2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spc="2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The Health Toolkit will be placed in the next issue of the SHARE newsletter, following the Forum Call, but it will be for the upcoming month.  You’ll receive all the tools you’ll need beforehand to start planning.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spc="2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spc="20"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The Forum Call is for Health Promotion Champions and individuals responsible as health promotion leaders, administrators, HR and personnel directors, clerks, health/safety coordinators, and wellness/health benefit coordinators.  All are welcome to participate.  You’ll receive an invite each month.  Please stay on the lookout!</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29</a:t>
            </a:fld>
            <a:endParaRPr lang="en-US"/>
          </a:p>
        </p:txBody>
      </p:sp>
    </p:spTree>
    <p:extLst>
      <p:ext uri="{BB962C8B-B14F-4D97-AF65-F5344CB8AC3E}">
        <p14:creationId xmlns:p14="http://schemas.microsoft.com/office/powerpoint/2010/main" val="3828369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sng" dirty="0">
                <a:solidFill>
                  <a:srgbClr val="0A0A0A"/>
                </a:solidFill>
                <a:effectLst/>
                <a:latin typeface="Stainless-Regular"/>
              </a:rPr>
              <a:t>Pulling 2021 into the New Grant Year starts with the Car of Tomorrow</a:t>
            </a:r>
          </a:p>
          <a:p>
            <a:pPr marL="171450" indent="-171450">
              <a:buFont typeface="Arial" panose="020B0604020202020204" pitchFamily="34" charset="0"/>
              <a:buChar char="•"/>
            </a:pPr>
            <a:r>
              <a:rPr lang="en-US" b="0" i="0" u="sng" dirty="0">
                <a:solidFill>
                  <a:srgbClr val="000000"/>
                </a:solidFill>
                <a:effectLst/>
                <a:latin typeface="Roboto" panose="02000000000000000000" pitchFamily="2" charset="0"/>
              </a:rPr>
              <a:t>NASCAR's Car of Tomorrow -- a race car designed to be competitive on all NASCAR tracks</a:t>
            </a:r>
          </a:p>
          <a:p>
            <a:pPr marL="171450" indent="-171450">
              <a:buFont typeface="Arial" panose="020B0604020202020204" pitchFamily="34" charset="0"/>
              <a:buChar char="•"/>
            </a:pPr>
            <a:r>
              <a:rPr lang="en-US" b="0" i="0" u="sng" dirty="0">
                <a:solidFill>
                  <a:srgbClr val="000000"/>
                </a:solidFill>
                <a:effectLst/>
                <a:latin typeface="Roboto" panose="02000000000000000000" pitchFamily="2" charset="0"/>
              </a:rPr>
              <a:t>Health Promotion Champions Car of Tomorrow = Wellbeing Programs designed to be effective in all kinds of times</a:t>
            </a:r>
          </a:p>
          <a:p>
            <a:pPr marL="171450" indent="-171450">
              <a:buFont typeface="Arial" panose="020B0604020202020204" pitchFamily="34" charset="0"/>
              <a:buChar char="•"/>
            </a:pPr>
            <a:endParaRPr lang="en-US" b="0" i="0" u="sng" dirty="0">
              <a:solidFill>
                <a:srgbClr val="000000"/>
              </a:solidFill>
              <a:effectLst/>
              <a:latin typeface="Roboto" panose="02000000000000000000" pitchFamily="2" charset="0"/>
            </a:endParaRPr>
          </a:p>
          <a:p>
            <a:pPr marL="0" indent="0">
              <a:buFont typeface="Arial" panose="020B0604020202020204" pitchFamily="34" charset="0"/>
              <a:buNone/>
            </a:pPr>
            <a:r>
              <a:rPr lang="en-US" b="1" i="0" u="sng" dirty="0">
                <a:solidFill>
                  <a:srgbClr val="333333"/>
                </a:solidFill>
                <a:effectLst/>
                <a:latin typeface="Lato" panose="020F0502020204030203" pitchFamily="34" charset="0"/>
              </a:rPr>
              <a:t>Rethinking wellbeing to engage employees through challenging times</a:t>
            </a:r>
            <a:endParaRPr lang="en-US" b="1" i="0" u="sng" dirty="0">
              <a:solidFill>
                <a:srgbClr val="0A0A0A"/>
              </a:solidFill>
              <a:effectLst/>
              <a:latin typeface="Stainless-Regular"/>
            </a:endParaRPr>
          </a:p>
          <a:p>
            <a:r>
              <a:rPr lang="en-US" b="0" i="0" u="sng" dirty="0">
                <a:solidFill>
                  <a:srgbClr val="333333"/>
                </a:solidFill>
                <a:effectLst/>
                <a:latin typeface="Lato" panose="020F0502020204030203" pitchFamily="34" charset="0"/>
              </a:rPr>
              <a:t>As we continue to </a:t>
            </a:r>
            <a:r>
              <a:rPr lang="en-US" b="1" i="0" u="sng" dirty="0">
                <a:solidFill>
                  <a:srgbClr val="333333"/>
                </a:solidFill>
                <a:effectLst/>
                <a:latin typeface="Lato" panose="020F0502020204030203" pitchFamily="34" charset="0"/>
              </a:rPr>
              <a:t>adapt to today’s ever-changing environment</a:t>
            </a:r>
            <a:r>
              <a:rPr lang="en-US" b="0" i="0" u="sng" dirty="0">
                <a:solidFill>
                  <a:srgbClr val="333333"/>
                </a:solidFill>
                <a:effectLst/>
                <a:latin typeface="Lato" panose="020F0502020204030203" pitchFamily="34" charset="0"/>
              </a:rPr>
              <a:t>, it is important to consider the impact on workplace wellbeing. In these uncertain times, engaging employees in their health and wellbeing remains a high priority for organizations nationwide, but existing programs may need to be examined to ensure they meet changing needs.</a:t>
            </a:r>
          </a:p>
          <a:p>
            <a:endParaRPr lang="en-US" b="0" i="0" u="sng" dirty="0">
              <a:solidFill>
                <a:srgbClr val="333333"/>
              </a:solidFill>
              <a:effectLst/>
              <a:latin typeface="Lato" panose="020F0502020204030203" pitchFamily="34" charset="0"/>
            </a:endParaRPr>
          </a:p>
          <a:p>
            <a:r>
              <a:rPr lang="en-US" b="1" i="0" u="sng" dirty="0">
                <a:solidFill>
                  <a:srgbClr val="333333"/>
                </a:solidFill>
                <a:effectLst/>
                <a:latin typeface="Lato" panose="020F0502020204030203" pitchFamily="34" charset="0"/>
              </a:rPr>
              <a:t>Renew the focus on wellbeing</a:t>
            </a:r>
            <a:br>
              <a:rPr lang="en-US" u="sng" dirty="0"/>
            </a:br>
            <a:r>
              <a:rPr lang="en-US" b="0" i="0" u="sng" dirty="0">
                <a:solidFill>
                  <a:srgbClr val="333333"/>
                </a:solidFill>
                <a:effectLst/>
                <a:latin typeface="Lato" panose="020F0502020204030203" pitchFamily="34" charset="0"/>
              </a:rPr>
              <a:t>As employees navigate this challenging time, it is an important opportunity to emphasize the value of wellbeing and self-care. Employees may be more receptive as they look for outlets to unwind and relieve stress, </a:t>
            </a:r>
            <a:r>
              <a:rPr lang="en-US" b="1" i="0" u="sng" dirty="0">
                <a:solidFill>
                  <a:srgbClr val="333333"/>
                </a:solidFill>
                <a:effectLst/>
                <a:latin typeface="Lato" panose="020F0502020204030203" pitchFamily="34" charset="0"/>
              </a:rPr>
              <a:t>and as Health Promotion Champions, you are uniquely positioned to encourage employees to focus on their physical and emotional health right now. </a:t>
            </a:r>
            <a:r>
              <a:rPr lang="en-US" b="0" i="0" u="sng" dirty="0">
                <a:solidFill>
                  <a:srgbClr val="333333"/>
                </a:solidFill>
                <a:effectLst/>
                <a:latin typeface="Lato" panose="020F0502020204030203" pitchFamily="34" charset="0"/>
              </a:rPr>
              <a:t>Reinforcing a culture of </a:t>
            </a:r>
            <a:r>
              <a:rPr lang="en-US" u="sng" dirty="0">
                <a:solidFill>
                  <a:srgbClr val="FF0000"/>
                </a:solidFill>
              </a:rPr>
              <a:t>supporting employees in fulfilling their needs (</a:t>
            </a:r>
            <a:r>
              <a:rPr lang="en-US" b="0" i="0" u="sng" dirty="0">
                <a:solidFill>
                  <a:srgbClr val="333333"/>
                </a:solidFill>
                <a:effectLst/>
                <a:latin typeface="Lato" panose="020F0502020204030203" pitchFamily="34" charset="0"/>
              </a:rPr>
              <a:t>wellbeing, self-care)</a:t>
            </a:r>
            <a:r>
              <a:rPr lang="en-US" u="sng" dirty="0">
                <a:solidFill>
                  <a:srgbClr val="FF0000"/>
                </a:solidFill>
              </a:rPr>
              <a:t>, </a:t>
            </a:r>
            <a:r>
              <a:rPr lang="en-US" b="0" i="0" u="sng" dirty="0">
                <a:solidFill>
                  <a:srgbClr val="333333"/>
                </a:solidFill>
                <a:effectLst/>
                <a:latin typeface="Lato" panose="020F0502020204030203" pitchFamily="34" charset="0"/>
              </a:rPr>
              <a:t>even from a distance, can have a positive impact, in addition to offering valuable resources and tools to support this effort.</a:t>
            </a:r>
            <a:endParaRPr lang="en-US" b="1" i="0" u="sng" dirty="0">
              <a:solidFill>
                <a:srgbClr val="0A0A0A"/>
              </a:solidFill>
              <a:effectLst/>
              <a:latin typeface="Stainless-Regular"/>
            </a:endParaRPr>
          </a:p>
          <a:p>
            <a:endParaRPr lang="en-US" b="1" i="0" dirty="0">
              <a:solidFill>
                <a:srgbClr val="0A0A0A"/>
              </a:solidFill>
              <a:effectLst/>
              <a:latin typeface="Stainless-Regular"/>
            </a:endParaRPr>
          </a:p>
          <a:p>
            <a:endParaRPr lang="en-US" b="1" i="0" dirty="0">
              <a:solidFill>
                <a:srgbClr val="0A0A0A"/>
              </a:solidFill>
              <a:effectLst/>
              <a:latin typeface="Stainless-Regular"/>
            </a:endParaRPr>
          </a:p>
        </p:txBody>
      </p:sp>
      <p:sp>
        <p:nvSpPr>
          <p:cNvPr id="4" name="Slide Number Placeholder 3"/>
          <p:cNvSpPr>
            <a:spLocks noGrp="1"/>
          </p:cNvSpPr>
          <p:nvPr>
            <p:ph type="sldNum" sz="quarter" idx="5"/>
          </p:nvPr>
        </p:nvSpPr>
        <p:spPr/>
        <p:txBody>
          <a:bodyPr/>
          <a:lstStyle/>
          <a:p>
            <a:fld id="{49741E73-1A63-4F1B-9B30-5516DDC33D4E}" type="slidenum">
              <a:rPr lang="en-US" smtClean="0"/>
              <a:t>3</a:t>
            </a:fld>
            <a:endParaRPr lang="en-US"/>
          </a:p>
        </p:txBody>
      </p:sp>
    </p:spTree>
    <p:extLst>
      <p:ext uri="{BB962C8B-B14F-4D97-AF65-F5344CB8AC3E}">
        <p14:creationId xmlns:p14="http://schemas.microsoft.com/office/powerpoint/2010/main" val="3323668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2289">
              <a:buFont typeface="Arial" panose="020B0604020202020204" pitchFamily="34" charset="0"/>
              <a:buChar char="•"/>
              <a:defRPr/>
            </a:pPr>
            <a:r>
              <a:rPr lang="en-US" dirty="0"/>
              <a:t>They are waving and cheering you on!  </a:t>
            </a:r>
          </a:p>
          <a:p>
            <a:pPr marL="171450" indent="-171450" defTabSz="942289">
              <a:buFont typeface="Arial" panose="020B0604020202020204" pitchFamily="34" charset="0"/>
              <a:buChar char="•"/>
              <a:defRPr/>
            </a:pPr>
            <a:r>
              <a:rPr lang="en-US" dirty="0"/>
              <a:t>Your Grandstand Fans are enthusiastic and devoted to helping you triumph in this race.</a:t>
            </a:r>
          </a:p>
          <a:p>
            <a:pPr marL="171450" indent="-171450">
              <a:buFont typeface="Arial" panose="020B0604020202020204" pitchFamily="34" charset="0"/>
              <a:buChar char="•"/>
            </a:pPr>
            <a:r>
              <a:rPr lang="en-US" dirty="0"/>
              <a:t>Utilize them as you put your plan into action</a:t>
            </a:r>
          </a:p>
        </p:txBody>
      </p:sp>
      <p:sp>
        <p:nvSpPr>
          <p:cNvPr id="4" name="Slide Number Placeholder 3"/>
          <p:cNvSpPr>
            <a:spLocks noGrp="1"/>
          </p:cNvSpPr>
          <p:nvPr>
            <p:ph type="sldNum" sz="quarter" idx="5"/>
          </p:nvPr>
        </p:nvSpPr>
        <p:spPr/>
        <p:txBody>
          <a:bodyPr/>
          <a:lstStyle/>
          <a:p>
            <a:fld id="{49741E73-1A63-4F1B-9B30-5516DDC33D4E}" type="slidenum">
              <a:rPr lang="en-US" smtClean="0"/>
              <a:t>30</a:t>
            </a:fld>
            <a:endParaRPr lang="en-US"/>
          </a:p>
        </p:txBody>
      </p:sp>
    </p:spTree>
    <p:extLst>
      <p:ext uri="{BB962C8B-B14F-4D97-AF65-F5344CB8AC3E}">
        <p14:creationId xmlns:p14="http://schemas.microsoft.com/office/powerpoint/2010/main" val="1870108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2289">
              <a:buFont typeface="Arial" panose="020B0604020202020204" pitchFamily="34" charset="0"/>
              <a:buChar char="•"/>
              <a:defRPr/>
            </a:pPr>
            <a:r>
              <a:rPr lang="en-US" dirty="0"/>
              <a:t>They are waving and cheering you on!  </a:t>
            </a:r>
          </a:p>
          <a:p>
            <a:pPr marL="171450" indent="-171450" defTabSz="942289">
              <a:buFont typeface="Arial" panose="020B0604020202020204" pitchFamily="34" charset="0"/>
              <a:buChar char="•"/>
              <a:defRPr/>
            </a:pPr>
            <a:r>
              <a:rPr lang="en-US" dirty="0"/>
              <a:t>Your Grandstand Fans are enthusiastic and devoted to helping you triumph in this race.</a:t>
            </a:r>
          </a:p>
          <a:p>
            <a:pPr marL="171450" indent="-171450">
              <a:buFont typeface="Arial" panose="020B0604020202020204" pitchFamily="34" charset="0"/>
              <a:buChar char="•"/>
            </a:pPr>
            <a:r>
              <a:rPr lang="en-US"/>
              <a:t>Utilize them as you put your plan into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Crowds of additional Community Health Promotion Resources and Community Support Groups</a:t>
            </a:r>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31</a:t>
            </a:fld>
            <a:endParaRPr lang="en-US"/>
          </a:p>
        </p:txBody>
      </p:sp>
    </p:spTree>
    <p:extLst>
      <p:ext uri="{BB962C8B-B14F-4D97-AF65-F5344CB8AC3E}">
        <p14:creationId xmlns:p14="http://schemas.microsoft.com/office/powerpoint/2010/main" val="656014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Workplace wellbeing programs make healthy living, stress-less living that much easier by empowering employees. </a:t>
            </a:r>
          </a:p>
          <a:p>
            <a:r>
              <a:rPr lang="en-US" dirty="0"/>
              <a:t> “Employers who can connect their people to a sense of purpose and invite them to rise to the challenge will not only give them a sense of direction that will protect their mental health, but also will allow them to emerge stronger from the crisis as a result” (</a:t>
            </a:r>
            <a:r>
              <a:rPr lang="en-US" dirty="0" err="1"/>
              <a:t>Seidl</a:t>
            </a:r>
            <a:r>
              <a:rPr lang="en-US" dirty="0"/>
              <a:t>, 2020).  Although we’ve arrived at the checkered flag, it doesn’t mean that our race is over.  </a:t>
            </a:r>
          </a:p>
          <a:p>
            <a:endParaRPr lang="en-US" dirty="0"/>
          </a:p>
          <a:p>
            <a:r>
              <a:rPr lang="en-US" dirty="0"/>
              <a:t>Wellbeing is unending.  </a:t>
            </a:r>
            <a:r>
              <a:rPr lang="en-US" cap="small" dirty="0"/>
              <a:t>Racing for Resiliency</a:t>
            </a:r>
            <a:r>
              <a:rPr lang="en-US" dirty="0"/>
              <a:t> continues… </a:t>
            </a:r>
            <a:r>
              <a:rPr lang="en-US" u="sng" cap="small" dirty="0">
                <a:solidFill>
                  <a:srgbClr val="FF0000"/>
                </a:solidFill>
              </a:rPr>
              <a:t>Draft 2021 into the New Year…</a:t>
            </a:r>
            <a:r>
              <a:rPr lang="en-US" u="sng" dirty="0">
                <a:solidFill>
                  <a:srgbClr val="FF0000"/>
                </a:solidFill>
              </a:rPr>
              <a:t>Renew the focus on physical and emotional health…Meet employees where they are</a:t>
            </a:r>
          </a:p>
          <a:p>
            <a:pPr defTabSz="942289">
              <a:defRPr/>
            </a:pPr>
            <a:endParaRPr lang="en-US" dirty="0"/>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32</a:t>
            </a:fld>
            <a:endParaRPr lang="en-US"/>
          </a:p>
        </p:txBody>
      </p:sp>
    </p:spTree>
    <p:extLst>
      <p:ext uri="{BB962C8B-B14F-4D97-AF65-F5344CB8AC3E}">
        <p14:creationId xmlns:p14="http://schemas.microsoft.com/office/powerpoint/2010/main" val="3934505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41E73-1A63-4F1B-9B30-5516DDC33D4E}" type="slidenum">
              <a:rPr lang="en-US" smtClean="0"/>
              <a:t>33</a:t>
            </a:fld>
            <a:endParaRPr lang="en-US"/>
          </a:p>
        </p:txBody>
      </p:sp>
    </p:spTree>
    <p:extLst>
      <p:ext uri="{BB962C8B-B14F-4D97-AF65-F5344CB8AC3E}">
        <p14:creationId xmlns:p14="http://schemas.microsoft.com/office/powerpoint/2010/main" val="367925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As the Health Promotion Champion of your workplace wellbeing program, there are certain maneuvers to help keep everyone in the race.</a:t>
            </a:r>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4</a:t>
            </a:fld>
            <a:endParaRPr lang="en-US"/>
          </a:p>
        </p:txBody>
      </p:sp>
    </p:spTree>
    <p:extLst>
      <p:ext uri="{BB962C8B-B14F-4D97-AF65-F5344CB8AC3E}">
        <p14:creationId xmlns:p14="http://schemas.microsoft.com/office/powerpoint/2010/main" val="170302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 partnership between local governments and LGRMS HPS is the foundation to building an effective workplace wellbeing program.  We will provide valuable expert consultation to your local government and offer additional support to personnel.</a:t>
            </a:r>
          </a:p>
          <a:p>
            <a:endParaRPr lang="en-US" dirty="0"/>
          </a:p>
          <a:p>
            <a:r>
              <a:rPr lang="en-US" dirty="0"/>
              <a:t>This 2021 Health Promotion Champion Training Manual is a guide for Health Promotion Champions acting as points of contact with Local Government Risk Management Services, Inc. (LGRMS). Your Manual goes into detail about the dynamics of workplace wellbeing programs. It assists you in helping your local government support the health and productivity of its greatest asset: its employees.</a:t>
            </a:r>
          </a:p>
        </p:txBody>
      </p:sp>
      <p:sp>
        <p:nvSpPr>
          <p:cNvPr id="4" name="Slide Number Placeholder 3"/>
          <p:cNvSpPr>
            <a:spLocks noGrp="1"/>
          </p:cNvSpPr>
          <p:nvPr>
            <p:ph type="sldNum" sz="quarter" idx="5"/>
          </p:nvPr>
        </p:nvSpPr>
        <p:spPr/>
        <p:txBody>
          <a:bodyPr/>
          <a:lstStyle/>
          <a:p>
            <a:fld id="{49741E73-1A63-4F1B-9B30-5516DDC33D4E}" type="slidenum">
              <a:rPr lang="en-US" smtClean="0"/>
              <a:t>5</a:t>
            </a:fld>
            <a:endParaRPr lang="en-US"/>
          </a:p>
        </p:txBody>
      </p:sp>
    </p:spTree>
    <p:extLst>
      <p:ext uri="{BB962C8B-B14F-4D97-AF65-F5344CB8AC3E}">
        <p14:creationId xmlns:p14="http://schemas.microsoft.com/office/powerpoint/2010/main" val="246122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has put the world on </a:t>
            </a:r>
            <a:r>
              <a:rPr lang="en-US" u="sng" dirty="0"/>
              <a:t>edge</a:t>
            </a:r>
            <a:r>
              <a:rPr lang="en-US" dirty="0"/>
              <a:t> </a:t>
            </a:r>
          </a:p>
          <a:p>
            <a:r>
              <a:rPr lang="en-US" dirty="0"/>
              <a:t>Use your program to help employees during times like these.  </a:t>
            </a:r>
          </a:p>
          <a:p>
            <a:r>
              <a:rPr lang="en-US" dirty="0"/>
              <a:t>Find ways to engage your employees and let them know we’re in this together. </a:t>
            </a:r>
          </a:p>
          <a:p>
            <a:endParaRPr lang="en-US" dirty="0"/>
          </a:p>
          <a:p>
            <a:pPr defTabSz="942289">
              <a:defRPr/>
            </a:pPr>
            <a:r>
              <a:rPr lang="en-US" altLang="en-US" dirty="0"/>
              <a:t>Three </a:t>
            </a:r>
            <a:r>
              <a:rPr lang="en-US" altLang="en-US" dirty="0">
                <a:hlinkClick r:id="rId3"/>
              </a:rPr>
              <a:t>fundamental dimensions of wellness</a:t>
            </a:r>
            <a:r>
              <a:rPr lang="en-US" altLang="en-US" dirty="0"/>
              <a:t> (physical, social, and emotional/mental) actually impact overall employee wellbeing. But surprisingly, the research uncovers a wellness paradox showing that mental/emotional wellness has a higher impact on overall employee wellbeing than either social or physical wellness. This reveals one of the reasons that current wellness programs often fail to meet their goals, since most companies focus mostly on employee physical wellness. Instead, companies would do better to focus on creating an environment that improves emotional/mental wellness as well and empowers employees to be well at work.</a:t>
            </a:r>
          </a:p>
          <a:p>
            <a:endParaRPr lang="en-US" dirty="0"/>
          </a:p>
          <a:p>
            <a:pPr defTabSz="942289">
              <a:defRPr/>
            </a:pPr>
            <a:r>
              <a:rPr lang="en-US" dirty="0"/>
              <a:t>How do you encourage change in an uncertain world where employees have to contend with the challenges of a pandemic? Resilience. </a:t>
            </a:r>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6</a:t>
            </a:fld>
            <a:endParaRPr lang="en-US"/>
          </a:p>
        </p:txBody>
      </p:sp>
    </p:spTree>
    <p:extLst>
      <p:ext uri="{BB962C8B-B14F-4D97-AF65-F5344CB8AC3E}">
        <p14:creationId xmlns:p14="http://schemas.microsoft.com/office/powerpoint/2010/main" val="262305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sng" dirty="0">
                <a:solidFill>
                  <a:srgbClr val="FF0000"/>
                </a:solidFill>
                <a:effectLst/>
                <a:latin typeface="Roboto" panose="02000000000000000000" pitchFamily="2" charset="0"/>
              </a:rPr>
              <a:t>Drafting's importance as one of the techniques and strategies to win a race, has as much to with the driver as the car.  </a:t>
            </a:r>
          </a:p>
          <a:p>
            <a:pPr marL="171450" indent="-171450">
              <a:buFont typeface="Arial" panose="020B0604020202020204" pitchFamily="34" charset="0"/>
              <a:buChar char="•"/>
            </a:pPr>
            <a:r>
              <a:rPr lang="en-US" b="0" i="0" u="sng" dirty="0">
                <a:solidFill>
                  <a:srgbClr val="FF0000"/>
                </a:solidFill>
                <a:effectLst/>
                <a:latin typeface="Roboto" panose="02000000000000000000" pitchFamily="2" charset="0"/>
              </a:rPr>
              <a:t>As the driver of your Wellbeing Program, </a:t>
            </a:r>
            <a:r>
              <a:rPr lang="en-US" b="0" i="0" u="sng" dirty="0">
                <a:solidFill>
                  <a:srgbClr val="FF0000"/>
                </a:solidFill>
                <a:effectLst/>
              </a:rPr>
              <a:t>you</a:t>
            </a:r>
            <a:r>
              <a:rPr lang="en-US" u="sng" dirty="0">
                <a:solidFill>
                  <a:srgbClr val="FF0000"/>
                </a:solidFill>
              </a:rPr>
              <a:t>’re still </a:t>
            </a:r>
            <a:r>
              <a:rPr lang="en-US" u="sng" strike="noStrike" dirty="0">
                <a:solidFill>
                  <a:srgbClr val="FF0000"/>
                </a:solidFill>
              </a:rPr>
              <a:t>racing for resiliency and </a:t>
            </a:r>
            <a:r>
              <a:rPr lang="en-US" u="sng" dirty="0">
                <a:solidFill>
                  <a:srgbClr val="FF0000"/>
                </a:solidFill>
              </a:rPr>
              <a:t>building a resilient workforce.</a:t>
            </a:r>
          </a:p>
          <a:p>
            <a:endParaRPr lang="en-US" u="sng" dirty="0">
              <a:solidFill>
                <a:srgbClr val="FF0000"/>
              </a:solidFill>
            </a:endParaRPr>
          </a:p>
          <a:p>
            <a:pPr algn="l"/>
            <a:r>
              <a:rPr lang="en-US" b="1" i="0" u="sng" dirty="0">
                <a:solidFill>
                  <a:srgbClr val="FF0000"/>
                </a:solidFill>
                <a:effectLst/>
                <a:latin typeface="Roboto" panose="02000000000000000000" pitchFamily="2" charset="0"/>
              </a:rPr>
              <a:t>Drafting Strategy</a:t>
            </a:r>
          </a:p>
          <a:p>
            <a:pPr marL="171450" indent="-171450" algn="l">
              <a:buFont typeface="Arial" panose="020B0604020202020204" pitchFamily="34" charset="0"/>
              <a:buChar char="•"/>
            </a:pPr>
            <a:r>
              <a:rPr lang="en-US" b="0" i="0" u="sng" dirty="0">
                <a:solidFill>
                  <a:srgbClr val="FF0000"/>
                </a:solidFill>
                <a:effectLst/>
                <a:latin typeface="Roboto" panose="02000000000000000000" pitchFamily="2" charset="0"/>
              </a:rPr>
              <a:t>Drafting strategy involves more than simply knowing where to place your car on the track.</a:t>
            </a:r>
          </a:p>
          <a:p>
            <a:pPr marL="171450" indent="-171450" algn="l">
              <a:buFont typeface="Arial" panose="020B0604020202020204" pitchFamily="34" charset="0"/>
              <a:buChar char="•"/>
            </a:pPr>
            <a:r>
              <a:rPr lang="en-US" b="0" i="0" u="sng" dirty="0">
                <a:solidFill>
                  <a:srgbClr val="FF0000"/>
                </a:solidFill>
                <a:effectLst/>
                <a:latin typeface="Roboto" panose="02000000000000000000" pitchFamily="2" charset="0"/>
              </a:rPr>
              <a:t>It often has less to do with aerodynamics and more to do with driver's knowledge of wellbeing and your employees’ mind. </a:t>
            </a:r>
          </a:p>
          <a:p>
            <a:pPr marL="171450" indent="-171450" algn="l">
              <a:buFont typeface="Arial" panose="020B0604020202020204" pitchFamily="34" charset="0"/>
              <a:buChar char="•"/>
            </a:pPr>
            <a:r>
              <a:rPr lang="en-US" b="0" i="0" u="sng" dirty="0">
                <a:solidFill>
                  <a:srgbClr val="FF0000"/>
                </a:solidFill>
                <a:effectLst/>
                <a:latin typeface="Roboto" panose="02000000000000000000" pitchFamily="2" charset="0"/>
              </a:rPr>
              <a:t>Drafting strategy is where a race becomes a mental challenge as well as a battle of speed and guts. </a:t>
            </a:r>
            <a:endParaRPr lang="en-US" b="1" i="0" u="sng" dirty="0">
              <a:solidFill>
                <a:srgbClr val="FF0000"/>
              </a:solidFill>
              <a:effectLst/>
              <a:highlight>
                <a:srgbClr val="FF00FF"/>
              </a:highlight>
              <a:latin typeface="Roboto" panose="02000000000000000000" pitchFamily="2" charset="0"/>
            </a:endParaRPr>
          </a:p>
          <a:p>
            <a:endParaRPr lang="en-US" dirty="0"/>
          </a:p>
          <a:p>
            <a:r>
              <a:rPr lang="en-US" dirty="0"/>
              <a:t>Those with good resilience are less vulnerable to getting knocked down by obstacles. They see unfavorable situations as an inevitable part of life, rather than an undeserved hindrance. They may even gain a sense of fulfilment from being able to work through them and grow..</a:t>
            </a:r>
          </a:p>
          <a:p>
            <a:endParaRPr lang="en-US" dirty="0"/>
          </a:p>
          <a:p>
            <a:r>
              <a:rPr lang="en-US" dirty="0"/>
              <a:t>major factor in emotional health and job satisfaction. A wellness program that helps </a:t>
            </a:r>
            <a:r>
              <a:rPr lang="en-US" u="sng" dirty="0">
                <a:hlinkClick r:id="rId3"/>
              </a:rPr>
              <a:t>develop emotional resilience</a:t>
            </a:r>
            <a:r>
              <a:rPr lang="en-US" dirty="0"/>
              <a:t> will equip employees to deal with disappointment, failure, or crisis, learn from it, and continue to move forward. </a:t>
            </a:r>
          </a:p>
          <a:p>
            <a:endParaRPr lang="en-US" dirty="0"/>
          </a:p>
          <a:p>
            <a:pPr defTabSz="942289">
              <a:defRPr/>
            </a:pPr>
            <a:r>
              <a:rPr lang="en-US" dirty="0"/>
              <a:t>instead of anxious feelings getting in the way, we can take productive steps to be in problem-solving mode rather than worry and stress mode.</a:t>
            </a:r>
          </a:p>
          <a:p>
            <a:pPr defTabSz="942289">
              <a:defRPr/>
            </a:pPr>
            <a:endParaRPr lang="en-US" dirty="0"/>
          </a:p>
          <a:p>
            <a:pPr defTabSz="942289">
              <a:defRPr/>
            </a:pPr>
            <a:endParaRPr lang="en-US" dirty="0"/>
          </a:p>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7</a:t>
            </a:fld>
            <a:endParaRPr lang="en-US"/>
          </a:p>
        </p:txBody>
      </p:sp>
    </p:spTree>
    <p:extLst>
      <p:ext uri="{BB962C8B-B14F-4D97-AF65-F5344CB8AC3E}">
        <p14:creationId xmlns:p14="http://schemas.microsoft.com/office/powerpoint/2010/main" val="2460782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41E73-1A63-4F1B-9B30-5516DDC33D4E}" type="slidenum">
              <a:rPr lang="en-US" smtClean="0"/>
              <a:t>8</a:t>
            </a:fld>
            <a:endParaRPr lang="en-US"/>
          </a:p>
        </p:txBody>
      </p:sp>
    </p:spTree>
    <p:extLst>
      <p:ext uri="{BB962C8B-B14F-4D97-AF65-F5344CB8AC3E}">
        <p14:creationId xmlns:p14="http://schemas.microsoft.com/office/powerpoint/2010/main" val="2383314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741E73-1A63-4F1B-9B30-5516DDC33D4E}" type="slidenum">
              <a:rPr lang="en-US" smtClean="0"/>
              <a:t>9</a:t>
            </a:fld>
            <a:endParaRPr lang="en-US"/>
          </a:p>
        </p:txBody>
      </p:sp>
    </p:spTree>
    <p:extLst>
      <p:ext uri="{BB962C8B-B14F-4D97-AF65-F5344CB8AC3E}">
        <p14:creationId xmlns:p14="http://schemas.microsoft.com/office/powerpoint/2010/main" val="107897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FEFA-45A3-4648-8942-855EA761A6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3E4876-86C5-4015-8469-9AA186A7B3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381317-2D3E-40FD-8CCE-0F625308DE6F}"/>
              </a:ext>
            </a:extLst>
          </p:cNvPr>
          <p:cNvSpPr>
            <a:spLocks noGrp="1"/>
          </p:cNvSpPr>
          <p:nvPr>
            <p:ph type="dt" sz="half" idx="10"/>
          </p:nvPr>
        </p:nvSpPr>
        <p:spPr/>
        <p:txBody>
          <a:bodyPr/>
          <a:lstStyle/>
          <a:p>
            <a:fld id="{D072F2B3-25BA-4294-B38B-76D53DB84AA5}" type="datetimeFigureOut">
              <a:rPr lang="en-US" smtClean="0"/>
              <a:t>4/3/2022</a:t>
            </a:fld>
            <a:endParaRPr lang="en-US"/>
          </a:p>
        </p:txBody>
      </p:sp>
      <p:sp>
        <p:nvSpPr>
          <p:cNvPr id="5" name="Footer Placeholder 4">
            <a:extLst>
              <a:ext uri="{FF2B5EF4-FFF2-40B4-BE49-F238E27FC236}">
                <a16:creationId xmlns:a16="http://schemas.microsoft.com/office/drawing/2014/main" id="{5A2CAAFA-9E6F-4DD4-8E81-CEACA3008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F2051-C8CD-45C6-90B3-ADDE60F920D9}"/>
              </a:ext>
            </a:extLst>
          </p:cNvPr>
          <p:cNvSpPr>
            <a:spLocks noGrp="1"/>
          </p:cNvSpPr>
          <p:nvPr>
            <p:ph type="sldNum" sz="quarter" idx="12"/>
          </p:nvPr>
        </p:nvSpPr>
        <p:spPr/>
        <p:txBody>
          <a:bodyPr/>
          <a:lstStyle/>
          <a:p>
            <a:fld id="{3D89BF9F-90F0-47F9-A203-38547C894979}" type="slidenum">
              <a:rPr lang="en-US" smtClean="0"/>
              <a:t>‹#›</a:t>
            </a:fld>
            <a:endParaRPr lang="en-US"/>
          </a:p>
        </p:txBody>
      </p:sp>
    </p:spTree>
    <p:extLst>
      <p:ext uri="{BB962C8B-B14F-4D97-AF65-F5344CB8AC3E}">
        <p14:creationId xmlns:p14="http://schemas.microsoft.com/office/powerpoint/2010/main" val="422989898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5507-54E4-414A-8D91-380B75883F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57E188-C285-490C-9FC0-A6110C73F0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59A4B-3FDB-4D95-BB4B-9C9FFCF9A39E}"/>
              </a:ext>
            </a:extLst>
          </p:cNvPr>
          <p:cNvSpPr>
            <a:spLocks noGrp="1"/>
          </p:cNvSpPr>
          <p:nvPr>
            <p:ph type="dt" sz="half" idx="10"/>
          </p:nvPr>
        </p:nvSpPr>
        <p:spPr/>
        <p:txBody>
          <a:bodyPr/>
          <a:lstStyle/>
          <a:p>
            <a:fld id="{D072F2B3-25BA-4294-B38B-76D53DB84AA5}" type="datetimeFigureOut">
              <a:rPr lang="en-US" smtClean="0"/>
              <a:t>4/3/2022</a:t>
            </a:fld>
            <a:endParaRPr lang="en-US"/>
          </a:p>
        </p:txBody>
      </p:sp>
      <p:sp>
        <p:nvSpPr>
          <p:cNvPr id="5" name="Footer Placeholder 4">
            <a:extLst>
              <a:ext uri="{FF2B5EF4-FFF2-40B4-BE49-F238E27FC236}">
                <a16:creationId xmlns:a16="http://schemas.microsoft.com/office/drawing/2014/main" id="{846959A0-C4EE-479E-8620-348D090C1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DF2C5-1255-45E4-AEB6-09B196D3DA31}"/>
              </a:ext>
            </a:extLst>
          </p:cNvPr>
          <p:cNvSpPr>
            <a:spLocks noGrp="1"/>
          </p:cNvSpPr>
          <p:nvPr>
            <p:ph type="sldNum" sz="quarter" idx="12"/>
          </p:nvPr>
        </p:nvSpPr>
        <p:spPr/>
        <p:txBody>
          <a:bodyPr/>
          <a:lstStyle/>
          <a:p>
            <a:fld id="{3D89BF9F-90F0-47F9-A203-38547C894979}" type="slidenum">
              <a:rPr lang="en-US" smtClean="0"/>
              <a:t>‹#›</a:t>
            </a:fld>
            <a:endParaRPr lang="en-US"/>
          </a:p>
        </p:txBody>
      </p:sp>
    </p:spTree>
    <p:extLst>
      <p:ext uri="{BB962C8B-B14F-4D97-AF65-F5344CB8AC3E}">
        <p14:creationId xmlns:p14="http://schemas.microsoft.com/office/powerpoint/2010/main" val="254590998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486088-D260-48CC-BD94-C7D0DAB951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624B49-80B5-4FE5-A2AE-5697813DB6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AC63-9D26-44D9-96FF-9D99C879BD3A}"/>
              </a:ext>
            </a:extLst>
          </p:cNvPr>
          <p:cNvSpPr>
            <a:spLocks noGrp="1"/>
          </p:cNvSpPr>
          <p:nvPr>
            <p:ph type="dt" sz="half" idx="10"/>
          </p:nvPr>
        </p:nvSpPr>
        <p:spPr/>
        <p:txBody>
          <a:bodyPr/>
          <a:lstStyle/>
          <a:p>
            <a:fld id="{D072F2B3-25BA-4294-B38B-76D53DB84AA5}" type="datetimeFigureOut">
              <a:rPr lang="en-US" smtClean="0"/>
              <a:t>4/3/2022</a:t>
            </a:fld>
            <a:endParaRPr lang="en-US"/>
          </a:p>
        </p:txBody>
      </p:sp>
      <p:sp>
        <p:nvSpPr>
          <p:cNvPr id="5" name="Footer Placeholder 4">
            <a:extLst>
              <a:ext uri="{FF2B5EF4-FFF2-40B4-BE49-F238E27FC236}">
                <a16:creationId xmlns:a16="http://schemas.microsoft.com/office/drawing/2014/main" id="{897E3A21-8D14-4490-B02B-04D540570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D94E1-1093-4A90-8549-8D0D26BA7D67}"/>
              </a:ext>
            </a:extLst>
          </p:cNvPr>
          <p:cNvSpPr>
            <a:spLocks noGrp="1"/>
          </p:cNvSpPr>
          <p:nvPr>
            <p:ph type="sldNum" sz="quarter" idx="12"/>
          </p:nvPr>
        </p:nvSpPr>
        <p:spPr/>
        <p:txBody>
          <a:bodyPr/>
          <a:lstStyle/>
          <a:p>
            <a:fld id="{3D89BF9F-90F0-47F9-A203-38547C894979}" type="slidenum">
              <a:rPr lang="en-US" smtClean="0"/>
              <a:t>‹#›</a:t>
            </a:fld>
            <a:endParaRPr lang="en-US"/>
          </a:p>
        </p:txBody>
      </p:sp>
    </p:spTree>
    <p:extLst>
      <p:ext uri="{BB962C8B-B14F-4D97-AF65-F5344CB8AC3E}">
        <p14:creationId xmlns:p14="http://schemas.microsoft.com/office/powerpoint/2010/main" val="241386460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126A-5CDF-40AE-84F0-7A7A84C336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313F1-B43D-40BB-9838-56430C8F12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E4281-7152-492E-BA66-92D3D6BA784F}"/>
              </a:ext>
            </a:extLst>
          </p:cNvPr>
          <p:cNvSpPr>
            <a:spLocks noGrp="1"/>
          </p:cNvSpPr>
          <p:nvPr>
            <p:ph type="dt" sz="half" idx="10"/>
          </p:nvPr>
        </p:nvSpPr>
        <p:spPr/>
        <p:txBody>
          <a:bodyPr/>
          <a:lstStyle/>
          <a:p>
            <a:fld id="{D072F2B3-25BA-4294-B38B-76D53DB84AA5}" type="datetimeFigureOut">
              <a:rPr lang="en-US" smtClean="0"/>
              <a:t>4/3/2022</a:t>
            </a:fld>
            <a:endParaRPr lang="en-US"/>
          </a:p>
        </p:txBody>
      </p:sp>
      <p:sp>
        <p:nvSpPr>
          <p:cNvPr id="5" name="Footer Placeholder 4">
            <a:extLst>
              <a:ext uri="{FF2B5EF4-FFF2-40B4-BE49-F238E27FC236}">
                <a16:creationId xmlns:a16="http://schemas.microsoft.com/office/drawing/2014/main" id="{A7552860-278B-4C72-95D6-1FB387753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BBBC2-DFA7-4819-86E9-2C6983064985}"/>
              </a:ext>
            </a:extLst>
          </p:cNvPr>
          <p:cNvSpPr>
            <a:spLocks noGrp="1"/>
          </p:cNvSpPr>
          <p:nvPr>
            <p:ph type="sldNum" sz="quarter" idx="12"/>
          </p:nvPr>
        </p:nvSpPr>
        <p:spPr/>
        <p:txBody>
          <a:bodyPr/>
          <a:lstStyle/>
          <a:p>
            <a:fld id="{3D89BF9F-90F0-47F9-A203-38547C894979}" type="slidenum">
              <a:rPr lang="en-US" smtClean="0"/>
              <a:t>‹#›</a:t>
            </a:fld>
            <a:endParaRPr lang="en-US"/>
          </a:p>
        </p:txBody>
      </p:sp>
    </p:spTree>
    <p:extLst>
      <p:ext uri="{BB962C8B-B14F-4D97-AF65-F5344CB8AC3E}">
        <p14:creationId xmlns:p14="http://schemas.microsoft.com/office/powerpoint/2010/main" val="118420369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3B35-CCB3-4554-B54F-1D9E11DD3E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39F8C4-E97E-43D2-B305-A59EA1242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55048D-423D-4F23-876A-AA9C49F5FA2E}"/>
              </a:ext>
            </a:extLst>
          </p:cNvPr>
          <p:cNvSpPr>
            <a:spLocks noGrp="1"/>
          </p:cNvSpPr>
          <p:nvPr>
            <p:ph type="dt" sz="half" idx="10"/>
          </p:nvPr>
        </p:nvSpPr>
        <p:spPr/>
        <p:txBody>
          <a:bodyPr/>
          <a:lstStyle/>
          <a:p>
            <a:fld id="{D072F2B3-25BA-4294-B38B-76D53DB84AA5}" type="datetimeFigureOut">
              <a:rPr lang="en-US" smtClean="0"/>
              <a:t>4/3/2022</a:t>
            </a:fld>
            <a:endParaRPr lang="en-US"/>
          </a:p>
        </p:txBody>
      </p:sp>
      <p:sp>
        <p:nvSpPr>
          <p:cNvPr id="5" name="Footer Placeholder 4">
            <a:extLst>
              <a:ext uri="{FF2B5EF4-FFF2-40B4-BE49-F238E27FC236}">
                <a16:creationId xmlns:a16="http://schemas.microsoft.com/office/drawing/2014/main" id="{D08234D5-82FE-4DC4-9B99-557F9E281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E2E4F-41CD-4DD2-AD6E-445DA0454C55}"/>
              </a:ext>
            </a:extLst>
          </p:cNvPr>
          <p:cNvSpPr>
            <a:spLocks noGrp="1"/>
          </p:cNvSpPr>
          <p:nvPr>
            <p:ph type="sldNum" sz="quarter" idx="12"/>
          </p:nvPr>
        </p:nvSpPr>
        <p:spPr/>
        <p:txBody>
          <a:bodyPr/>
          <a:lstStyle/>
          <a:p>
            <a:fld id="{3D89BF9F-90F0-47F9-A203-38547C894979}" type="slidenum">
              <a:rPr lang="en-US" smtClean="0"/>
              <a:t>‹#›</a:t>
            </a:fld>
            <a:endParaRPr lang="en-US"/>
          </a:p>
        </p:txBody>
      </p:sp>
    </p:spTree>
    <p:extLst>
      <p:ext uri="{BB962C8B-B14F-4D97-AF65-F5344CB8AC3E}">
        <p14:creationId xmlns:p14="http://schemas.microsoft.com/office/powerpoint/2010/main" val="89975399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DA29-7869-4513-92BB-39B82EF0D6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7DA8E1-C370-4FDD-9B67-71879126B3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FA0959-1CA9-405E-A7E6-6EA32C2B35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FA290D-1BB0-440E-AC26-BA05BE9708CC}"/>
              </a:ext>
            </a:extLst>
          </p:cNvPr>
          <p:cNvSpPr>
            <a:spLocks noGrp="1"/>
          </p:cNvSpPr>
          <p:nvPr>
            <p:ph type="dt" sz="half" idx="10"/>
          </p:nvPr>
        </p:nvSpPr>
        <p:spPr/>
        <p:txBody>
          <a:bodyPr/>
          <a:lstStyle/>
          <a:p>
            <a:fld id="{D072F2B3-25BA-4294-B38B-76D53DB84AA5}" type="datetimeFigureOut">
              <a:rPr lang="en-US" smtClean="0"/>
              <a:t>4/3/2022</a:t>
            </a:fld>
            <a:endParaRPr lang="en-US"/>
          </a:p>
        </p:txBody>
      </p:sp>
      <p:sp>
        <p:nvSpPr>
          <p:cNvPr id="6" name="Footer Placeholder 5">
            <a:extLst>
              <a:ext uri="{FF2B5EF4-FFF2-40B4-BE49-F238E27FC236}">
                <a16:creationId xmlns:a16="http://schemas.microsoft.com/office/drawing/2014/main" id="{1BAD5AE0-CE5B-4B10-8454-A5410BD60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4E842E-DA73-49F3-B863-71DECC047F55}"/>
              </a:ext>
            </a:extLst>
          </p:cNvPr>
          <p:cNvSpPr>
            <a:spLocks noGrp="1"/>
          </p:cNvSpPr>
          <p:nvPr>
            <p:ph type="sldNum" sz="quarter" idx="12"/>
          </p:nvPr>
        </p:nvSpPr>
        <p:spPr/>
        <p:txBody>
          <a:bodyPr/>
          <a:lstStyle/>
          <a:p>
            <a:fld id="{3D89BF9F-90F0-47F9-A203-38547C894979}" type="slidenum">
              <a:rPr lang="en-US" smtClean="0"/>
              <a:t>‹#›</a:t>
            </a:fld>
            <a:endParaRPr lang="en-US"/>
          </a:p>
        </p:txBody>
      </p:sp>
    </p:spTree>
    <p:extLst>
      <p:ext uri="{BB962C8B-B14F-4D97-AF65-F5344CB8AC3E}">
        <p14:creationId xmlns:p14="http://schemas.microsoft.com/office/powerpoint/2010/main" val="404592767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8354B-1733-4161-A449-D488C20C05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79B64B-65BE-434C-9B95-FD7356229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B15331-2926-41E9-A064-97F5A04CDF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B53494-B001-4F3F-B610-F79CCC072B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B81C3-E677-40FD-97D0-4DA0C36E02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DDD99-9608-4283-B9AC-D242B81ED776}"/>
              </a:ext>
            </a:extLst>
          </p:cNvPr>
          <p:cNvSpPr>
            <a:spLocks noGrp="1"/>
          </p:cNvSpPr>
          <p:nvPr>
            <p:ph type="dt" sz="half" idx="10"/>
          </p:nvPr>
        </p:nvSpPr>
        <p:spPr/>
        <p:txBody>
          <a:bodyPr/>
          <a:lstStyle/>
          <a:p>
            <a:fld id="{D072F2B3-25BA-4294-B38B-76D53DB84AA5}" type="datetimeFigureOut">
              <a:rPr lang="en-US" smtClean="0"/>
              <a:t>4/3/2022</a:t>
            </a:fld>
            <a:endParaRPr lang="en-US"/>
          </a:p>
        </p:txBody>
      </p:sp>
      <p:sp>
        <p:nvSpPr>
          <p:cNvPr id="8" name="Footer Placeholder 7">
            <a:extLst>
              <a:ext uri="{FF2B5EF4-FFF2-40B4-BE49-F238E27FC236}">
                <a16:creationId xmlns:a16="http://schemas.microsoft.com/office/drawing/2014/main" id="{6FB4F3E4-BC16-4A4E-AAF4-2A6ECC0CB4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08F343-FD40-49FA-9D25-B55924BF100C}"/>
              </a:ext>
            </a:extLst>
          </p:cNvPr>
          <p:cNvSpPr>
            <a:spLocks noGrp="1"/>
          </p:cNvSpPr>
          <p:nvPr>
            <p:ph type="sldNum" sz="quarter" idx="12"/>
          </p:nvPr>
        </p:nvSpPr>
        <p:spPr/>
        <p:txBody>
          <a:bodyPr/>
          <a:lstStyle/>
          <a:p>
            <a:fld id="{3D89BF9F-90F0-47F9-A203-38547C894979}" type="slidenum">
              <a:rPr lang="en-US" smtClean="0"/>
              <a:t>‹#›</a:t>
            </a:fld>
            <a:endParaRPr lang="en-US"/>
          </a:p>
        </p:txBody>
      </p:sp>
    </p:spTree>
    <p:extLst>
      <p:ext uri="{BB962C8B-B14F-4D97-AF65-F5344CB8AC3E}">
        <p14:creationId xmlns:p14="http://schemas.microsoft.com/office/powerpoint/2010/main" val="229371709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AB97-7D51-46AC-A6A5-280ECAF05E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665E14-1FC5-4C86-A23B-293671E19EEB}"/>
              </a:ext>
            </a:extLst>
          </p:cNvPr>
          <p:cNvSpPr>
            <a:spLocks noGrp="1"/>
          </p:cNvSpPr>
          <p:nvPr>
            <p:ph type="dt" sz="half" idx="10"/>
          </p:nvPr>
        </p:nvSpPr>
        <p:spPr/>
        <p:txBody>
          <a:bodyPr/>
          <a:lstStyle/>
          <a:p>
            <a:fld id="{D072F2B3-25BA-4294-B38B-76D53DB84AA5}" type="datetimeFigureOut">
              <a:rPr lang="en-US" smtClean="0"/>
              <a:t>4/3/2022</a:t>
            </a:fld>
            <a:endParaRPr lang="en-US"/>
          </a:p>
        </p:txBody>
      </p:sp>
      <p:sp>
        <p:nvSpPr>
          <p:cNvPr id="4" name="Footer Placeholder 3">
            <a:extLst>
              <a:ext uri="{FF2B5EF4-FFF2-40B4-BE49-F238E27FC236}">
                <a16:creationId xmlns:a16="http://schemas.microsoft.com/office/drawing/2014/main" id="{39823D44-0BD4-484C-85AB-7FF069C7E6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950487-FD3B-4CFF-83B5-10DB28730CA3}"/>
              </a:ext>
            </a:extLst>
          </p:cNvPr>
          <p:cNvSpPr>
            <a:spLocks noGrp="1"/>
          </p:cNvSpPr>
          <p:nvPr>
            <p:ph type="sldNum" sz="quarter" idx="12"/>
          </p:nvPr>
        </p:nvSpPr>
        <p:spPr/>
        <p:txBody>
          <a:bodyPr/>
          <a:lstStyle/>
          <a:p>
            <a:fld id="{3D89BF9F-90F0-47F9-A203-38547C894979}" type="slidenum">
              <a:rPr lang="en-US" smtClean="0"/>
              <a:t>‹#›</a:t>
            </a:fld>
            <a:endParaRPr lang="en-US"/>
          </a:p>
        </p:txBody>
      </p:sp>
    </p:spTree>
    <p:extLst>
      <p:ext uri="{BB962C8B-B14F-4D97-AF65-F5344CB8AC3E}">
        <p14:creationId xmlns:p14="http://schemas.microsoft.com/office/powerpoint/2010/main" val="272645448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68D923-A762-42B1-A2BD-4D7B7EF0A1AB}"/>
              </a:ext>
            </a:extLst>
          </p:cNvPr>
          <p:cNvSpPr>
            <a:spLocks noGrp="1"/>
          </p:cNvSpPr>
          <p:nvPr>
            <p:ph type="dt" sz="half" idx="10"/>
          </p:nvPr>
        </p:nvSpPr>
        <p:spPr/>
        <p:txBody>
          <a:bodyPr/>
          <a:lstStyle/>
          <a:p>
            <a:fld id="{D072F2B3-25BA-4294-B38B-76D53DB84AA5}" type="datetimeFigureOut">
              <a:rPr lang="en-US" smtClean="0"/>
              <a:t>4/3/2022</a:t>
            </a:fld>
            <a:endParaRPr lang="en-US"/>
          </a:p>
        </p:txBody>
      </p:sp>
      <p:sp>
        <p:nvSpPr>
          <p:cNvPr id="3" name="Footer Placeholder 2">
            <a:extLst>
              <a:ext uri="{FF2B5EF4-FFF2-40B4-BE49-F238E27FC236}">
                <a16:creationId xmlns:a16="http://schemas.microsoft.com/office/drawing/2014/main" id="{F30F22FE-0381-4395-81EB-B8B0C27D4F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B50483-4FB6-489B-843E-06E74E812210}"/>
              </a:ext>
            </a:extLst>
          </p:cNvPr>
          <p:cNvSpPr>
            <a:spLocks noGrp="1"/>
          </p:cNvSpPr>
          <p:nvPr>
            <p:ph type="sldNum" sz="quarter" idx="12"/>
          </p:nvPr>
        </p:nvSpPr>
        <p:spPr/>
        <p:txBody>
          <a:bodyPr/>
          <a:lstStyle/>
          <a:p>
            <a:fld id="{3D89BF9F-90F0-47F9-A203-38547C894979}" type="slidenum">
              <a:rPr lang="en-US" smtClean="0"/>
              <a:t>‹#›</a:t>
            </a:fld>
            <a:endParaRPr lang="en-US"/>
          </a:p>
        </p:txBody>
      </p:sp>
    </p:spTree>
    <p:extLst>
      <p:ext uri="{BB962C8B-B14F-4D97-AF65-F5344CB8AC3E}">
        <p14:creationId xmlns:p14="http://schemas.microsoft.com/office/powerpoint/2010/main" val="376073810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7956-6A37-4AAB-A923-601010E986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A0C3E4-8D0B-42E6-827E-390E799A24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76589B-6381-4016-85B7-46B32E258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88136E-C7C2-4723-B716-A9D77D516DEE}"/>
              </a:ext>
            </a:extLst>
          </p:cNvPr>
          <p:cNvSpPr>
            <a:spLocks noGrp="1"/>
          </p:cNvSpPr>
          <p:nvPr>
            <p:ph type="dt" sz="half" idx="10"/>
          </p:nvPr>
        </p:nvSpPr>
        <p:spPr/>
        <p:txBody>
          <a:bodyPr/>
          <a:lstStyle/>
          <a:p>
            <a:fld id="{D072F2B3-25BA-4294-B38B-76D53DB84AA5}" type="datetimeFigureOut">
              <a:rPr lang="en-US" smtClean="0"/>
              <a:t>4/3/2022</a:t>
            </a:fld>
            <a:endParaRPr lang="en-US"/>
          </a:p>
        </p:txBody>
      </p:sp>
      <p:sp>
        <p:nvSpPr>
          <p:cNvPr id="6" name="Footer Placeholder 5">
            <a:extLst>
              <a:ext uri="{FF2B5EF4-FFF2-40B4-BE49-F238E27FC236}">
                <a16:creationId xmlns:a16="http://schemas.microsoft.com/office/drawing/2014/main" id="{350B8292-6A63-4660-BF83-359B6FA6D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C100A-527B-489E-8C16-FF4D6BC3C126}"/>
              </a:ext>
            </a:extLst>
          </p:cNvPr>
          <p:cNvSpPr>
            <a:spLocks noGrp="1"/>
          </p:cNvSpPr>
          <p:nvPr>
            <p:ph type="sldNum" sz="quarter" idx="12"/>
          </p:nvPr>
        </p:nvSpPr>
        <p:spPr/>
        <p:txBody>
          <a:bodyPr/>
          <a:lstStyle/>
          <a:p>
            <a:fld id="{3D89BF9F-90F0-47F9-A203-38547C894979}" type="slidenum">
              <a:rPr lang="en-US" smtClean="0"/>
              <a:t>‹#›</a:t>
            </a:fld>
            <a:endParaRPr lang="en-US"/>
          </a:p>
        </p:txBody>
      </p:sp>
    </p:spTree>
    <p:extLst>
      <p:ext uri="{BB962C8B-B14F-4D97-AF65-F5344CB8AC3E}">
        <p14:creationId xmlns:p14="http://schemas.microsoft.com/office/powerpoint/2010/main" val="120339976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D34F-F174-4583-A3B8-2604343B24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B6D19F-006D-41DE-907A-808B58DE8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074017-A835-46A2-906C-6395F0887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181EA-C591-4326-9F40-B2CA182AF403}"/>
              </a:ext>
            </a:extLst>
          </p:cNvPr>
          <p:cNvSpPr>
            <a:spLocks noGrp="1"/>
          </p:cNvSpPr>
          <p:nvPr>
            <p:ph type="dt" sz="half" idx="10"/>
          </p:nvPr>
        </p:nvSpPr>
        <p:spPr/>
        <p:txBody>
          <a:bodyPr/>
          <a:lstStyle/>
          <a:p>
            <a:fld id="{D072F2B3-25BA-4294-B38B-76D53DB84AA5}" type="datetimeFigureOut">
              <a:rPr lang="en-US" smtClean="0"/>
              <a:t>4/3/2022</a:t>
            </a:fld>
            <a:endParaRPr lang="en-US"/>
          </a:p>
        </p:txBody>
      </p:sp>
      <p:sp>
        <p:nvSpPr>
          <p:cNvPr id="6" name="Footer Placeholder 5">
            <a:extLst>
              <a:ext uri="{FF2B5EF4-FFF2-40B4-BE49-F238E27FC236}">
                <a16:creationId xmlns:a16="http://schemas.microsoft.com/office/drawing/2014/main" id="{7766D5F8-FCC1-4EB5-99D6-673914AD54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81AD5-FCD3-4DD8-B0C1-483530126B44}"/>
              </a:ext>
            </a:extLst>
          </p:cNvPr>
          <p:cNvSpPr>
            <a:spLocks noGrp="1"/>
          </p:cNvSpPr>
          <p:nvPr>
            <p:ph type="sldNum" sz="quarter" idx="12"/>
          </p:nvPr>
        </p:nvSpPr>
        <p:spPr/>
        <p:txBody>
          <a:bodyPr/>
          <a:lstStyle/>
          <a:p>
            <a:fld id="{3D89BF9F-90F0-47F9-A203-38547C894979}" type="slidenum">
              <a:rPr lang="en-US" smtClean="0"/>
              <a:t>‹#›</a:t>
            </a:fld>
            <a:endParaRPr lang="en-US"/>
          </a:p>
        </p:txBody>
      </p:sp>
    </p:spTree>
    <p:extLst>
      <p:ext uri="{BB962C8B-B14F-4D97-AF65-F5344CB8AC3E}">
        <p14:creationId xmlns:p14="http://schemas.microsoft.com/office/powerpoint/2010/main" val="50651991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2021F2-CAA7-41DF-80EF-310E12101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22F3A9-A6EB-4798-A952-ACAFE25100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23475-DC8F-444F-9FD5-91BFC835F9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2F2B3-25BA-4294-B38B-76D53DB84AA5}" type="datetimeFigureOut">
              <a:rPr lang="en-US" smtClean="0"/>
              <a:t>4/3/2022</a:t>
            </a:fld>
            <a:endParaRPr lang="en-US"/>
          </a:p>
        </p:txBody>
      </p:sp>
      <p:sp>
        <p:nvSpPr>
          <p:cNvPr id="5" name="Footer Placeholder 4">
            <a:extLst>
              <a:ext uri="{FF2B5EF4-FFF2-40B4-BE49-F238E27FC236}">
                <a16:creationId xmlns:a16="http://schemas.microsoft.com/office/drawing/2014/main" id="{BC8361E6-93F5-4A3C-895D-D6A516BB63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2842D3-CF2D-4D34-8150-2783CD148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9BF9F-90F0-47F9-A203-38547C894979}" type="slidenum">
              <a:rPr lang="en-US" smtClean="0"/>
              <a:t>‹#›</a:t>
            </a:fld>
            <a:endParaRPr lang="en-US"/>
          </a:p>
        </p:txBody>
      </p:sp>
    </p:spTree>
    <p:extLst>
      <p:ext uri="{BB962C8B-B14F-4D97-AF65-F5344CB8AC3E}">
        <p14:creationId xmlns:p14="http://schemas.microsoft.com/office/powerpoint/2010/main" val="28830451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mailto:prinehart@lgrms.com" TargetMode="External"/><Relationship Id="rId5" Type="http://schemas.openxmlformats.org/officeDocument/2006/relationships/hyperlink" Target="mailto:camos@lgrms.com" TargetMode="External"/><Relationship Id="rId4" Type="http://schemas.openxmlformats.org/officeDocument/2006/relationships/hyperlink" Target="mailto:srobinson@lgrm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lgrms.com/LGRMS/media/Files/LGRMS-SHARE_SEPTEMBER-2021_FINAL-RFP_1.pdf" TargetMode="External"/><Relationship Id="rId4" Type="http://schemas.openxmlformats.org/officeDocument/2006/relationships/hyperlink" Target="http://www.lgrms.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gacities.com/" TargetMode="External"/><Relationship Id="rId4" Type="http://schemas.openxmlformats.org/officeDocument/2006/relationships/hyperlink" Target="http://www.accg.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anthem.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92A0-5E88-4B2C-9CDE-9F03D7E437B1}"/>
              </a:ext>
            </a:extLst>
          </p:cNvPr>
          <p:cNvSpPr>
            <a:spLocks noGrp="1"/>
          </p:cNvSpPr>
          <p:nvPr>
            <p:ph type="ctrTitle"/>
          </p:nvPr>
        </p:nvSpPr>
        <p:spPr>
          <a:xfrm>
            <a:off x="1702676" y="2719171"/>
            <a:ext cx="8586952" cy="1737219"/>
          </a:xfrm>
        </p:spPr>
        <p:txBody>
          <a:bodyPr>
            <a:normAutofit fontScale="90000"/>
          </a:bodyPr>
          <a:lstStyle/>
          <a:p>
            <a:r>
              <a:rPr lang="en-US" b="1" dirty="0">
                <a:solidFill>
                  <a:srgbClr val="597943"/>
                </a:solidFill>
                <a:latin typeface="Acumin Pro Black" panose="020B0904020202020204" pitchFamily="34" charset="0"/>
              </a:rPr>
              <a:t>DRAFTING 2021 INTO </a:t>
            </a:r>
            <a:br>
              <a:rPr lang="en-US" b="1" dirty="0">
                <a:solidFill>
                  <a:srgbClr val="597943"/>
                </a:solidFill>
                <a:latin typeface="Acumin Pro Black" panose="020B0904020202020204" pitchFamily="34" charset="0"/>
              </a:rPr>
            </a:br>
            <a:r>
              <a:rPr lang="en-US" b="1" dirty="0">
                <a:solidFill>
                  <a:srgbClr val="597943"/>
                </a:solidFill>
                <a:latin typeface="Acumin Pro Black" panose="020B0904020202020204" pitchFamily="34" charset="0"/>
              </a:rPr>
              <a:t>THE NEW YEAR!</a:t>
            </a:r>
          </a:p>
        </p:txBody>
      </p:sp>
      <p:sp>
        <p:nvSpPr>
          <p:cNvPr id="3" name="Subtitle 2">
            <a:extLst>
              <a:ext uri="{FF2B5EF4-FFF2-40B4-BE49-F238E27FC236}">
                <a16:creationId xmlns:a16="http://schemas.microsoft.com/office/drawing/2014/main" id="{BA076C22-999E-469D-A6B8-E3044F03D6F0}"/>
              </a:ext>
            </a:extLst>
          </p:cNvPr>
          <p:cNvSpPr>
            <a:spLocks noGrp="1"/>
          </p:cNvSpPr>
          <p:nvPr>
            <p:ph type="subTitle" idx="1"/>
          </p:nvPr>
        </p:nvSpPr>
        <p:spPr>
          <a:xfrm>
            <a:off x="4418849" y="2322642"/>
            <a:ext cx="3346794" cy="244883"/>
          </a:xfrm>
        </p:spPr>
        <p:txBody>
          <a:bodyPr>
            <a:normAutofit lnSpcReduction="10000"/>
          </a:bodyPr>
          <a:lstStyle/>
          <a:p>
            <a:r>
              <a:rPr lang="en-US" sz="1200" dirty="0">
                <a:solidFill>
                  <a:schemeClr val="bg1"/>
                </a:solidFill>
              </a:rPr>
              <a:t>Workshop</a:t>
            </a:r>
          </a:p>
        </p:txBody>
      </p:sp>
      <p:pic>
        <p:nvPicPr>
          <p:cNvPr id="5" name="Picture 4">
            <a:extLst>
              <a:ext uri="{FF2B5EF4-FFF2-40B4-BE49-F238E27FC236}">
                <a16:creationId xmlns:a16="http://schemas.microsoft.com/office/drawing/2014/main" id="{2EE71B80-A9C7-4CE4-B06A-52C76CD747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0563" y="310547"/>
            <a:ext cx="1457020" cy="651660"/>
          </a:xfrm>
          <a:prstGeom prst="rect">
            <a:avLst/>
          </a:prstGeom>
          <a:effectLst/>
        </p:spPr>
      </p:pic>
      <p:sp>
        <p:nvSpPr>
          <p:cNvPr id="6" name="TextBox 5">
            <a:extLst>
              <a:ext uri="{FF2B5EF4-FFF2-40B4-BE49-F238E27FC236}">
                <a16:creationId xmlns:a16="http://schemas.microsoft.com/office/drawing/2014/main" id="{5ED06720-74B3-4B78-99C4-4F5DC09E2763}"/>
              </a:ext>
            </a:extLst>
          </p:cNvPr>
          <p:cNvSpPr txBox="1"/>
          <p:nvPr/>
        </p:nvSpPr>
        <p:spPr>
          <a:xfrm>
            <a:off x="6674069" y="5895567"/>
            <a:ext cx="4046483" cy="646331"/>
          </a:xfrm>
          <a:prstGeom prst="rect">
            <a:avLst/>
          </a:prstGeom>
          <a:noFill/>
        </p:spPr>
        <p:txBody>
          <a:bodyPr wrap="square">
            <a:spAutoFit/>
          </a:bodyPr>
          <a:lstStyle/>
          <a:p>
            <a:pPr algn="r"/>
            <a:r>
              <a:rPr lang="en-US" dirty="0">
                <a:solidFill>
                  <a:schemeClr val="bg1"/>
                </a:solidFill>
              </a:rPr>
              <a:t>OCTOBER  2021</a:t>
            </a:r>
          </a:p>
          <a:p>
            <a:pPr algn="r"/>
            <a:r>
              <a:rPr lang="en-US" sz="1800" dirty="0">
                <a:solidFill>
                  <a:schemeClr val="bg1"/>
                </a:solidFill>
              </a:rPr>
              <a:t>9:00 AM-12:00 PM</a:t>
            </a:r>
          </a:p>
        </p:txBody>
      </p:sp>
      <p:sp>
        <p:nvSpPr>
          <p:cNvPr id="7" name="Subtitle 2">
            <a:extLst>
              <a:ext uri="{FF2B5EF4-FFF2-40B4-BE49-F238E27FC236}">
                <a16:creationId xmlns:a16="http://schemas.microsoft.com/office/drawing/2014/main" id="{C536A73F-4B27-4400-9C2B-791AE2444656}"/>
              </a:ext>
            </a:extLst>
          </p:cNvPr>
          <p:cNvSpPr txBox="1">
            <a:spLocks/>
          </p:cNvSpPr>
          <p:nvPr/>
        </p:nvSpPr>
        <p:spPr>
          <a:xfrm>
            <a:off x="4422606" y="1939625"/>
            <a:ext cx="3346794" cy="24488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2021 HEALTH PROMOTION</a:t>
            </a:r>
          </a:p>
        </p:txBody>
      </p:sp>
    </p:spTree>
    <p:extLst>
      <p:ext uri="{BB962C8B-B14F-4D97-AF65-F5344CB8AC3E}">
        <p14:creationId xmlns:p14="http://schemas.microsoft.com/office/powerpoint/2010/main" val="312172837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3913A-CDF4-44CA-B3EB-705A4519F3DA}"/>
              </a:ext>
            </a:extLst>
          </p:cNvPr>
          <p:cNvSpPr>
            <a:spLocks noGrp="1"/>
          </p:cNvSpPr>
          <p:nvPr>
            <p:ph idx="1"/>
          </p:nvPr>
        </p:nvSpPr>
        <p:spPr/>
        <p:txBody>
          <a:bodyPr/>
          <a:lstStyle/>
          <a:p>
            <a:r>
              <a:rPr lang="en-US" dirty="0"/>
              <a:t>Successful workplace wellness initiatives require supporting employees in fulfilling their needs in seven areas. </a:t>
            </a:r>
          </a:p>
          <a:p>
            <a:pPr lvl="1"/>
            <a:r>
              <a:rPr lang="en-US" dirty="0"/>
              <a:t>Lane 1. Health</a:t>
            </a:r>
          </a:p>
          <a:p>
            <a:pPr lvl="1"/>
            <a:r>
              <a:rPr lang="en-US" dirty="0"/>
              <a:t>Lane 2. Meaning</a:t>
            </a:r>
          </a:p>
          <a:p>
            <a:pPr lvl="1"/>
            <a:r>
              <a:rPr lang="en-US" dirty="0"/>
              <a:t>Lane 3. Safety</a:t>
            </a:r>
          </a:p>
          <a:p>
            <a:pPr lvl="1"/>
            <a:r>
              <a:rPr lang="en-US" dirty="0"/>
              <a:t>Lane 4. Connection</a:t>
            </a:r>
          </a:p>
          <a:p>
            <a:pPr lvl="1"/>
            <a:r>
              <a:rPr lang="en-US" dirty="0"/>
              <a:t>Lane 5. Achievement</a:t>
            </a:r>
          </a:p>
          <a:p>
            <a:pPr lvl="1"/>
            <a:r>
              <a:rPr lang="en-US" dirty="0"/>
              <a:t>Lane 6. Growth</a:t>
            </a:r>
          </a:p>
          <a:p>
            <a:pPr lvl="1"/>
            <a:r>
              <a:rPr lang="en-US" dirty="0"/>
              <a:t>Lane 7. Resiliency</a:t>
            </a:r>
          </a:p>
          <a:p>
            <a:endParaRPr lang="en-US" dirty="0"/>
          </a:p>
        </p:txBody>
      </p:sp>
      <p:sp>
        <p:nvSpPr>
          <p:cNvPr id="4" name="Subtitle 2">
            <a:extLst>
              <a:ext uri="{FF2B5EF4-FFF2-40B4-BE49-F238E27FC236}">
                <a16:creationId xmlns:a16="http://schemas.microsoft.com/office/drawing/2014/main" id="{F0CE5E29-ED4F-4097-BFEE-FB3FEB9A3734}"/>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6" name="Subtitle 2">
            <a:extLst>
              <a:ext uri="{FF2B5EF4-FFF2-40B4-BE49-F238E27FC236}">
                <a16:creationId xmlns:a16="http://schemas.microsoft.com/office/drawing/2014/main" id="{2218C09A-4D45-468D-B898-ECD7CD63B866}"/>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7" name="Title 1">
            <a:extLst>
              <a:ext uri="{FF2B5EF4-FFF2-40B4-BE49-F238E27FC236}">
                <a16:creationId xmlns:a16="http://schemas.microsoft.com/office/drawing/2014/main" id="{95249D6A-7CC6-4E8C-A802-24851E85605E}"/>
              </a:ext>
            </a:extLst>
          </p:cNvPr>
          <p:cNvSpPr txBox="1">
            <a:spLocks/>
          </p:cNvSpPr>
          <p:nvPr/>
        </p:nvSpPr>
        <p:spPr>
          <a:xfrm>
            <a:off x="2142565" y="232978"/>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ON THE SPEEDWAY: </a:t>
            </a:r>
            <a:r>
              <a:rPr lang="en-US" sz="4000" b="1" dirty="0"/>
              <a:t>Taking Off With Your Wellbeing Program</a:t>
            </a:r>
          </a:p>
        </p:txBody>
      </p:sp>
    </p:spTree>
    <p:extLst>
      <p:ext uri="{BB962C8B-B14F-4D97-AF65-F5344CB8AC3E}">
        <p14:creationId xmlns:p14="http://schemas.microsoft.com/office/powerpoint/2010/main" val="423035682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7969D2D1-BE53-45AC-8415-C26FFEC46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22011"/>
            <a:ext cx="4339292" cy="32544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Subtitle 2">
            <a:extLst>
              <a:ext uri="{FF2B5EF4-FFF2-40B4-BE49-F238E27FC236}">
                <a16:creationId xmlns:a16="http://schemas.microsoft.com/office/drawing/2014/main" id="{398FEC04-7BFD-4738-934C-9F2E2377C3AC}"/>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6" name="Subtitle 2">
            <a:extLst>
              <a:ext uri="{FF2B5EF4-FFF2-40B4-BE49-F238E27FC236}">
                <a16:creationId xmlns:a16="http://schemas.microsoft.com/office/drawing/2014/main" id="{0E05846A-1C0C-4B46-A7D4-3087AA4A187E}"/>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8" name="Title 1">
            <a:extLst>
              <a:ext uri="{FF2B5EF4-FFF2-40B4-BE49-F238E27FC236}">
                <a16:creationId xmlns:a16="http://schemas.microsoft.com/office/drawing/2014/main" id="{E2471F2E-DE03-435A-BCB5-21AF34362C5B}"/>
              </a:ext>
            </a:extLst>
          </p:cNvPr>
          <p:cNvSpPr txBox="1">
            <a:spLocks/>
          </p:cNvSpPr>
          <p:nvPr/>
        </p:nvSpPr>
        <p:spPr>
          <a:xfrm>
            <a:off x="2142565" y="232978"/>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ON THE SPEEDWAY: </a:t>
            </a:r>
            <a:r>
              <a:rPr lang="en-US" sz="4000" b="1" dirty="0"/>
              <a:t>Lane 1.</a:t>
            </a:r>
            <a:r>
              <a:rPr lang="en-US" sz="2400" b="1" dirty="0"/>
              <a:t> </a:t>
            </a:r>
            <a:r>
              <a:rPr lang="en-US" sz="4000" b="1" dirty="0"/>
              <a:t>Health</a:t>
            </a:r>
          </a:p>
        </p:txBody>
      </p:sp>
      <p:sp>
        <p:nvSpPr>
          <p:cNvPr id="11" name="Content Placeholder 2">
            <a:extLst>
              <a:ext uri="{FF2B5EF4-FFF2-40B4-BE49-F238E27FC236}">
                <a16:creationId xmlns:a16="http://schemas.microsoft.com/office/drawing/2014/main" id="{7241B77B-D348-4A41-A519-3CDE85BA01A5}"/>
              </a:ext>
            </a:extLst>
          </p:cNvPr>
          <p:cNvSpPr txBox="1">
            <a:spLocks/>
          </p:cNvSpPr>
          <p:nvPr/>
        </p:nvSpPr>
        <p:spPr>
          <a:xfrm>
            <a:off x="838200" y="1825625"/>
            <a:ext cx="32608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Beyond the absence of mental and physical illness, health is a feeling of strength and energy from your body and mind</a:t>
            </a:r>
          </a:p>
        </p:txBody>
      </p:sp>
    </p:spTree>
    <p:extLst>
      <p:ext uri="{BB962C8B-B14F-4D97-AF65-F5344CB8AC3E}">
        <p14:creationId xmlns:p14="http://schemas.microsoft.com/office/powerpoint/2010/main" val="341674008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person, person, car, board&#10;&#10;Description automatically generated">
            <a:extLst>
              <a:ext uri="{FF2B5EF4-FFF2-40B4-BE49-F238E27FC236}">
                <a16:creationId xmlns:a16="http://schemas.microsoft.com/office/drawing/2014/main" id="{CC5AF194-F415-4F8F-9AE9-D34AD1D07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992828">
            <a:off x="6859874" y="2203788"/>
            <a:ext cx="3756328" cy="28172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Subtitle 2">
            <a:extLst>
              <a:ext uri="{FF2B5EF4-FFF2-40B4-BE49-F238E27FC236}">
                <a16:creationId xmlns:a16="http://schemas.microsoft.com/office/drawing/2014/main" id="{6771A227-ED88-4895-B239-F0962BA5FE03}"/>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7" name="Subtitle 2">
            <a:extLst>
              <a:ext uri="{FF2B5EF4-FFF2-40B4-BE49-F238E27FC236}">
                <a16:creationId xmlns:a16="http://schemas.microsoft.com/office/drawing/2014/main" id="{A0582616-0068-482F-AB2A-E757252B48D2}"/>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9" name="Title 1">
            <a:extLst>
              <a:ext uri="{FF2B5EF4-FFF2-40B4-BE49-F238E27FC236}">
                <a16:creationId xmlns:a16="http://schemas.microsoft.com/office/drawing/2014/main" id="{1A3706AF-7CB7-44E8-B861-872D148BFB63}"/>
              </a:ext>
            </a:extLst>
          </p:cNvPr>
          <p:cNvSpPr txBox="1">
            <a:spLocks/>
          </p:cNvSpPr>
          <p:nvPr/>
        </p:nvSpPr>
        <p:spPr>
          <a:xfrm>
            <a:off x="2142565" y="232978"/>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ON THE SPEEDWAY: </a:t>
            </a:r>
            <a:r>
              <a:rPr lang="en-US" sz="4000" b="1" dirty="0"/>
              <a:t>Lane 2.</a:t>
            </a:r>
            <a:r>
              <a:rPr lang="en-US" sz="2400" b="1" dirty="0"/>
              <a:t> </a:t>
            </a:r>
            <a:r>
              <a:rPr lang="en-US" sz="4000" b="1" dirty="0"/>
              <a:t>Meaning</a:t>
            </a:r>
          </a:p>
        </p:txBody>
      </p:sp>
      <p:sp>
        <p:nvSpPr>
          <p:cNvPr id="10" name="Content Placeholder 2">
            <a:extLst>
              <a:ext uri="{FF2B5EF4-FFF2-40B4-BE49-F238E27FC236}">
                <a16:creationId xmlns:a16="http://schemas.microsoft.com/office/drawing/2014/main" id="{56EDA6E4-F91A-4DB5-B1AE-A945B1F8FDD4}"/>
              </a:ext>
            </a:extLst>
          </p:cNvPr>
          <p:cNvSpPr txBox="1">
            <a:spLocks/>
          </p:cNvSpPr>
          <p:nvPr/>
        </p:nvSpPr>
        <p:spPr>
          <a:xfrm>
            <a:off x="838200" y="1825625"/>
            <a:ext cx="32608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Feeling part of something bigger than yourself</a:t>
            </a:r>
          </a:p>
          <a:p>
            <a:r>
              <a:rPr lang="en-US" dirty="0"/>
              <a:t>Knowing that your work matters</a:t>
            </a:r>
          </a:p>
          <a:p>
            <a:r>
              <a:rPr lang="en-US" dirty="0"/>
              <a:t>Having purpose in your life </a:t>
            </a:r>
          </a:p>
        </p:txBody>
      </p:sp>
    </p:spTree>
    <p:extLst>
      <p:ext uri="{BB962C8B-B14F-4D97-AF65-F5344CB8AC3E}">
        <p14:creationId xmlns:p14="http://schemas.microsoft.com/office/powerpoint/2010/main" val="24661474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C6E02D0-769B-454A-BC69-90AA5ED22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932" y="1803289"/>
            <a:ext cx="2991687" cy="3987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Subtitle 2">
            <a:extLst>
              <a:ext uri="{FF2B5EF4-FFF2-40B4-BE49-F238E27FC236}">
                <a16:creationId xmlns:a16="http://schemas.microsoft.com/office/drawing/2014/main" id="{54EA52D2-5629-401B-A452-27C9E491B98A}"/>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6" name="Subtitle 2">
            <a:extLst>
              <a:ext uri="{FF2B5EF4-FFF2-40B4-BE49-F238E27FC236}">
                <a16:creationId xmlns:a16="http://schemas.microsoft.com/office/drawing/2014/main" id="{8D9A4882-1355-4532-A3AF-06FA6F1C38E6}"/>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9" name="Title 1">
            <a:extLst>
              <a:ext uri="{FF2B5EF4-FFF2-40B4-BE49-F238E27FC236}">
                <a16:creationId xmlns:a16="http://schemas.microsoft.com/office/drawing/2014/main" id="{31D3B1BF-1FF3-47B7-88C5-00A947BF7266}"/>
              </a:ext>
            </a:extLst>
          </p:cNvPr>
          <p:cNvSpPr txBox="1">
            <a:spLocks/>
          </p:cNvSpPr>
          <p:nvPr/>
        </p:nvSpPr>
        <p:spPr>
          <a:xfrm>
            <a:off x="2142565" y="232978"/>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ON THE SPEEDWAY: </a:t>
            </a:r>
            <a:r>
              <a:rPr lang="en-US" sz="4000" b="1" dirty="0"/>
              <a:t>Lane 3.</a:t>
            </a:r>
            <a:r>
              <a:rPr lang="en-US" sz="2400" b="1" dirty="0"/>
              <a:t> </a:t>
            </a:r>
            <a:r>
              <a:rPr lang="en-US" sz="4000" b="1" dirty="0"/>
              <a:t>Safety</a:t>
            </a:r>
          </a:p>
        </p:txBody>
      </p:sp>
      <p:sp>
        <p:nvSpPr>
          <p:cNvPr id="10" name="Content Placeholder 2">
            <a:extLst>
              <a:ext uri="{FF2B5EF4-FFF2-40B4-BE49-F238E27FC236}">
                <a16:creationId xmlns:a16="http://schemas.microsoft.com/office/drawing/2014/main" id="{AA8567E7-3022-4AA7-87DD-50AA474405E8}"/>
              </a:ext>
            </a:extLst>
          </p:cNvPr>
          <p:cNvSpPr txBox="1">
            <a:spLocks/>
          </p:cNvSpPr>
          <p:nvPr/>
        </p:nvSpPr>
        <p:spPr>
          <a:xfrm>
            <a:off x="838200" y="1825625"/>
            <a:ext cx="3260834"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Knowing that you are safe from physical and psychological harm at work</a:t>
            </a:r>
          </a:p>
          <a:p>
            <a:r>
              <a:rPr lang="en-US" dirty="0"/>
              <a:t>Feeling secure enough to take calculated risks and show vulnerability</a:t>
            </a:r>
          </a:p>
          <a:p>
            <a:r>
              <a:rPr lang="en-US" dirty="0"/>
              <a:t>Free of concern about meeting basic life needs</a:t>
            </a:r>
          </a:p>
        </p:txBody>
      </p:sp>
    </p:spTree>
    <p:extLst>
      <p:ext uri="{BB962C8B-B14F-4D97-AF65-F5344CB8AC3E}">
        <p14:creationId xmlns:p14="http://schemas.microsoft.com/office/powerpoint/2010/main" val="309120175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id="{ECB60C63-16A8-4471-AD4D-8172BF2097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855" y="1710066"/>
            <a:ext cx="5030952" cy="37732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Subtitle 2">
            <a:extLst>
              <a:ext uri="{FF2B5EF4-FFF2-40B4-BE49-F238E27FC236}">
                <a16:creationId xmlns:a16="http://schemas.microsoft.com/office/drawing/2014/main" id="{17D3DB9C-3C8C-46AE-9BF0-DFB4DDEC396A}"/>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6" name="Subtitle 2">
            <a:extLst>
              <a:ext uri="{FF2B5EF4-FFF2-40B4-BE49-F238E27FC236}">
                <a16:creationId xmlns:a16="http://schemas.microsoft.com/office/drawing/2014/main" id="{125B6456-A812-4209-9A2C-4EC1D5972529}"/>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9" name="Title 1">
            <a:extLst>
              <a:ext uri="{FF2B5EF4-FFF2-40B4-BE49-F238E27FC236}">
                <a16:creationId xmlns:a16="http://schemas.microsoft.com/office/drawing/2014/main" id="{8C9A7A41-61D2-47E8-A670-4D1A5985B6FC}"/>
              </a:ext>
            </a:extLst>
          </p:cNvPr>
          <p:cNvSpPr txBox="1">
            <a:spLocks/>
          </p:cNvSpPr>
          <p:nvPr/>
        </p:nvSpPr>
        <p:spPr>
          <a:xfrm>
            <a:off x="2142565" y="232978"/>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ON THE SPEEDWAY: </a:t>
            </a:r>
            <a:r>
              <a:rPr lang="en-US" sz="4000" b="1" dirty="0"/>
              <a:t>Lane 4.</a:t>
            </a:r>
            <a:r>
              <a:rPr lang="en-US" sz="2400" b="1" dirty="0"/>
              <a:t> </a:t>
            </a:r>
            <a:r>
              <a:rPr lang="en-US" sz="4000" b="1" dirty="0"/>
              <a:t>Connection</a:t>
            </a:r>
          </a:p>
        </p:txBody>
      </p:sp>
      <p:sp>
        <p:nvSpPr>
          <p:cNvPr id="10" name="Content Placeholder 2">
            <a:extLst>
              <a:ext uri="{FF2B5EF4-FFF2-40B4-BE49-F238E27FC236}">
                <a16:creationId xmlns:a16="http://schemas.microsoft.com/office/drawing/2014/main" id="{ECDBF451-E50D-4002-96E2-CA87F9571B27}"/>
              </a:ext>
            </a:extLst>
          </p:cNvPr>
          <p:cNvSpPr txBox="1">
            <a:spLocks/>
          </p:cNvSpPr>
          <p:nvPr/>
        </p:nvSpPr>
        <p:spPr>
          <a:xfrm>
            <a:off x="838200" y="1825625"/>
            <a:ext cx="32608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Experiencing positive, trusting relationships with others</a:t>
            </a:r>
          </a:p>
          <a:p>
            <a:r>
              <a:rPr lang="en-US" dirty="0"/>
              <a:t>Feeling a sense of belonging, acceptance, and support </a:t>
            </a:r>
          </a:p>
        </p:txBody>
      </p:sp>
    </p:spTree>
    <p:extLst>
      <p:ext uri="{BB962C8B-B14F-4D97-AF65-F5344CB8AC3E}">
        <p14:creationId xmlns:p14="http://schemas.microsoft.com/office/powerpoint/2010/main" val="80794610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D481C20F-3631-4D8B-8252-DA7436EFB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839" y="1825625"/>
            <a:ext cx="5560430" cy="35789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Subtitle 2">
            <a:extLst>
              <a:ext uri="{FF2B5EF4-FFF2-40B4-BE49-F238E27FC236}">
                <a16:creationId xmlns:a16="http://schemas.microsoft.com/office/drawing/2014/main" id="{1D02D6F7-68AE-46A1-B90A-EE6991B06E26}"/>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7" name="Subtitle 2">
            <a:extLst>
              <a:ext uri="{FF2B5EF4-FFF2-40B4-BE49-F238E27FC236}">
                <a16:creationId xmlns:a16="http://schemas.microsoft.com/office/drawing/2014/main" id="{73508273-B39A-4F7C-966A-45FAD61B255B}"/>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9" name="Title 1">
            <a:extLst>
              <a:ext uri="{FF2B5EF4-FFF2-40B4-BE49-F238E27FC236}">
                <a16:creationId xmlns:a16="http://schemas.microsoft.com/office/drawing/2014/main" id="{81092E07-AF65-473E-993A-8E6DCD512D7B}"/>
              </a:ext>
            </a:extLst>
          </p:cNvPr>
          <p:cNvSpPr txBox="1">
            <a:spLocks/>
          </p:cNvSpPr>
          <p:nvPr/>
        </p:nvSpPr>
        <p:spPr>
          <a:xfrm>
            <a:off x="2142565" y="232978"/>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ON THE SPEEDWAY: </a:t>
            </a:r>
            <a:r>
              <a:rPr lang="en-US" sz="4000" b="1" dirty="0"/>
              <a:t>Lane 5.</a:t>
            </a:r>
            <a:r>
              <a:rPr lang="en-US" sz="2400" b="1" dirty="0"/>
              <a:t> </a:t>
            </a:r>
            <a:r>
              <a:rPr lang="en-US" sz="4000" b="1" dirty="0"/>
              <a:t>Achievement</a:t>
            </a:r>
          </a:p>
        </p:txBody>
      </p:sp>
      <p:sp>
        <p:nvSpPr>
          <p:cNvPr id="12" name="Content Placeholder 2">
            <a:extLst>
              <a:ext uri="{FF2B5EF4-FFF2-40B4-BE49-F238E27FC236}">
                <a16:creationId xmlns:a16="http://schemas.microsoft.com/office/drawing/2014/main" id="{7A50389E-47A7-4236-8B0D-0DB7CD3A49B1}"/>
              </a:ext>
            </a:extLst>
          </p:cNvPr>
          <p:cNvSpPr txBox="1">
            <a:spLocks/>
          </p:cNvSpPr>
          <p:nvPr/>
        </p:nvSpPr>
        <p:spPr>
          <a:xfrm>
            <a:off x="838200" y="1825625"/>
            <a:ext cx="32608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Feeling you have the support, resources and autonomy to achieve your goals</a:t>
            </a:r>
          </a:p>
          <a:p>
            <a:r>
              <a:rPr lang="en-US" dirty="0"/>
              <a:t>Succeeding at meeting your individual goals and work aspirations</a:t>
            </a:r>
          </a:p>
        </p:txBody>
      </p:sp>
    </p:spTree>
    <p:extLst>
      <p:ext uri="{BB962C8B-B14F-4D97-AF65-F5344CB8AC3E}">
        <p14:creationId xmlns:p14="http://schemas.microsoft.com/office/powerpoint/2010/main" val="282299072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61F024-FA4C-4541-BE4F-7BA57DC0F4BD}"/>
              </a:ext>
            </a:extLst>
          </p:cNvPr>
          <p:cNvSpPr>
            <a:spLocks noGrp="1"/>
          </p:cNvSpPr>
          <p:nvPr>
            <p:ph idx="1"/>
          </p:nvPr>
        </p:nvSpPr>
        <p:spPr>
          <a:xfrm>
            <a:off x="838200" y="1825625"/>
            <a:ext cx="3260834" cy="4351338"/>
          </a:xfrm>
        </p:spPr>
        <p:txBody>
          <a:bodyPr/>
          <a:lstStyle/>
          <a:p>
            <a:r>
              <a:rPr lang="en-US" dirty="0"/>
              <a:t>Feeling like you are progressing in your career</a:t>
            </a:r>
          </a:p>
          <a:p>
            <a:r>
              <a:rPr lang="en-US" dirty="0"/>
              <a:t>Learning and being challenged to use and expand on your strengths</a:t>
            </a:r>
          </a:p>
        </p:txBody>
      </p:sp>
      <p:pic>
        <p:nvPicPr>
          <p:cNvPr id="5" name="Picture 4" descr="A group of people standing in a room&#10;&#10;Description automatically generated">
            <a:extLst>
              <a:ext uri="{FF2B5EF4-FFF2-40B4-BE49-F238E27FC236}">
                <a16:creationId xmlns:a16="http://schemas.microsoft.com/office/drawing/2014/main" id="{083E5D29-1720-45E5-8FDC-1AE9CF7D3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792" y="1825625"/>
            <a:ext cx="6484584" cy="36475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Subtitle 2">
            <a:extLst>
              <a:ext uri="{FF2B5EF4-FFF2-40B4-BE49-F238E27FC236}">
                <a16:creationId xmlns:a16="http://schemas.microsoft.com/office/drawing/2014/main" id="{91931CDE-F06E-4D66-BEDE-69AEDD9299E0}"/>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7" name="Subtitle 2">
            <a:extLst>
              <a:ext uri="{FF2B5EF4-FFF2-40B4-BE49-F238E27FC236}">
                <a16:creationId xmlns:a16="http://schemas.microsoft.com/office/drawing/2014/main" id="{92B9CE30-584A-4631-96AA-9272DD011773}"/>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9" name="Title 1">
            <a:extLst>
              <a:ext uri="{FF2B5EF4-FFF2-40B4-BE49-F238E27FC236}">
                <a16:creationId xmlns:a16="http://schemas.microsoft.com/office/drawing/2014/main" id="{D44D3AF7-C0A5-4748-A6FA-8E31019D7B5B}"/>
              </a:ext>
            </a:extLst>
          </p:cNvPr>
          <p:cNvSpPr txBox="1">
            <a:spLocks/>
          </p:cNvSpPr>
          <p:nvPr/>
        </p:nvSpPr>
        <p:spPr>
          <a:xfrm>
            <a:off x="2142565" y="232978"/>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ON THE SPEEDWAY: </a:t>
            </a:r>
            <a:r>
              <a:rPr lang="en-US" sz="4000" b="1" dirty="0"/>
              <a:t>Lane 6.</a:t>
            </a:r>
            <a:r>
              <a:rPr lang="en-US" sz="2400" b="1" dirty="0"/>
              <a:t> </a:t>
            </a:r>
            <a:r>
              <a:rPr lang="en-US" sz="4000" b="1" dirty="0"/>
              <a:t>Growth</a:t>
            </a:r>
          </a:p>
        </p:txBody>
      </p:sp>
    </p:spTree>
    <p:extLst>
      <p:ext uri="{BB962C8B-B14F-4D97-AF65-F5344CB8AC3E}">
        <p14:creationId xmlns:p14="http://schemas.microsoft.com/office/powerpoint/2010/main" val="32742159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7E368BB1-5EC4-4D13-91AE-25E774B94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1613">
            <a:off x="6296216" y="1699499"/>
            <a:ext cx="2200879" cy="39235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A person sitting on the grass&#10;&#10;Description automatically generated">
            <a:extLst>
              <a:ext uri="{FF2B5EF4-FFF2-40B4-BE49-F238E27FC236}">
                <a16:creationId xmlns:a16="http://schemas.microsoft.com/office/drawing/2014/main" id="{67613ECE-9A2D-45BB-82CF-70D75121A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485990" y="2369480"/>
            <a:ext cx="3444764" cy="25835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Subtitle 2">
            <a:extLst>
              <a:ext uri="{FF2B5EF4-FFF2-40B4-BE49-F238E27FC236}">
                <a16:creationId xmlns:a16="http://schemas.microsoft.com/office/drawing/2014/main" id="{D6BA4E54-FA70-4EA5-9261-D7902F8BA7D5}"/>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7" name="Subtitle 2">
            <a:extLst>
              <a:ext uri="{FF2B5EF4-FFF2-40B4-BE49-F238E27FC236}">
                <a16:creationId xmlns:a16="http://schemas.microsoft.com/office/drawing/2014/main" id="{CE995171-04BB-4F7A-88A7-213EF201920A}"/>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10" name="Title 1">
            <a:extLst>
              <a:ext uri="{FF2B5EF4-FFF2-40B4-BE49-F238E27FC236}">
                <a16:creationId xmlns:a16="http://schemas.microsoft.com/office/drawing/2014/main" id="{7C651A7B-9755-46F6-9971-A828D4D3E361}"/>
              </a:ext>
            </a:extLst>
          </p:cNvPr>
          <p:cNvSpPr txBox="1">
            <a:spLocks/>
          </p:cNvSpPr>
          <p:nvPr/>
        </p:nvSpPr>
        <p:spPr>
          <a:xfrm>
            <a:off x="2142565" y="232979"/>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ON THE SPEEDWAY: </a:t>
            </a:r>
            <a:r>
              <a:rPr lang="en-US" sz="4000" b="1" dirty="0"/>
              <a:t>Lane 7.</a:t>
            </a:r>
            <a:r>
              <a:rPr lang="en-US" sz="2400" b="1" dirty="0"/>
              <a:t> </a:t>
            </a:r>
            <a:r>
              <a:rPr lang="en-US" sz="4000" b="1" dirty="0"/>
              <a:t>Resiliency</a:t>
            </a:r>
          </a:p>
        </p:txBody>
      </p:sp>
      <p:sp>
        <p:nvSpPr>
          <p:cNvPr id="11" name="Content Placeholder 2">
            <a:extLst>
              <a:ext uri="{FF2B5EF4-FFF2-40B4-BE49-F238E27FC236}">
                <a16:creationId xmlns:a16="http://schemas.microsoft.com/office/drawing/2014/main" id="{5FA4E8B1-D233-4497-B8C6-77F353D5B597}"/>
              </a:ext>
            </a:extLst>
          </p:cNvPr>
          <p:cNvSpPr txBox="1">
            <a:spLocks/>
          </p:cNvSpPr>
          <p:nvPr/>
        </p:nvSpPr>
        <p:spPr>
          <a:xfrm>
            <a:off x="838200" y="1825625"/>
            <a:ext cx="32608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Viewing life with optimism</a:t>
            </a:r>
          </a:p>
          <a:p>
            <a:r>
              <a:rPr lang="en-US" dirty="0"/>
              <a:t>Feeling grateful and expressing appreciation</a:t>
            </a:r>
          </a:p>
          <a:p>
            <a:r>
              <a:rPr lang="en-US" dirty="0"/>
              <a:t>Feeling validated and encouraged</a:t>
            </a:r>
          </a:p>
        </p:txBody>
      </p:sp>
    </p:spTree>
    <p:extLst>
      <p:ext uri="{BB962C8B-B14F-4D97-AF65-F5344CB8AC3E}">
        <p14:creationId xmlns:p14="http://schemas.microsoft.com/office/powerpoint/2010/main" val="34590049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F3104-4C88-4C94-AD23-0AB921900A7D}"/>
              </a:ext>
            </a:extLst>
          </p:cNvPr>
          <p:cNvSpPr>
            <a:spLocks noGrp="1"/>
          </p:cNvSpPr>
          <p:nvPr>
            <p:ph idx="1"/>
          </p:nvPr>
        </p:nvSpPr>
        <p:spPr>
          <a:xfrm>
            <a:off x="943303" y="1825445"/>
            <a:ext cx="10515600" cy="4351338"/>
          </a:xfrm>
        </p:spPr>
        <p:txBody>
          <a:bodyPr/>
          <a:lstStyle/>
          <a:p>
            <a:r>
              <a:rPr lang="en-US" dirty="0"/>
              <a:t>Wellbeing Committee</a:t>
            </a:r>
          </a:p>
          <a:p>
            <a:r>
              <a:rPr lang="en-US" dirty="0"/>
              <a:t>Program Goals</a:t>
            </a:r>
          </a:p>
          <a:p>
            <a:r>
              <a:rPr lang="en-US" dirty="0"/>
              <a:t>Action Planning</a:t>
            </a:r>
          </a:p>
          <a:p>
            <a:pPr lvl="1"/>
            <a:r>
              <a:rPr lang="en-US" dirty="0"/>
              <a:t>With your Committee and your LGRMS HPS Rep</a:t>
            </a:r>
          </a:p>
          <a:p>
            <a:pPr lvl="0"/>
            <a:r>
              <a:rPr lang="en-US" dirty="0"/>
              <a:t>Allow employee input and ideas </a:t>
            </a:r>
          </a:p>
          <a:p>
            <a:pPr lvl="1"/>
            <a:r>
              <a:rPr lang="en-US" dirty="0"/>
              <a:t>Health Promotion Interest Survey</a:t>
            </a:r>
          </a:p>
          <a:p>
            <a:pPr lvl="1"/>
            <a:r>
              <a:rPr lang="en-US" dirty="0"/>
              <a:t>Health Risk Assessments (HRAs)</a:t>
            </a:r>
          </a:p>
          <a:p>
            <a:endParaRPr lang="en-US" dirty="0"/>
          </a:p>
        </p:txBody>
      </p:sp>
      <p:sp>
        <p:nvSpPr>
          <p:cNvPr id="4" name="Subtitle 2">
            <a:extLst>
              <a:ext uri="{FF2B5EF4-FFF2-40B4-BE49-F238E27FC236}">
                <a16:creationId xmlns:a16="http://schemas.microsoft.com/office/drawing/2014/main" id="{76A1CD27-B09B-4E3B-B573-BD9C33FB5698}"/>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5" name="Subtitle 2">
            <a:extLst>
              <a:ext uri="{FF2B5EF4-FFF2-40B4-BE49-F238E27FC236}">
                <a16:creationId xmlns:a16="http://schemas.microsoft.com/office/drawing/2014/main" id="{EA79DDD9-1980-49ED-BA98-0EF813510EE6}"/>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6" name="Title 1">
            <a:extLst>
              <a:ext uri="{FF2B5EF4-FFF2-40B4-BE49-F238E27FC236}">
                <a16:creationId xmlns:a16="http://schemas.microsoft.com/office/drawing/2014/main" id="{91176ED8-B26E-413F-983B-0A10F67CD630}"/>
              </a:ext>
            </a:extLst>
          </p:cNvPr>
          <p:cNvSpPr txBox="1">
            <a:spLocks/>
          </p:cNvSpPr>
          <p:nvPr/>
        </p:nvSpPr>
        <p:spPr>
          <a:xfrm>
            <a:off x="2142565" y="232979"/>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ON THE SPEEDWAY: </a:t>
            </a:r>
            <a:r>
              <a:rPr lang="en-US" sz="4000" b="1" dirty="0"/>
              <a:t>Building Your Workplace Wellbeing Program</a:t>
            </a:r>
          </a:p>
        </p:txBody>
      </p:sp>
    </p:spTree>
    <p:extLst>
      <p:ext uri="{BB962C8B-B14F-4D97-AF65-F5344CB8AC3E}">
        <p14:creationId xmlns:p14="http://schemas.microsoft.com/office/powerpoint/2010/main" val="371363625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8DECA1-62D3-4AE4-9709-B8F6B2C8DF91}"/>
              </a:ext>
            </a:extLst>
          </p:cNvPr>
          <p:cNvSpPr/>
          <p:nvPr/>
        </p:nvSpPr>
        <p:spPr>
          <a:xfrm>
            <a:off x="0" y="1997592"/>
            <a:ext cx="5742864" cy="4424855"/>
          </a:xfrm>
          <a:prstGeom prst="rect">
            <a:avLst/>
          </a:prstGeom>
          <a:solidFill>
            <a:srgbClr val="597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7C5ABA0-0EA8-47E6-8684-DE4D3466CDFA}"/>
              </a:ext>
            </a:extLst>
          </p:cNvPr>
          <p:cNvSpPr/>
          <p:nvPr/>
        </p:nvSpPr>
        <p:spPr>
          <a:xfrm>
            <a:off x="1042494" y="2228671"/>
            <a:ext cx="3667556" cy="1200329"/>
          </a:xfrm>
          <a:prstGeom prst="rect">
            <a:avLst/>
          </a:prstGeom>
        </p:spPr>
        <p:txBody>
          <a:bodyPr wrap="square">
            <a:spAutoFit/>
          </a:bodyPr>
          <a:lstStyle/>
          <a:p>
            <a:r>
              <a:rPr lang="en-US" altLang="en-US" b="1" dirty="0">
                <a:solidFill>
                  <a:schemeClr val="bg1"/>
                </a:solidFill>
                <a:effectLst>
                  <a:outerShdw blurRad="38100" dist="38100" dir="2700000" algn="tl">
                    <a:srgbClr val="000000">
                      <a:alpha val="43137"/>
                    </a:srgbClr>
                  </a:outerShdw>
                </a:effectLst>
              </a:rPr>
              <a:t>Sherea Robinson</a:t>
            </a:r>
          </a:p>
          <a:p>
            <a:r>
              <a:rPr lang="en-US" altLang="en-US" dirty="0">
                <a:solidFill>
                  <a:schemeClr val="bg1"/>
                </a:solidFill>
                <a:effectLst>
                  <a:outerShdw blurRad="38100" dist="38100" dir="2700000" algn="tl">
                    <a:srgbClr val="000000">
                      <a:alpha val="43137"/>
                    </a:srgbClr>
                  </a:outerShdw>
                </a:effectLst>
              </a:rPr>
              <a:t>Health Promotion Services Manager</a:t>
            </a:r>
          </a:p>
          <a:p>
            <a:r>
              <a:rPr lang="en-US" altLang="en-US" dirty="0">
                <a:solidFill>
                  <a:schemeClr val="bg1"/>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srobinson@lgrms.com</a:t>
            </a:r>
            <a:endParaRPr lang="en-US" altLang="en-US" dirty="0">
              <a:solidFill>
                <a:schemeClr val="bg1"/>
              </a:solidFill>
              <a:effectLst>
                <a:outerShdw blurRad="38100" dist="38100" dir="2700000" algn="tl">
                  <a:srgbClr val="000000">
                    <a:alpha val="43137"/>
                  </a:srgbClr>
                </a:outerShdw>
              </a:effectLst>
            </a:endParaRPr>
          </a:p>
          <a:p>
            <a:r>
              <a:rPr lang="en-US" altLang="en-US" dirty="0">
                <a:solidFill>
                  <a:schemeClr val="bg1"/>
                </a:solidFill>
                <a:effectLst>
                  <a:outerShdw blurRad="38100" dist="38100" dir="2700000" algn="tl">
                    <a:srgbClr val="000000">
                      <a:alpha val="43137"/>
                    </a:srgbClr>
                  </a:outerShdw>
                </a:effectLst>
              </a:rPr>
              <a:t>404.821.4741</a:t>
            </a:r>
          </a:p>
        </p:txBody>
      </p:sp>
      <p:sp>
        <p:nvSpPr>
          <p:cNvPr id="7" name="Rectangle 6">
            <a:extLst>
              <a:ext uri="{FF2B5EF4-FFF2-40B4-BE49-F238E27FC236}">
                <a16:creationId xmlns:a16="http://schemas.microsoft.com/office/drawing/2014/main" id="{A2531424-3619-4172-8DD4-1B77C93F0C49}"/>
              </a:ext>
            </a:extLst>
          </p:cNvPr>
          <p:cNvSpPr/>
          <p:nvPr/>
        </p:nvSpPr>
        <p:spPr>
          <a:xfrm>
            <a:off x="1019924" y="3561232"/>
            <a:ext cx="3667556" cy="1200329"/>
          </a:xfrm>
          <a:prstGeom prst="rect">
            <a:avLst/>
          </a:prstGeom>
        </p:spPr>
        <p:txBody>
          <a:bodyPr wrap="square">
            <a:spAutoFit/>
          </a:bodyPr>
          <a:lstStyle/>
          <a:p>
            <a:r>
              <a:rPr lang="en-US" altLang="en-US" b="1" dirty="0">
                <a:solidFill>
                  <a:schemeClr val="bg1"/>
                </a:solidFill>
                <a:effectLst>
                  <a:outerShdw blurRad="38100" dist="38100" dir="2700000" algn="tl">
                    <a:srgbClr val="000000">
                      <a:alpha val="43137"/>
                    </a:srgbClr>
                  </a:outerShdw>
                </a:effectLst>
              </a:rPr>
              <a:t>Candace Amos</a:t>
            </a:r>
          </a:p>
          <a:p>
            <a:r>
              <a:rPr lang="en-US" altLang="en-US" dirty="0">
                <a:solidFill>
                  <a:schemeClr val="bg1"/>
                </a:solidFill>
                <a:effectLst>
                  <a:outerShdw blurRad="38100" dist="38100" dir="2700000" algn="tl">
                    <a:srgbClr val="000000">
                      <a:alpha val="43137"/>
                    </a:srgbClr>
                  </a:outerShdw>
                </a:effectLst>
              </a:rPr>
              <a:t>Southwest Central Region</a:t>
            </a:r>
          </a:p>
          <a:p>
            <a:r>
              <a:rPr lang="en-US" altLang="en-US" dirty="0">
                <a:solidFill>
                  <a:schemeClr val="bg1"/>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camos@lgrms.com</a:t>
            </a:r>
            <a:endParaRPr lang="en-US" altLang="en-US" dirty="0">
              <a:solidFill>
                <a:schemeClr val="bg1"/>
              </a:solidFill>
              <a:effectLst>
                <a:outerShdw blurRad="38100" dist="38100" dir="2700000" algn="tl">
                  <a:srgbClr val="000000">
                    <a:alpha val="43137"/>
                  </a:srgbClr>
                </a:outerShdw>
              </a:effectLst>
            </a:endParaRPr>
          </a:p>
          <a:p>
            <a:r>
              <a:rPr lang="en-US" altLang="en-US" dirty="0">
                <a:solidFill>
                  <a:schemeClr val="bg1"/>
                </a:solidFill>
                <a:effectLst>
                  <a:outerShdw blurRad="38100" dist="38100" dir="2700000" algn="tl">
                    <a:srgbClr val="000000">
                      <a:alpha val="43137"/>
                    </a:srgbClr>
                  </a:outerShdw>
                </a:effectLst>
              </a:rPr>
              <a:t>404.416.3379</a:t>
            </a:r>
          </a:p>
        </p:txBody>
      </p:sp>
      <p:sp>
        <p:nvSpPr>
          <p:cNvPr id="9" name="Rectangle 8">
            <a:extLst>
              <a:ext uri="{FF2B5EF4-FFF2-40B4-BE49-F238E27FC236}">
                <a16:creationId xmlns:a16="http://schemas.microsoft.com/office/drawing/2014/main" id="{0BFF745F-47CE-4795-ADE0-3AAA37AF3F24}"/>
              </a:ext>
            </a:extLst>
          </p:cNvPr>
          <p:cNvSpPr/>
          <p:nvPr/>
        </p:nvSpPr>
        <p:spPr>
          <a:xfrm>
            <a:off x="1008630" y="4893793"/>
            <a:ext cx="3810000" cy="1200329"/>
          </a:xfrm>
          <a:prstGeom prst="rect">
            <a:avLst/>
          </a:prstGeom>
        </p:spPr>
        <p:txBody>
          <a:bodyPr wrap="square">
            <a:spAutoFit/>
          </a:bodyPr>
          <a:lstStyle/>
          <a:p>
            <a:r>
              <a:rPr lang="en-US" altLang="en-US" b="1" dirty="0">
                <a:solidFill>
                  <a:schemeClr val="bg1"/>
                </a:solidFill>
                <a:effectLst>
                  <a:outerShdw blurRad="38100" dist="38100" dir="2700000" algn="tl">
                    <a:srgbClr val="000000">
                      <a:alpha val="43137"/>
                    </a:srgbClr>
                  </a:outerShdw>
                </a:effectLst>
              </a:rPr>
              <a:t>Paige Rinehart</a:t>
            </a:r>
          </a:p>
          <a:p>
            <a:r>
              <a:rPr lang="en-US" altLang="en-US" dirty="0">
                <a:solidFill>
                  <a:schemeClr val="bg1"/>
                </a:solidFill>
                <a:effectLst>
                  <a:outerShdw blurRad="38100" dist="38100" dir="2700000" algn="tl">
                    <a:srgbClr val="000000">
                      <a:alpha val="43137"/>
                    </a:srgbClr>
                  </a:outerShdw>
                </a:effectLst>
              </a:rPr>
              <a:t>Northeast Central Region</a:t>
            </a:r>
          </a:p>
          <a:p>
            <a:r>
              <a:rPr lang="en-US" altLang="en-US" dirty="0">
                <a:solidFill>
                  <a:schemeClr val="bg1"/>
                </a:solidFill>
                <a:effectLst>
                  <a:outerShdw blurRad="38100" dist="38100" dir="2700000" algn="tl">
                    <a:srgbClr val="000000">
                      <a:alpha val="43137"/>
                    </a:srgbClr>
                  </a:outerShdw>
                </a:effectLst>
                <a:hlinkClick r:id="rId6">
                  <a:extLst>
                    <a:ext uri="{A12FA001-AC4F-418D-AE19-62706E023703}">
                      <ahyp:hlinkClr xmlns:ahyp="http://schemas.microsoft.com/office/drawing/2018/hyperlinkcolor" val="tx"/>
                    </a:ext>
                  </a:extLst>
                </a:hlinkClick>
              </a:rPr>
              <a:t>prinehart@lgrms.com</a:t>
            </a:r>
            <a:endParaRPr lang="en-US" altLang="en-US" dirty="0">
              <a:solidFill>
                <a:schemeClr val="bg1"/>
              </a:solidFill>
              <a:effectLst>
                <a:outerShdw blurRad="38100" dist="38100" dir="2700000" algn="tl">
                  <a:srgbClr val="000000">
                    <a:alpha val="43137"/>
                  </a:srgbClr>
                </a:outerShdw>
              </a:effectLst>
            </a:endParaRPr>
          </a:p>
          <a:p>
            <a:r>
              <a:rPr lang="en-US" altLang="en-US" dirty="0">
                <a:solidFill>
                  <a:schemeClr val="bg1"/>
                </a:solidFill>
                <a:effectLst>
                  <a:outerShdw blurRad="38100" dist="38100" dir="2700000" algn="tl">
                    <a:srgbClr val="000000">
                      <a:alpha val="43137"/>
                    </a:srgbClr>
                  </a:outerShdw>
                </a:effectLst>
              </a:rPr>
              <a:t>404.295.4979</a:t>
            </a:r>
          </a:p>
        </p:txBody>
      </p:sp>
      <p:sp>
        <p:nvSpPr>
          <p:cNvPr id="8" name="Subtitle 2">
            <a:extLst>
              <a:ext uri="{FF2B5EF4-FFF2-40B4-BE49-F238E27FC236}">
                <a16:creationId xmlns:a16="http://schemas.microsoft.com/office/drawing/2014/main" id="{897FC9FC-B713-4D04-A6D1-2DD4300B0793}"/>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10" name="Subtitle 2">
            <a:extLst>
              <a:ext uri="{FF2B5EF4-FFF2-40B4-BE49-F238E27FC236}">
                <a16:creationId xmlns:a16="http://schemas.microsoft.com/office/drawing/2014/main" id="{6A357812-7901-4918-A86A-5399B46D9D7A}"/>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12" name="Title 1">
            <a:extLst>
              <a:ext uri="{FF2B5EF4-FFF2-40B4-BE49-F238E27FC236}">
                <a16:creationId xmlns:a16="http://schemas.microsoft.com/office/drawing/2014/main" id="{915D235A-ACF7-44ED-9F95-7FA657DF3B36}"/>
              </a:ext>
            </a:extLst>
          </p:cNvPr>
          <p:cNvSpPr txBox="1">
            <a:spLocks/>
          </p:cNvSpPr>
          <p:nvPr/>
        </p:nvSpPr>
        <p:spPr>
          <a:xfrm>
            <a:off x="2142565" y="232979"/>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Pit Crew Support: </a:t>
            </a:r>
            <a:r>
              <a:rPr lang="en-US" sz="4000" b="1" dirty="0"/>
              <a:t>LGRMS HPS</a:t>
            </a:r>
          </a:p>
        </p:txBody>
      </p:sp>
      <p:pic>
        <p:nvPicPr>
          <p:cNvPr id="11" name="Picture 10">
            <a:extLst>
              <a:ext uri="{FF2B5EF4-FFF2-40B4-BE49-F238E27FC236}">
                <a16:creationId xmlns:a16="http://schemas.microsoft.com/office/drawing/2014/main" id="{078F53EF-C5B4-44AD-9FC1-85AEBD80E6C7}"/>
              </a:ext>
            </a:extLst>
          </p:cNvPr>
          <p:cNvPicPr>
            <a:picLocks noChangeAspect="1"/>
          </p:cNvPicPr>
          <p:nvPr/>
        </p:nvPicPr>
        <p:blipFill>
          <a:blip r:embed="rId7"/>
          <a:stretch>
            <a:fillRect/>
          </a:stretch>
        </p:blipFill>
        <p:spPr>
          <a:xfrm rot="496222">
            <a:off x="6756962" y="1290821"/>
            <a:ext cx="4336119" cy="51959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3397565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B31848-E2FC-4095-A19C-B3E2870619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0563" y="310547"/>
            <a:ext cx="1457020" cy="651660"/>
          </a:xfrm>
          <a:prstGeom prst="rect">
            <a:avLst/>
          </a:prstGeom>
          <a:effectLst/>
        </p:spPr>
      </p:pic>
      <p:sp>
        <p:nvSpPr>
          <p:cNvPr id="7" name="Subtitle 2">
            <a:extLst>
              <a:ext uri="{FF2B5EF4-FFF2-40B4-BE49-F238E27FC236}">
                <a16:creationId xmlns:a16="http://schemas.microsoft.com/office/drawing/2014/main" id="{31AF9245-55FE-457E-96BD-6F1ADD14DB17}"/>
              </a:ext>
            </a:extLst>
          </p:cNvPr>
          <p:cNvSpPr>
            <a:spLocks noGrp="1"/>
          </p:cNvSpPr>
          <p:nvPr>
            <p:ph type="subTitle" idx="1"/>
          </p:nvPr>
        </p:nvSpPr>
        <p:spPr>
          <a:xfrm>
            <a:off x="468461" y="3671559"/>
            <a:ext cx="3346794" cy="244883"/>
          </a:xfrm>
        </p:spPr>
        <p:txBody>
          <a:bodyPr>
            <a:normAutofit lnSpcReduction="10000"/>
          </a:bodyPr>
          <a:lstStyle/>
          <a:p>
            <a:r>
              <a:rPr lang="en-US" sz="1200" dirty="0">
                <a:solidFill>
                  <a:schemeClr val="bg1"/>
                </a:solidFill>
              </a:rPr>
              <a:t>Workshop</a:t>
            </a:r>
          </a:p>
        </p:txBody>
      </p:sp>
      <p:sp>
        <p:nvSpPr>
          <p:cNvPr id="8" name="Subtitle 2">
            <a:extLst>
              <a:ext uri="{FF2B5EF4-FFF2-40B4-BE49-F238E27FC236}">
                <a16:creationId xmlns:a16="http://schemas.microsoft.com/office/drawing/2014/main" id="{E1AB87AE-A897-4ADD-A3B8-33F931D8026D}"/>
              </a:ext>
            </a:extLst>
          </p:cNvPr>
          <p:cNvSpPr txBox="1">
            <a:spLocks/>
          </p:cNvSpPr>
          <p:nvPr/>
        </p:nvSpPr>
        <p:spPr>
          <a:xfrm>
            <a:off x="472218" y="3288542"/>
            <a:ext cx="3346794" cy="24488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2021 HEALTH PROMOTION</a:t>
            </a:r>
          </a:p>
        </p:txBody>
      </p:sp>
      <p:sp>
        <p:nvSpPr>
          <p:cNvPr id="11" name="Rectangle 10">
            <a:extLst>
              <a:ext uri="{FF2B5EF4-FFF2-40B4-BE49-F238E27FC236}">
                <a16:creationId xmlns:a16="http://schemas.microsoft.com/office/drawing/2014/main" id="{D011F4E6-A147-4245-815E-7B20631723A1}"/>
              </a:ext>
            </a:extLst>
          </p:cNvPr>
          <p:cNvSpPr/>
          <p:nvPr/>
        </p:nvSpPr>
        <p:spPr>
          <a:xfrm>
            <a:off x="5120640" y="1119720"/>
            <a:ext cx="7071360" cy="4424855"/>
          </a:xfrm>
          <a:prstGeom prst="rect">
            <a:avLst/>
          </a:prstGeom>
          <a:solidFill>
            <a:srgbClr val="597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B0FAF72-380F-4017-B185-80CFD596BFCB}"/>
              </a:ext>
            </a:extLst>
          </p:cNvPr>
          <p:cNvSpPr txBox="1">
            <a:spLocks/>
          </p:cNvSpPr>
          <p:nvPr/>
        </p:nvSpPr>
        <p:spPr>
          <a:xfrm>
            <a:off x="5582687" y="936979"/>
            <a:ext cx="5253318" cy="4323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effectLst>
                  <a:outerShdw blurRad="38100" dist="38100" dir="2700000" algn="tl">
                    <a:srgbClr val="000000">
                      <a:alpha val="43137"/>
                    </a:srgbClr>
                  </a:outerShdw>
                </a:effectLst>
                <a:latin typeface="+mn-lt"/>
              </a:rPr>
              <a:t>Welcome Health Promotion Champions and Congratulations!</a:t>
            </a:r>
            <a:br>
              <a:rPr lang="en-US" b="1" cap="small" dirty="0">
                <a:solidFill>
                  <a:schemeClr val="bg1"/>
                </a:solidFill>
                <a:effectLst>
                  <a:outerShdw blurRad="38100" dist="38100" dir="2700000" algn="tl">
                    <a:srgbClr val="000000">
                      <a:alpha val="43137"/>
                    </a:srgbClr>
                  </a:outerShdw>
                </a:effectLst>
                <a:latin typeface="+mn-lt"/>
              </a:rPr>
            </a:br>
            <a:br>
              <a:rPr lang="en-US" b="1" cap="small" dirty="0">
                <a:solidFill>
                  <a:schemeClr val="bg1"/>
                </a:solidFill>
                <a:effectLst>
                  <a:outerShdw blurRad="38100" dist="38100" dir="2700000" algn="tl">
                    <a:srgbClr val="000000">
                      <a:alpha val="43137"/>
                    </a:srgbClr>
                  </a:outerShdw>
                </a:effectLst>
                <a:latin typeface="+mn-lt"/>
              </a:rPr>
            </a:br>
            <a:r>
              <a:rPr lang="en-US" b="1" cap="small" dirty="0">
                <a:solidFill>
                  <a:schemeClr val="bg1"/>
                </a:solidFill>
                <a:effectLst>
                  <a:outerShdw blurRad="38100" dist="38100" dir="2700000" algn="tl">
                    <a:srgbClr val="000000">
                      <a:alpha val="43137"/>
                    </a:srgbClr>
                  </a:outerShdw>
                </a:effectLst>
                <a:latin typeface="+mn-lt"/>
              </a:rPr>
              <a:t> </a:t>
            </a:r>
            <a:r>
              <a:rPr lang="en-US" b="1" i="1" cap="small" dirty="0">
                <a:solidFill>
                  <a:schemeClr val="bg1"/>
                </a:solidFill>
                <a:effectLst>
                  <a:outerShdw blurRad="38100" dist="38100" dir="2700000" algn="tl">
                    <a:srgbClr val="000000">
                      <a:alpha val="43137"/>
                    </a:srgbClr>
                  </a:outerShdw>
                </a:effectLst>
                <a:latin typeface="+mn-lt"/>
              </a:rPr>
              <a:t>The Grand Event Continues…</a:t>
            </a:r>
            <a:r>
              <a:rPr lang="en-US" b="1" cap="small" dirty="0">
                <a:solidFill>
                  <a:schemeClr val="bg1"/>
                </a:solidFill>
                <a:effectLst>
                  <a:outerShdw blurRad="38100" dist="38100" dir="2700000" algn="tl">
                    <a:srgbClr val="000000">
                      <a:alpha val="43137"/>
                    </a:srgbClr>
                  </a:outerShdw>
                </a:effectLst>
                <a:latin typeface="+mn-lt"/>
              </a:rPr>
              <a:t> </a:t>
            </a:r>
            <a:endParaRPr lang="en-US"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91003758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F000F3-1E2D-4913-8FB3-C3127BD27D63}"/>
              </a:ext>
            </a:extLst>
          </p:cNvPr>
          <p:cNvSpPr/>
          <p:nvPr/>
        </p:nvSpPr>
        <p:spPr>
          <a:xfrm>
            <a:off x="9254391" y="3832698"/>
            <a:ext cx="2099409" cy="2586711"/>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4FF4116-DDE5-42CF-8F0C-C12666E82959}"/>
              </a:ext>
            </a:extLst>
          </p:cNvPr>
          <p:cNvSpPr>
            <a:spLocks noGrp="1"/>
          </p:cNvSpPr>
          <p:nvPr>
            <p:ph idx="1"/>
          </p:nvPr>
        </p:nvSpPr>
        <p:spPr>
          <a:xfrm>
            <a:off x="838200" y="1825625"/>
            <a:ext cx="10515600" cy="4142999"/>
          </a:xfrm>
        </p:spPr>
        <p:txBody>
          <a:bodyPr>
            <a:normAutofit/>
          </a:bodyPr>
          <a:lstStyle/>
          <a:p>
            <a:pPr marL="0" indent="0">
              <a:buNone/>
            </a:pPr>
            <a:r>
              <a:rPr lang="en-US" sz="2600" b="1" dirty="0"/>
              <a:t>Awareness Resources and Health Communication Campaigns</a:t>
            </a:r>
            <a:endParaRPr lang="en-US" sz="2600" dirty="0"/>
          </a:p>
          <a:p>
            <a:r>
              <a:rPr lang="en-US" sz="2400" dirty="0"/>
              <a:t>Our website: </a:t>
            </a:r>
            <a:r>
              <a:rPr lang="en-US" sz="2400" u="sng" dirty="0">
                <a:hlinkClick r:id="rId4"/>
              </a:rPr>
              <a:t>www.LGRMS.com</a:t>
            </a:r>
            <a:r>
              <a:rPr lang="en-US" sz="2400" u="sng" dirty="0"/>
              <a:t> </a:t>
            </a:r>
            <a:r>
              <a:rPr lang="en-US" sz="2400" dirty="0"/>
              <a:t> offers access to a wide array of wellbeing resources</a:t>
            </a:r>
          </a:p>
          <a:p>
            <a:pPr lvl="1">
              <a:buSzPct val="75000"/>
            </a:pPr>
            <a:r>
              <a:rPr lang="en-US" sz="2800" dirty="0">
                <a:latin typeface="Freestyle Script" panose="030804020302050B0404" pitchFamily="66" charset="0"/>
              </a:rPr>
              <a:t>2021 Health Promotion Champion Training Manual</a:t>
            </a:r>
            <a:r>
              <a:rPr lang="en-US" sz="2800" dirty="0"/>
              <a:t> </a:t>
            </a:r>
          </a:p>
          <a:p>
            <a:pPr lvl="2"/>
            <a:r>
              <a:rPr lang="en-US" sz="1800" dirty="0"/>
              <a:t>Appendix contains planning templates, flyers, community resources, and more!</a:t>
            </a:r>
          </a:p>
          <a:p>
            <a:pPr lvl="1"/>
            <a:r>
              <a:rPr lang="en-US" sz="2000" dirty="0"/>
              <a:t>Health Promotion Interest Survey </a:t>
            </a:r>
            <a:endParaRPr lang="en-US" dirty="0"/>
          </a:p>
          <a:p>
            <a:pPr lvl="1"/>
            <a:r>
              <a:rPr lang="en-US" sz="2000" dirty="0"/>
              <a:t>Weekly Health Scoop</a:t>
            </a:r>
            <a:endParaRPr lang="en-US" dirty="0"/>
          </a:p>
          <a:p>
            <a:pPr lvl="1"/>
            <a:r>
              <a:rPr lang="en-US" sz="2000" dirty="0"/>
              <a:t>Health and Wellbeing Poster Campaign</a:t>
            </a:r>
            <a:endParaRPr lang="en-US" dirty="0"/>
          </a:p>
          <a:p>
            <a:pPr lvl="1"/>
            <a:r>
              <a:rPr lang="en-US" sz="2000" dirty="0"/>
              <a:t>Living Well Georgia in the SHARE Newsletter</a:t>
            </a:r>
          </a:p>
          <a:p>
            <a:pPr lvl="1"/>
            <a:r>
              <a:rPr lang="en-US" sz="2000" dirty="0"/>
              <a:t>Monthly Forum Call</a:t>
            </a:r>
            <a:endParaRPr lang="en-US" dirty="0"/>
          </a:p>
          <a:p>
            <a:endParaRPr lang="en-US" sz="2400" dirty="0"/>
          </a:p>
        </p:txBody>
      </p:sp>
      <p:sp>
        <p:nvSpPr>
          <p:cNvPr id="4" name="Subtitle 2">
            <a:extLst>
              <a:ext uri="{FF2B5EF4-FFF2-40B4-BE49-F238E27FC236}">
                <a16:creationId xmlns:a16="http://schemas.microsoft.com/office/drawing/2014/main" id="{88DEFB2A-2CDD-43ED-A9FB-DDDD14C9EB69}"/>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5" name="Subtitle 2">
            <a:extLst>
              <a:ext uri="{FF2B5EF4-FFF2-40B4-BE49-F238E27FC236}">
                <a16:creationId xmlns:a16="http://schemas.microsoft.com/office/drawing/2014/main" id="{E03DE5B7-D83A-46CA-B660-3A5DA66042B7}"/>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10" name="Title 1">
            <a:extLst>
              <a:ext uri="{FF2B5EF4-FFF2-40B4-BE49-F238E27FC236}">
                <a16:creationId xmlns:a16="http://schemas.microsoft.com/office/drawing/2014/main" id="{787930B1-5D8D-42F9-BE58-08747A52E17E}"/>
              </a:ext>
            </a:extLst>
          </p:cNvPr>
          <p:cNvSpPr txBox="1">
            <a:spLocks/>
          </p:cNvSpPr>
          <p:nvPr/>
        </p:nvSpPr>
        <p:spPr>
          <a:xfrm>
            <a:off x="2142565" y="232979"/>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Pit Crew Support: </a:t>
            </a:r>
            <a:r>
              <a:rPr lang="en-US" sz="4000" b="1" dirty="0"/>
              <a:t>Services and Resources</a:t>
            </a:r>
          </a:p>
        </p:txBody>
      </p:sp>
      <p:pic>
        <p:nvPicPr>
          <p:cNvPr id="6" name="Picture 5">
            <a:hlinkClick r:id="rId5"/>
            <a:extLst>
              <a:ext uri="{FF2B5EF4-FFF2-40B4-BE49-F238E27FC236}">
                <a16:creationId xmlns:a16="http://schemas.microsoft.com/office/drawing/2014/main" id="{8464CBAB-FB5B-4456-8FEE-9048E5CAE62B}"/>
              </a:ext>
            </a:extLst>
          </p:cNvPr>
          <p:cNvPicPr>
            <a:picLocks noChangeAspect="1"/>
          </p:cNvPicPr>
          <p:nvPr/>
        </p:nvPicPr>
        <p:blipFill>
          <a:blip r:embed="rId6"/>
          <a:stretch>
            <a:fillRect/>
          </a:stretch>
        </p:blipFill>
        <p:spPr>
          <a:xfrm>
            <a:off x="9444947" y="3968599"/>
            <a:ext cx="1723872" cy="2359248"/>
          </a:xfrm>
          <a:prstGeom prst="rect">
            <a:avLst/>
          </a:prstGeom>
          <a:effectLst>
            <a:outerShdw blurRad="50800" dist="38100" algn="l" rotWithShape="0">
              <a:prstClr val="black">
                <a:alpha val="40000"/>
              </a:prstClr>
            </a:outerShdw>
          </a:effectLst>
        </p:spPr>
      </p:pic>
      <p:sp>
        <p:nvSpPr>
          <p:cNvPr id="11" name="Rectangle 10">
            <a:extLst>
              <a:ext uri="{FF2B5EF4-FFF2-40B4-BE49-F238E27FC236}">
                <a16:creationId xmlns:a16="http://schemas.microsoft.com/office/drawing/2014/main" id="{46DEC57D-2DB8-4F1A-A4C3-735B35189202}"/>
              </a:ext>
            </a:extLst>
          </p:cNvPr>
          <p:cNvSpPr/>
          <p:nvPr/>
        </p:nvSpPr>
        <p:spPr>
          <a:xfrm>
            <a:off x="6867728" y="3832698"/>
            <a:ext cx="2161971" cy="2586711"/>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99DAE519-9BAF-4133-A402-09DA046F3216}"/>
              </a:ext>
            </a:extLst>
          </p:cNvPr>
          <p:cNvPicPr>
            <a:picLocks noChangeAspect="1"/>
          </p:cNvPicPr>
          <p:nvPr/>
        </p:nvPicPr>
        <p:blipFill>
          <a:blip r:embed="rId7"/>
          <a:stretch>
            <a:fillRect/>
          </a:stretch>
        </p:blipFill>
        <p:spPr>
          <a:xfrm>
            <a:off x="7052551" y="3968599"/>
            <a:ext cx="1812861" cy="2348858"/>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7521091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91E9E1-245D-48CE-A966-CEBD5640A26B}"/>
              </a:ext>
            </a:extLst>
          </p:cNvPr>
          <p:cNvSpPr>
            <a:spLocks noGrp="1"/>
          </p:cNvSpPr>
          <p:nvPr>
            <p:ph idx="1"/>
          </p:nvPr>
        </p:nvSpPr>
        <p:spPr>
          <a:xfrm>
            <a:off x="838200" y="1836914"/>
            <a:ext cx="3560622" cy="4351338"/>
          </a:xfrm>
        </p:spPr>
        <p:txBody>
          <a:bodyPr>
            <a:normAutofit/>
          </a:bodyPr>
          <a:lstStyle/>
          <a:p>
            <a:pPr marL="0" indent="0">
              <a:buNone/>
            </a:pPr>
            <a:r>
              <a:rPr lang="en-US" sz="2600" b="1" dirty="0"/>
              <a:t>Prevention and Health Education Trainings </a:t>
            </a:r>
            <a:endParaRPr lang="en-US" sz="2600" dirty="0"/>
          </a:p>
          <a:p>
            <a:pPr lvl="0"/>
            <a:r>
              <a:rPr lang="en-US" sz="2400" dirty="0"/>
              <a:t>LGRMS Training</a:t>
            </a:r>
          </a:p>
          <a:p>
            <a:pPr lvl="1"/>
            <a:r>
              <a:rPr lang="en-US" sz="2000" dirty="0"/>
              <a:t>Physical Health</a:t>
            </a:r>
          </a:p>
          <a:p>
            <a:pPr lvl="1"/>
            <a:r>
              <a:rPr lang="en-US" sz="2000" dirty="0"/>
              <a:t>Emotional/Mental Health</a:t>
            </a:r>
          </a:p>
          <a:p>
            <a:pPr lvl="1"/>
            <a:r>
              <a:rPr lang="en-US" sz="2000" dirty="0"/>
              <a:t>General Health</a:t>
            </a:r>
          </a:p>
          <a:p>
            <a:pPr lvl="1"/>
            <a:r>
              <a:rPr lang="en-US" sz="2000" dirty="0"/>
              <a:t>Occupational Health</a:t>
            </a:r>
          </a:p>
          <a:p>
            <a:pPr lvl="1"/>
            <a:r>
              <a:rPr lang="en-US" sz="2000" dirty="0"/>
              <a:t>Leadership and Wellbeing Committee Training</a:t>
            </a:r>
          </a:p>
          <a:p>
            <a:pPr lvl="1"/>
            <a:r>
              <a:rPr lang="en-US" sz="2000" i="1" dirty="0"/>
              <a:t>Fast Forward</a:t>
            </a:r>
            <a:r>
              <a:rPr lang="en-US" sz="2000" dirty="0"/>
              <a:t> Series</a:t>
            </a:r>
            <a:endParaRPr lang="en-US" sz="2400" dirty="0"/>
          </a:p>
        </p:txBody>
      </p:sp>
      <p:sp>
        <p:nvSpPr>
          <p:cNvPr id="4" name="Subtitle 2">
            <a:extLst>
              <a:ext uri="{FF2B5EF4-FFF2-40B4-BE49-F238E27FC236}">
                <a16:creationId xmlns:a16="http://schemas.microsoft.com/office/drawing/2014/main" id="{7B07A498-ADBB-4886-A044-BD4B3D3E7AF9}"/>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5" name="Subtitle 2">
            <a:extLst>
              <a:ext uri="{FF2B5EF4-FFF2-40B4-BE49-F238E27FC236}">
                <a16:creationId xmlns:a16="http://schemas.microsoft.com/office/drawing/2014/main" id="{3569C259-A127-405A-AAA3-678631CA6E36}"/>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8" name="Title 1">
            <a:extLst>
              <a:ext uri="{FF2B5EF4-FFF2-40B4-BE49-F238E27FC236}">
                <a16:creationId xmlns:a16="http://schemas.microsoft.com/office/drawing/2014/main" id="{B2511565-CF00-499D-86BA-7C37F2E5DE3A}"/>
              </a:ext>
            </a:extLst>
          </p:cNvPr>
          <p:cNvSpPr txBox="1">
            <a:spLocks/>
          </p:cNvSpPr>
          <p:nvPr/>
        </p:nvSpPr>
        <p:spPr>
          <a:xfrm>
            <a:off x="2142565" y="232979"/>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Pit Crew Support: </a:t>
            </a:r>
            <a:r>
              <a:rPr lang="en-US" sz="4000" b="1" dirty="0"/>
              <a:t>Services and Resources</a:t>
            </a:r>
          </a:p>
        </p:txBody>
      </p:sp>
      <p:pic>
        <p:nvPicPr>
          <p:cNvPr id="1026" name="Picture 2" descr="Fast Forward Icon Circle Outline - Icon Shop - Download free icons for  commercial use">
            <a:extLst>
              <a:ext uri="{FF2B5EF4-FFF2-40B4-BE49-F238E27FC236}">
                <a16:creationId xmlns:a16="http://schemas.microsoft.com/office/drawing/2014/main" id="{26EFE8EF-6D95-4284-9A7C-D7A5C2474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464" y="5029200"/>
            <a:ext cx="395299" cy="3952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6A880F6-A770-4AEC-9E96-A080CBF006D8}"/>
              </a:ext>
            </a:extLst>
          </p:cNvPr>
          <p:cNvPicPr>
            <a:picLocks noChangeAspect="1"/>
          </p:cNvPicPr>
          <p:nvPr/>
        </p:nvPicPr>
        <p:blipFill>
          <a:blip r:embed="rId5"/>
          <a:stretch>
            <a:fillRect/>
          </a:stretch>
        </p:blipFill>
        <p:spPr>
          <a:xfrm>
            <a:off x="4664597" y="1129095"/>
            <a:ext cx="7169823" cy="553867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2178404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91E9E1-245D-48CE-A966-CEBD5640A26B}"/>
              </a:ext>
            </a:extLst>
          </p:cNvPr>
          <p:cNvSpPr>
            <a:spLocks noGrp="1"/>
          </p:cNvSpPr>
          <p:nvPr>
            <p:ph idx="1"/>
          </p:nvPr>
        </p:nvSpPr>
        <p:spPr>
          <a:xfrm>
            <a:off x="838199" y="1836914"/>
            <a:ext cx="10872355" cy="4351338"/>
          </a:xfrm>
        </p:spPr>
        <p:txBody>
          <a:bodyPr>
            <a:normAutofit fontScale="92500" lnSpcReduction="20000"/>
          </a:bodyPr>
          <a:lstStyle/>
          <a:p>
            <a:pPr marL="0" indent="0">
              <a:buNone/>
            </a:pPr>
            <a:r>
              <a:rPr lang="en-US" b="1" dirty="0"/>
              <a:t>Prevention and Health Education Trainings</a:t>
            </a:r>
            <a:r>
              <a:rPr lang="en-US" sz="2600" b="1" dirty="0"/>
              <a:t> </a:t>
            </a:r>
            <a:endParaRPr lang="en-US" sz="2600" dirty="0"/>
          </a:p>
          <a:p>
            <a:pPr lvl="0"/>
            <a:r>
              <a:rPr lang="en-US" sz="2600" dirty="0"/>
              <a:t>LGRMS Training</a:t>
            </a:r>
          </a:p>
          <a:p>
            <a:pPr lvl="1"/>
            <a:r>
              <a:rPr lang="en-US" sz="2200" dirty="0"/>
              <a:t>Anthem Resources, Toolkits, and </a:t>
            </a:r>
            <a:r>
              <a:rPr lang="en-US" sz="2200" dirty="0" err="1"/>
              <a:t>LiveHealth</a:t>
            </a:r>
            <a:r>
              <a:rPr lang="en-US" sz="2200" dirty="0"/>
              <a:t> Online</a:t>
            </a:r>
          </a:p>
          <a:p>
            <a:pPr lvl="1"/>
            <a:r>
              <a:rPr lang="en-US" sz="2200" dirty="0"/>
              <a:t>Health Risk Assessments (HRAs)</a:t>
            </a:r>
          </a:p>
          <a:p>
            <a:pPr lvl="2"/>
            <a:r>
              <a:rPr lang="en-US" sz="1900" dirty="0"/>
              <a:t>LGRMS HRA</a:t>
            </a:r>
          </a:p>
          <a:p>
            <a:pPr lvl="3"/>
            <a:r>
              <a:rPr lang="en-US" sz="1700" dirty="0"/>
              <a:t>Electronic and Paper</a:t>
            </a:r>
            <a:endParaRPr lang="en-US" dirty="0"/>
          </a:p>
          <a:p>
            <a:pPr lvl="2"/>
            <a:r>
              <a:rPr lang="en-US" sz="1900" dirty="0"/>
              <a:t>Anthem BCBS HRA</a:t>
            </a:r>
            <a:endParaRPr lang="en-US" sz="1800" dirty="0"/>
          </a:p>
          <a:p>
            <a:pPr lvl="3"/>
            <a:r>
              <a:rPr lang="en-US" sz="1600" dirty="0"/>
              <a:t>Online through Anthem Portal</a:t>
            </a:r>
          </a:p>
          <a:p>
            <a:pPr lvl="0"/>
            <a:r>
              <a:rPr lang="en-US" sz="2600" dirty="0" err="1"/>
              <a:t>LocalGovU</a:t>
            </a:r>
            <a:r>
              <a:rPr lang="en-US" sz="2600" dirty="0"/>
              <a:t> E-Learning</a:t>
            </a:r>
            <a:endParaRPr lang="en-US" sz="2400" dirty="0"/>
          </a:p>
          <a:p>
            <a:pPr lvl="1"/>
            <a:r>
              <a:rPr lang="en-US" sz="2200" dirty="0">
                <a:ea typeface="Calibri" panose="020F0502020204030204" pitchFamily="34" charset="0"/>
                <a:cs typeface="Times New Roman" panose="02020603050405020304" pitchFamily="18" charset="0"/>
              </a:rPr>
              <a:t>O</a:t>
            </a:r>
            <a:r>
              <a:rPr lang="en-US" sz="2200" dirty="0">
                <a:effectLst/>
                <a:ea typeface="Calibri" panose="020F0502020204030204" pitchFamily="34" charset="0"/>
                <a:cs typeface="Times New Roman" panose="02020603050405020304" pitchFamily="18" charset="0"/>
              </a:rPr>
              <a:t>nline training courses with topics in: Health Promotion &amp; Wellness, Employee Safety, Corrections, Law Enforcement, and Management</a:t>
            </a:r>
            <a:endParaRPr lang="en-US" sz="2200" dirty="0"/>
          </a:p>
          <a:p>
            <a:pPr lvl="0"/>
            <a:r>
              <a:rPr lang="en-US" sz="2600" dirty="0"/>
              <a:t>Safety National</a:t>
            </a:r>
            <a:endParaRPr lang="en-US" sz="2400" dirty="0"/>
          </a:p>
          <a:p>
            <a:pPr lvl="1"/>
            <a:r>
              <a:rPr lang="en-US" sz="2200" dirty="0">
                <a:ea typeface="Calibri" panose="020F0502020204030204" pitchFamily="34" charset="0"/>
                <a:cs typeface="Times New Roman" panose="02020603050405020304" pitchFamily="18" charset="0"/>
              </a:rPr>
              <a:t>T</a:t>
            </a:r>
            <a:r>
              <a:rPr lang="en-US" sz="2200" dirty="0">
                <a:effectLst/>
                <a:ea typeface="Calibri" panose="020F0502020204030204" pitchFamily="34" charset="0"/>
                <a:cs typeface="Times New Roman" panose="02020603050405020304" pitchFamily="18" charset="0"/>
              </a:rPr>
              <a:t>raining and education, including classes and seminars on safety and risk control topics geared toward managers, supervisors, and employees</a:t>
            </a:r>
            <a:endParaRPr lang="en-US" sz="2200" dirty="0"/>
          </a:p>
          <a:p>
            <a:endParaRPr lang="en-US" dirty="0"/>
          </a:p>
        </p:txBody>
      </p:sp>
      <p:sp>
        <p:nvSpPr>
          <p:cNvPr id="4" name="Subtitle 2">
            <a:extLst>
              <a:ext uri="{FF2B5EF4-FFF2-40B4-BE49-F238E27FC236}">
                <a16:creationId xmlns:a16="http://schemas.microsoft.com/office/drawing/2014/main" id="{7B07A498-ADBB-4886-A044-BD4B3D3E7AF9}"/>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5" name="Subtitle 2">
            <a:extLst>
              <a:ext uri="{FF2B5EF4-FFF2-40B4-BE49-F238E27FC236}">
                <a16:creationId xmlns:a16="http://schemas.microsoft.com/office/drawing/2014/main" id="{3569C259-A127-405A-AAA3-678631CA6E36}"/>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8" name="Title 1">
            <a:extLst>
              <a:ext uri="{FF2B5EF4-FFF2-40B4-BE49-F238E27FC236}">
                <a16:creationId xmlns:a16="http://schemas.microsoft.com/office/drawing/2014/main" id="{B2511565-CF00-499D-86BA-7C37F2E5DE3A}"/>
              </a:ext>
            </a:extLst>
          </p:cNvPr>
          <p:cNvSpPr txBox="1">
            <a:spLocks/>
          </p:cNvSpPr>
          <p:nvPr/>
        </p:nvSpPr>
        <p:spPr>
          <a:xfrm>
            <a:off x="2142565" y="232979"/>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Pit Crew Support: </a:t>
            </a:r>
            <a:r>
              <a:rPr lang="en-US" sz="4000" b="1" dirty="0"/>
              <a:t>Services and Resources</a:t>
            </a:r>
          </a:p>
        </p:txBody>
      </p:sp>
    </p:spTree>
    <p:extLst>
      <p:ext uri="{BB962C8B-B14F-4D97-AF65-F5344CB8AC3E}">
        <p14:creationId xmlns:p14="http://schemas.microsoft.com/office/powerpoint/2010/main" val="351930778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A8D4C-1531-4DA1-A6AF-E3CAEC0B03EA}"/>
              </a:ext>
            </a:extLst>
          </p:cNvPr>
          <p:cNvSpPr>
            <a:spLocks noGrp="1"/>
          </p:cNvSpPr>
          <p:nvPr>
            <p:ph idx="1"/>
          </p:nvPr>
        </p:nvSpPr>
        <p:spPr/>
        <p:txBody>
          <a:bodyPr>
            <a:normAutofit/>
          </a:bodyPr>
          <a:lstStyle/>
          <a:p>
            <a:pPr marL="0" indent="0">
              <a:buNone/>
            </a:pPr>
            <a:r>
              <a:rPr lang="en-US" sz="2600" b="1" dirty="0"/>
              <a:t>Behavior Change and Disease Management Programs</a:t>
            </a:r>
          </a:p>
          <a:p>
            <a:r>
              <a:rPr lang="en-US" sz="2400" dirty="0"/>
              <a:t>Team Building </a:t>
            </a:r>
          </a:p>
          <a:p>
            <a:r>
              <a:rPr lang="en-US" sz="2400" dirty="0"/>
              <a:t>Heart Health 6-Week Program</a:t>
            </a:r>
          </a:p>
          <a:p>
            <a:r>
              <a:rPr lang="en-US" sz="2400" dirty="0"/>
              <a:t>Freshstart Tobacco Cessation</a:t>
            </a:r>
          </a:p>
          <a:p>
            <a:r>
              <a:rPr lang="en-US" sz="2400" dirty="0"/>
              <a:t>Healthy Workplace Consultations and Honors</a:t>
            </a:r>
          </a:p>
          <a:p>
            <a:pPr lvl="1"/>
            <a:r>
              <a:rPr lang="en-US" sz="2000" dirty="0"/>
              <a:t>Wellbeing Program Action Planning</a:t>
            </a:r>
          </a:p>
          <a:p>
            <a:pPr lvl="1"/>
            <a:r>
              <a:rPr lang="en-US" sz="2000" dirty="0"/>
              <a:t>Workplace Health Audit</a:t>
            </a:r>
          </a:p>
          <a:p>
            <a:pPr lvl="1"/>
            <a:r>
              <a:rPr lang="en-US" sz="2000" dirty="0"/>
              <a:t>HRA Group Summary Report Analysis</a:t>
            </a:r>
          </a:p>
          <a:p>
            <a:pPr lvl="1"/>
            <a:r>
              <a:rPr lang="en-US" sz="2000" dirty="0"/>
              <a:t>Eudaemonia Award Program*</a:t>
            </a:r>
          </a:p>
        </p:txBody>
      </p:sp>
      <p:sp>
        <p:nvSpPr>
          <p:cNvPr id="4" name="Subtitle 2">
            <a:extLst>
              <a:ext uri="{FF2B5EF4-FFF2-40B4-BE49-F238E27FC236}">
                <a16:creationId xmlns:a16="http://schemas.microsoft.com/office/drawing/2014/main" id="{1F4BDBF2-F1BE-4A77-A47D-E89095243AC2}"/>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5" name="Subtitle 2">
            <a:extLst>
              <a:ext uri="{FF2B5EF4-FFF2-40B4-BE49-F238E27FC236}">
                <a16:creationId xmlns:a16="http://schemas.microsoft.com/office/drawing/2014/main" id="{AE97A0ED-F745-4F07-AA38-D5F404F36C68}"/>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8" name="Title 1">
            <a:extLst>
              <a:ext uri="{FF2B5EF4-FFF2-40B4-BE49-F238E27FC236}">
                <a16:creationId xmlns:a16="http://schemas.microsoft.com/office/drawing/2014/main" id="{EBA03DC5-D99C-46DE-8B94-9CD7B63C9C15}"/>
              </a:ext>
            </a:extLst>
          </p:cNvPr>
          <p:cNvSpPr txBox="1">
            <a:spLocks/>
          </p:cNvSpPr>
          <p:nvPr/>
        </p:nvSpPr>
        <p:spPr>
          <a:xfrm>
            <a:off x="2142565" y="232979"/>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Pit Crew Support: </a:t>
            </a:r>
            <a:r>
              <a:rPr lang="en-US" sz="4000" b="1" dirty="0"/>
              <a:t>Services and Resources</a:t>
            </a:r>
          </a:p>
        </p:txBody>
      </p:sp>
    </p:spTree>
    <p:extLst>
      <p:ext uri="{BB962C8B-B14F-4D97-AF65-F5344CB8AC3E}">
        <p14:creationId xmlns:p14="http://schemas.microsoft.com/office/powerpoint/2010/main" val="47427823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7C2042-63AC-4DEF-B4B1-47C52D40C762}"/>
              </a:ext>
            </a:extLst>
          </p:cNvPr>
          <p:cNvSpPr>
            <a:spLocks noGrp="1"/>
          </p:cNvSpPr>
          <p:nvPr>
            <p:ph idx="1"/>
          </p:nvPr>
        </p:nvSpPr>
        <p:spPr/>
        <p:txBody>
          <a:bodyPr>
            <a:normAutofit fontScale="92500" lnSpcReduction="20000"/>
          </a:bodyPr>
          <a:lstStyle/>
          <a:p>
            <a:pPr marL="0" indent="0">
              <a:buNone/>
            </a:pPr>
            <a:r>
              <a:rPr lang="en-US" b="1" dirty="0"/>
              <a:t>Health Promotion and Wellbeing Grant Requirements</a:t>
            </a:r>
          </a:p>
          <a:p>
            <a:r>
              <a:rPr lang="en-US" sz="2400" b="1" dirty="0"/>
              <a:t>Lap 1: </a:t>
            </a:r>
            <a:r>
              <a:rPr lang="en-US" sz="2400" dirty="0"/>
              <a:t>Designate a Health Promotion Champion</a:t>
            </a:r>
          </a:p>
          <a:p>
            <a:r>
              <a:rPr lang="en-US" sz="2400" b="1" dirty="0"/>
              <a:t>Lap 2: </a:t>
            </a:r>
            <a:r>
              <a:rPr lang="en-US" sz="2400" dirty="0"/>
              <a:t>Attend the Health Promotion Champion Training workshop </a:t>
            </a:r>
          </a:p>
          <a:p>
            <a:r>
              <a:rPr lang="en-US" sz="2400" b="1" dirty="0"/>
              <a:t>Lap 3:</a:t>
            </a:r>
            <a:r>
              <a:rPr lang="en-US" sz="2400" dirty="0"/>
              <a:t> </a:t>
            </a:r>
          </a:p>
          <a:p>
            <a:pPr lvl="1"/>
            <a:r>
              <a:rPr lang="en-US" dirty="0"/>
              <a:t>Distribute an initial Grant Press Release to local media and all employees announcing support of the program </a:t>
            </a:r>
          </a:p>
          <a:p>
            <a:pPr lvl="1"/>
            <a:r>
              <a:rPr lang="en-US" dirty="0"/>
              <a:t>Implement at least two communications to employees promoting the </a:t>
            </a:r>
            <a:r>
              <a:rPr lang="en-US" i="1" dirty="0"/>
              <a:t>Anthem Blue Cross Blue Shield 24/7 NurseLine </a:t>
            </a:r>
            <a:r>
              <a:rPr lang="en-US" dirty="0"/>
              <a:t>and four other Anthem health communications during the year </a:t>
            </a:r>
          </a:p>
          <a:p>
            <a:r>
              <a:rPr lang="en-US" sz="2400" dirty="0"/>
              <a:t> </a:t>
            </a:r>
            <a:r>
              <a:rPr lang="en-US" sz="2400" b="1" dirty="0"/>
              <a:t>Lap 4:</a:t>
            </a:r>
            <a:r>
              <a:rPr lang="en-US" sz="2400" dirty="0"/>
              <a:t> Employees Complete Health Risk Assessment (HRA)</a:t>
            </a:r>
            <a:r>
              <a:rPr lang="en-US" sz="2400" b="1" dirty="0"/>
              <a:t>	    </a:t>
            </a:r>
            <a:endParaRPr lang="en-US" sz="2400" dirty="0"/>
          </a:p>
          <a:p>
            <a:r>
              <a:rPr lang="en-US" sz="2400" b="1" dirty="0"/>
              <a:t> Lap 5:</a:t>
            </a:r>
          </a:p>
          <a:p>
            <a:pPr lvl="1"/>
            <a:r>
              <a:rPr lang="en-US" dirty="0"/>
              <a:t>Implement a Workplace Wellness Policy</a:t>
            </a:r>
          </a:p>
          <a:p>
            <a:pPr lvl="1"/>
            <a:r>
              <a:rPr lang="en-US" dirty="0"/>
              <a:t>Participate in Wellbeing Committee Meetings</a:t>
            </a:r>
          </a:p>
          <a:p>
            <a:endParaRPr lang="en-US" dirty="0"/>
          </a:p>
        </p:txBody>
      </p:sp>
      <p:sp>
        <p:nvSpPr>
          <p:cNvPr id="6" name="Subtitle 2">
            <a:extLst>
              <a:ext uri="{FF2B5EF4-FFF2-40B4-BE49-F238E27FC236}">
                <a16:creationId xmlns:a16="http://schemas.microsoft.com/office/drawing/2014/main" id="{13E0B207-6C92-45C5-A818-66AFF19A6350}"/>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7" name="Subtitle 2">
            <a:extLst>
              <a:ext uri="{FF2B5EF4-FFF2-40B4-BE49-F238E27FC236}">
                <a16:creationId xmlns:a16="http://schemas.microsoft.com/office/drawing/2014/main" id="{A7685E69-13C1-4A02-A550-4A1E2748BA22}"/>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8" name="Title 1">
            <a:extLst>
              <a:ext uri="{FF2B5EF4-FFF2-40B4-BE49-F238E27FC236}">
                <a16:creationId xmlns:a16="http://schemas.microsoft.com/office/drawing/2014/main" id="{5F55247C-3310-4579-9EC1-4F465F0FC4B2}"/>
              </a:ext>
            </a:extLst>
          </p:cNvPr>
          <p:cNvSpPr txBox="1">
            <a:spLocks/>
          </p:cNvSpPr>
          <p:nvPr/>
        </p:nvSpPr>
        <p:spPr>
          <a:xfrm>
            <a:off x="2142565" y="232979"/>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HIGH-PERFORMANCE LAPS: </a:t>
            </a:r>
            <a:r>
              <a:rPr lang="en-US" sz="4000" b="1" dirty="0"/>
              <a:t>The Grant</a:t>
            </a:r>
          </a:p>
        </p:txBody>
      </p:sp>
    </p:spTree>
    <p:extLst>
      <p:ext uri="{BB962C8B-B14F-4D97-AF65-F5344CB8AC3E}">
        <p14:creationId xmlns:p14="http://schemas.microsoft.com/office/powerpoint/2010/main" val="53835711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CB0BB8-5676-479E-8B19-75848EF521E8}"/>
              </a:ext>
            </a:extLst>
          </p:cNvPr>
          <p:cNvSpPr>
            <a:spLocks noGrp="1"/>
          </p:cNvSpPr>
          <p:nvPr>
            <p:ph idx="1"/>
          </p:nvPr>
        </p:nvSpPr>
        <p:spPr>
          <a:xfrm>
            <a:off x="838200" y="1825625"/>
            <a:ext cx="10515600" cy="4691716"/>
          </a:xfrm>
        </p:spPr>
        <p:txBody>
          <a:bodyPr>
            <a:noAutofit/>
          </a:bodyPr>
          <a:lstStyle/>
          <a:p>
            <a:r>
              <a:rPr lang="en-US" sz="2200" b="1" dirty="0"/>
              <a:t>Lap 6: </a:t>
            </a:r>
            <a:r>
              <a:rPr lang="en-US" sz="2200" dirty="0"/>
              <a:t>Offer at least two health promotion programs to all employees</a:t>
            </a:r>
          </a:p>
          <a:p>
            <a:pPr lvl="1"/>
            <a:r>
              <a:rPr lang="en-US" sz="2200" dirty="0"/>
              <a:t>Examples: immunization program (flu shots), cancer screenings, CPR/First-Aid training, tobacco use reduction program, nutrition-weight programs, stress management programs, etc.</a:t>
            </a:r>
          </a:p>
          <a:p>
            <a:r>
              <a:rPr lang="en-US" sz="2200" b="1" dirty="0"/>
              <a:t>Lap 7: </a:t>
            </a:r>
            <a:r>
              <a:rPr lang="en-US" sz="2200" dirty="0"/>
              <a:t>Create a 12-month Action Plan for the workplace wellbeing program; including awareness, communications, prevention and behavior change programs</a:t>
            </a:r>
          </a:p>
          <a:p>
            <a:r>
              <a:rPr lang="en-US" sz="2200" b="1" dirty="0"/>
              <a:t>Lap 8: </a:t>
            </a:r>
          </a:p>
          <a:p>
            <a:pPr lvl="1"/>
            <a:r>
              <a:rPr lang="en-US" sz="2200" dirty="0"/>
              <a:t>Mid-Point Check (</a:t>
            </a:r>
            <a:r>
              <a:rPr lang="en-US" sz="2200" i="1" dirty="0"/>
              <a:t>Due January 1) </a:t>
            </a:r>
            <a:endParaRPr lang="en-US" sz="2200" dirty="0"/>
          </a:p>
          <a:p>
            <a:pPr lvl="1"/>
            <a:r>
              <a:rPr lang="en-US" sz="2200" dirty="0"/>
              <a:t>Year-End Report </a:t>
            </a:r>
            <a:r>
              <a:rPr lang="en-US" sz="2200" i="1" dirty="0"/>
              <a:t>(Due June 1) </a:t>
            </a:r>
            <a:endParaRPr lang="en-US" sz="2200" dirty="0"/>
          </a:p>
          <a:p>
            <a:pPr lvl="1"/>
            <a:r>
              <a:rPr lang="en-US" sz="2200" dirty="0"/>
              <a:t>Receipts </a:t>
            </a:r>
            <a:r>
              <a:rPr lang="en-US" sz="2200" i="1" dirty="0"/>
              <a:t>(Due June 1)</a:t>
            </a:r>
            <a:r>
              <a:rPr lang="en-US" sz="2200" b="1" dirty="0"/>
              <a:t> </a:t>
            </a:r>
            <a:endParaRPr lang="en-US" sz="2200" dirty="0"/>
          </a:p>
          <a:p>
            <a:pPr lvl="1"/>
            <a:r>
              <a:rPr lang="en-US" sz="2200" dirty="0"/>
              <a:t>Grant Requirements Checklist </a:t>
            </a:r>
            <a:r>
              <a:rPr lang="en-US" sz="2200" i="1" dirty="0"/>
              <a:t>(Due June 1)</a:t>
            </a:r>
            <a:r>
              <a:rPr lang="en-US" sz="2200" dirty="0"/>
              <a:t> </a:t>
            </a:r>
          </a:p>
          <a:p>
            <a:r>
              <a:rPr lang="en-US" sz="2200" cap="small" dirty="0"/>
              <a:t> </a:t>
            </a:r>
            <a:r>
              <a:rPr lang="en-US" sz="2200" b="1" dirty="0"/>
              <a:t>Lap 9:</a:t>
            </a:r>
            <a:r>
              <a:rPr lang="en-US" sz="2200" dirty="0"/>
              <a:t> Attend at least one other LGRMS HPS Regional Training class during the current Grant year</a:t>
            </a:r>
          </a:p>
        </p:txBody>
      </p:sp>
      <p:sp>
        <p:nvSpPr>
          <p:cNvPr id="4" name="Subtitle 2">
            <a:extLst>
              <a:ext uri="{FF2B5EF4-FFF2-40B4-BE49-F238E27FC236}">
                <a16:creationId xmlns:a16="http://schemas.microsoft.com/office/drawing/2014/main" id="{7D42D926-1FF3-4737-9760-0C83BBE4ED9E}"/>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5" name="Subtitle 2">
            <a:extLst>
              <a:ext uri="{FF2B5EF4-FFF2-40B4-BE49-F238E27FC236}">
                <a16:creationId xmlns:a16="http://schemas.microsoft.com/office/drawing/2014/main" id="{36E85772-8B64-4269-AF6F-923CEEC750E6}"/>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8" name="Title 1">
            <a:extLst>
              <a:ext uri="{FF2B5EF4-FFF2-40B4-BE49-F238E27FC236}">
                <a16:creationId xmlns:a16="http://schemas.microsoft.com/office/drawing/2014/main" id="{CC32656A-7E18-4069-BC09-BD007570EABC}"/>
              </a:ext>
            </a:extLst>
          </p:cNvPr>
          <p:cNvSpPr txBox="1">
            <a:spLocks/>
          </p:cNvSpPr>
          <p:nvPr/>
        </p:nvSpPr>
        <p:spPr>
          <a:xfrm>
            <a:off x="2142565" y="232979"/>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HIGH-PERFORMANCE LAPS: </a:t>
            </a:r>
            <a:r>
              <a:rPr lang="en-US" sz="4000" b="1" dirty="0"/>
              <a:t>The Grant</a:t>
            </a:r>
          </a:p>
        </p:txBody>
      </p:sp>
    </p:spTree>
    <p:extLst>
      <p:ext uri="{BB962C8B-B14F-4D97-AF65-F5344CB8AC3E}">
        <p14:creationId xmlns:p14="http://schemas.microsoft.com/office/powerpoint/2010/main" val="4425435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5F9AAF-712F-4428-B25C-BE90DD8C3FD9}"/>
              </a:ext>
            </a:extLst>
          </p:cNvPr>
          <p:cNvSpPr>
            <a:spLocks noGrp="1"/>
          </p:cNvSpPr>
          <p:nvPr>
            <p:ph idx="1"/>
          </p:nvPr>
        </p:nvSpPr>
        <p:spPr/>
        <p:txBody>
          <a:bodyPr>
            <a:normAutofit/>
          </a:bodyPr>
          <a:lstStyle/>
          <a:p>
            <a:r>
              <a:rPr lang="en-US" sz="2600" b="1" cap="small" dirty="0"/>
              <a:t>ACCG</a:t>
            </a:r>
            <a:endParaRPr lang="en-US" sz="2600" dirty="0"/>
          </a:p>
          <a:p>
            <a:pPr lvl="1"/>
            <a:r>
              <a:rPr lang="en-US" dirty="0"/>
              <a:t>Award recipients will receive 50% of their initial Grant amount via mail after the Health Promotion Champion Training</a:t>
            </a:r>
          </a:p>
          <a:p>
            <a:pPr lvl="1"/>
            <a:r>
              <a:rPr lang="en-US" dirty="0"/>
              <a:t>The remaining 50% will be received after the Mid-Point Check has been submitted</a:t>
            </a:r>
          </a:p>
          <a:p>
            <a:r>
              <a:rPr lang="en-US" sz="2600" b="1" cap="small" dirty="0"/>
              <a:t>GMA</a:t>
            </a:r>
            <a:endParaRPr lang="en-US" sz="2600" dirty="0"/>
          </a:p>
          <a:p>
            <a:pPr lvl="1"/>
            <a:r>
              <a:rPr lang="en-US" dirty="0">
                <a:latin typeface="Calibri" panose="020F0502020204030204" pitchFamily="34" charset="0"/>
                <a:ea typeface="Calibri" panose="020F0502020204030204" pitchFamily="34" charset="0"/>
              </a:rPr>
              <a:t>Oversight in the Award Letters</a:t>
            </a:r>
          </a:p>
          <a:p>
            <a:pPr lvl="2"/>
            <a:r>
              <a:rPr lang="en-US" dirty="0">
                <a:latin typeface="Calibri" panose="020F0502020204030204" pitchFamily="34" charset="0"/>
                <a:ea typeface="Calibri" panose="020F0502020204030204" pitchFamily="34" charset="0"/>
              </a:rPr>
              <a:t>Letters </a:t>
            </a:r>
            <a:r>
              <a:rPr lang="en-US" dirty="0">
                <a:effectLst/>
                <a:latin typeface="Calibri" panose="020F0502020204030204" pitchFamily="34" charset="0"/>
                <a:ea typeface="Calibri" panose="020F0502020204030204" pitchFamily="34" charset="0"/>
              </a:rPr>
              <a:t>went out in September </a:t>
            </a:r>
            <a:r>
              <a:rPr lang="en-US" dirty="0">
                <a:latin typeface="Calibri" panose="020F0502020204030204" pitchFamily="34" charset="0"/>
                <a:ea typeface="Calibri" panose="020F0502020204030204" pitchFamily="34" charset="0"/>
              </a:rPr>
              <a:t>and w</a:t>
            </a:r>
            <a:r>
              <a:rPr lang="en-US" dirty="0">
                <a:effectLst/>
                <a:latin typeface="Calibri" panose="020F0502020204030204" pitchFamily="34" charset="0"/>
                <a:ea typeface="Calibri" panose="020F0502020204030204" pitchFamily="34" charset="0"/>
              </a:rPr>
              <a:t>ere sent with the full Grant amount</a:t>
            </a:r>
          </a:p>
          <a:p>
            <a:pPr lvl="1"/>
            <a:r>
              <a:rPr lang="en-US" dirty="0">
                <a:latin typeface="Calibri" panose="020F0502020204030204" pitchFamily="34" charset="0"/>
                <a:ea typeface="Calibri" panose="020F0502020204030204" pitchFamily="34" charset="0"/>
              </a:rPr>
              <a:t>Thus, this will be the only funds received for this Grant year </a:t>
            </a:r>
          </a:p>
          <a:p>
            <a:pPr lvl="2"/>
            <a:r>
              <a:rPr lang="en-US" dirty="0">
                <a:effectLst/>
                <a:latin typeface="Calibri" panose="020F0502020204030204" pitchFamily="34" charset="0"/>
                <a:ea typeface="Calibri" panose="020F0502020204030204" pitchFamily="34" charset="0"/>
              </a:rPr>
              <a:t>There will not be a second installment after the Mid-Point Check has been submitted</a:t>
            </a:r>
            <a:endParaRPr lang="en-US" dirty="0"/>
          </a:p>
          <a:p>
            <a:endParaRPr lang="en-US" dirty="0"/>
          </a:p>
        </p:txBody>
      </p:sp>
      <p:sp>
        <p:nvSpPr>
          <p:cNvPr id="6" name="Title 1">
            <a:extLst>
              <a:ext uri="{FF2B5EF4-FFF2-40B4-BE49-F238E27FC236}">
                <a16:creationId xmlns:a16="http://schemas.microsoft.com/office/drawing/2014/main" id="{3D197D7F-8699-45C3-8E1B-0508F637B42E}"/>
              </a:ext>
            </a:extLst>
          </p:cNvPr>
          <p:cNvSpPr txBox="1">
            <a:spLocks/>
          </p:cNvSpPr>
          <p:nvPr/>
        </p:nvSpPr>
        <p:spPr>
          <a:xfrm>
            <a:off x="2142565" y="232979"/>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HIGH-PERFORMANCE LAPS: </a:t>
            </a:r>
            <a:r>
              <a:rPr lang="en-US" sz="4000" b="1" dirty="0"/>
              <a:t>The Grant</a:t>
            </a:r>
          </a:p>
        </p:txBody>
      </p:sp>
    </p:spTree>
    <p:extLst>
      <p:ext uri="{BB962C8B-B14F-4D97-AF65-F5344CB8AC3E}">
        <p14:creationId xmlns:p14="http://schemas.microsoft.com/office/powerpoint/2010/main" val="339592903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328102-7B84-4CBE-9017-D5AEE83445C8}"/>
              </a:ext>
            </a:extLst>
          </p:cNvPr>
          <p:cNvSpPr>
            <a:spLocks noGrp="1"/>
          </p:cNvSpPr>
          <p:nvPr>
            <p:ph idx="1"/>
          </p:nvPr>
        </p:nvSpPr>
        <p:spPr/>
        <p:txBody>
          <a:bodyPr>
            <a:normAutofit fontScale="92500"/>
          </a:bodyPr>
          <a:lstStyle/>
          <a:p>
            <a:pPr marL="0" indent="0">
              <a:buNone/>
            </a:pPr>
            <a:r>
              <a:rPr lang="en-US" b="1" dirty="0"/>
              <a:t>Grant Year Timeline</a:t>
            </a:r>
            <a:endParaRPr lang="en-US" dirty="0"/>
          </a:p>
          <a:p>
            <a:pPr lvl="0"/>
            <a:r>
              <a:rPr lang="en-US" dirty="0"/>
              <a:t>Start of Current Grant Year……………………………………………………….July 1, 2021</a:t>
            </a:r>
          </a:p>
          <a:p>
            <a:pPr lvl="0"/>
            <a:r>
              <a:rPr lang="en-US" dirty="0"/>
              <a:t>Health Promotion Champion Training Workshop……………………October 2021</a:t>
            </a:r>
          </a:p>
          <a:p>
            <a:pPr lvl="0"/>
            <a:r>
              <a:rPr lang="en-US" dirty="0"/>
              <a:t>12-Month Action Planning……………..Schedule with Your HPS Representative</a:t>
            </a:r>
          </a:p>
          <a:p>
            <a:pPr lvl="0"/>
            <a:r>
              <a:rPr lang="en-US" dirty="0"/>
              <a:t>Monthly Forum Call………………………Starting January 2022 (Exact Dates TBD)</a:t>
            </a:r>
          </a:p>
          <a:p>
            <a:pPr lvl="0"/>
            <a:r>
              <a:rPr lang="en-US" dirty="0"/>
              <a:t>Mid-Point Check Due………………………………………………………….January 1, 2022</a:t>
            </a:r>
          </a:p>
          <a:p>
            <a:r>
              <a:rPr lang="en-US" dirty="0"/>
              <a:t>HPS Regional Training…………………………………..Spring 2022 (Exact Dates TBD)</a:t>
            </a:r>
          </a:p>
          <a:p>
            <a:pPr lvl="0"/>
            <a:r>
              <a:rPr lang="en-US" dirty="0"/>
              <a:t>Year-End Report Due (Report, Checklist, Receipts)…………………..June 1, 2022</a:t>
            </a:r>
          </a:p>
          <a:p>
            <a:pPr lvl="0"/>
            <a:r>
              <a:rPr lang="en-US" dirty="0"/>
              <a:t>End of Current Grant Year………………………………………………………June 30, 2022</a:t>
            </a:r>
          </a:p>
          <a:p>
            <a:endParaRPr lang="en-US" dirty="0"/>
          </a:p>
        </p:txBody>
      </p:sp>
      <p:sp>
        <p:nvSpPr>
          <p:cNvPr id="6" name="Title 1">
            <a:extLst>
              <a:ext uri="{FF2B5EF4-FFF2-40B4-BE49-F238E27FC236}">
                <a16:creationId xmlns:a16="http://schemas.microsoft.com/office/drawing/2014/main" id="{D3566FB5-7952-49D7-89A2-F6D3FFE6C39E}"/>
              </a:ext>
            </a:extLst>
          </p:cNvPr>
          <p:cNvSpPr txBox="1">
            <a:spLocks/>
          </p:cNvSpPr>
          <p:nvPr/>
        </p:nvSpPr>
        <p:spPr>
          <a:xfrm>
            <a:off x="2142565" y="232979"/>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HIGH-PERFORMANCE LAPS: </a:t>
            </a:r>
            <a:r>
              <a:rPr lang="en-US" sz="4000" b="1" dirty="0"/>
              <a:t>The Grant</a:t>
            </a:r>
          </a:p>
        </p:txBody>
      </p:sp>
    </p:spTree>
    <p:extLst>
      <p:ext uri="{BB962C8B-B14F-4D97-AF65-F5344CB8AC3E}">
        <p14:creationId xmlns:p14="http://schemas.microsoft.com/office/powerpoint/2010/main" val="139867934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5195D-E96D-4B2B-B7CB-CC62AE0009B4}"/>
              </a:ext>
            </a:extLst>
          </p:cNvPr>
          <p:cNvSpPr>
            <a:spLocks noGrp="1"/>
          </p:cNvSpPr>
          <p:nvPr>
            <p:ph sz="half" idx="1"/>
          </p:nvPr>
        </p:nvSpPr>
        <p:spPr/>
        <p:txBody>
          <a:bodyPr>
            <a:normAutofit fontScale="85000" lnSpcReduction="20000"/>
          </a:bodyPr>
          <a:lstStyle/>
          <a:p>
            <a:pPr lvl="0"/>
            <a:r>
              <a:rPr lang="en-US" dirty="0"/>
              <a:t>PPE</a:t>
            </a:r>
          </a:p>
          <a:p>
            <a:pPr lvl="0"/>
            <a:r>
              <a:rPr lang="en-US" dirty="0"/>
              <a:t>Exercise equipment (Commercial Grade)</a:t>
            </a:r>
          </a:p>
          <a:p>
            <a:pPr lvl="0"/>
            <a:r>
              <a:rPr lang="en-US" dirty="0"/>
              <a:t>Healthy food for Training</a:t>
            </a:r>
          </a:p>
          <a:p>
            <a:pPr lvl="0"/>
            <a:r>
              <a:rPr lang="en-US" dirty="0"/>
              <a:t>Door prizes</a:t>
            </a:r>
          </a:p>
          <a:p>
            <a:pPr lvl="0"/>
            <a:r>
              <a:rPr lang="en-US" dirty="0"/>
              <a:t>Sunscreen</a:t>
            </a:r>
          </a:p>
          <a:p>
            <a:pPr lvl="0"/>
            <a:r>
              <a:rPr lang="en-US" dirty="0"/>
              <a:t>Ergonomic chairs (only if have the Ergonomics training offered through LGRMS)</a:t>
            </a:r>
          </a:p>
          <a:p>
            <a:pPr lvl="0"/>
            <a:r>
              <a:rPr lang="en-US" dirty="0"/>
              <a:t>Reusable lunch totes</a:t>
            </a:r>
          </a:p>
          <a:p>
            <a:pPr lvl="0"/>
            <a:r>
              <a:rPr lang="en-US" dirty="0"/>
              <a:t>Pedometers</a:t>
            </a:r>
          </a:p>
          <a:p>
            <a:endParaRPr lang="en-US" dirty="0"/>
          </a:p>
        </p:txBody>
      </p:sp>
      <p:sp>
        <p:nvSpPr>
          <p:cNvPr id="4" name="Content Placeholder 3">
            <a:extLst>
              <a:ext uri="{FF2B5EF4-FFF2-40B4-BE49-F238E27FC236}">
                <a16:creationId xmlns:a16="http://schemas.microsoft.com/office/drawing/2014/main" id="{E79F6612-1138-4F30-AE37-AD47BB78F746}"/>
              </a:ext>
            </a:extLst>
          </p:cNvPr>
          <p:cNvSpPr>
            <a:spLocks noGrp="1"/>
          </p:cNvSpPr>
          <p:nvPr>
            <p:ph sz="half" idx="2"/>
          </p:nvPr>
        </p:nvSpPr>
        <p:spPr/>
        <p:txBody>
          <a:bodyPr>
            <a:normAutofit fontScale="85000" lnSpcReduction="20000"/>
          </a:bodyPr>
          <a:lstStyle/>
          <a:p>
            <a:pPr lvl="0"/>
            <a:r>
              <a:rPr lang="en-US" dirty="0"/>
              <a:t>Tobacco cessation aids (only if have the Tobacco Cessation training offered through LGRMS)</a:t>
            </a:r>
          </a:p>
          <a:p>
            <a:pPr lvl="0"/>
            <a:r>
              <a:rPr lang="en-US" dirty="0"/>
              <a:t>Keyboard wrist support (only if have the Ergonomics training offered through LGRMS)</a:t>
            </a:r>
          </a:p>
          <a:p>
            <a:pPr lvl="0"/>
            <a:r>
              <a:rPr lang="en-US" dirty="0"/>
              <a:t>Water</a:t>
            </a:r>
          </a:p>
          <a:p>
            <a:pPr lvl="0"/>
            <a:r>
              <a:rPr lang="en-US" dirty="0"/>
              <a:t>Blood pressure cuffs</a:t>
            </a:r>
          </a:p>
          <a:p>
            <a:pPr lvl="0"/>
            <a:r>
              <a:rPr lang="en-US" dirty="0"/>
              <a:t>AED</a:t>
            </a:r>
          </a:p>
          <a:p>
            <a:pPr lvl="0"/>
            <a:r>
              <a:rPr lang="en-US" dirty="0"/>
              <a:t>Computer desk (only if have the Ergonomics training offered through LGRMS)</a:t>
            </a:r>
          </a:p>
          <a:p>
            <a:pPr lvl="0"/>
            <a:r>
              <a:rPr lang="en-US" dirty="0"/>
              <a:t>Hand sanitizer </a:t>
            </a:r>
          </a:p>
        </p:txBody>
      </p:sp>
      <p:sp>
        <p:nvSpPr>
          <p:cNvPr id="7" name="Title 1">
            <a:extLst>
              <a:ext uri="{FF2B5EF4-FFF2-40B4-BE49-F238E27FC236}">
                <a16:creationId xmlns:a16="http://schemas.microsoft.com/office/drawing/2014/main" id="{24E53593-D673-4F19-BF24-56B600EBEE94}"/>
              </a:ext>
            </a:extLst>
          </p:cNvPr>
          <p:cNvSpPr txBox="1">
            <a:spLocks/>
          </p:cNvSpPr>
          <p:nvPr/>
        </p:nvSpPr>
        <p:spPr>
          <a:xfrm>
            <a:off x="2142565" y="232979"/>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HIGH-PERFORMANCE LAPS: </a:t>
            </a:r>
            <a:r>
              <a:rPr lang="en-US" sz="4000" b="1" dirty="0"/>
              <a:t>Grant Funds Usage</a:t>
            </a:r>
          </a:p>
        </p:txBody>
      </p:sp>
    </p:spTree>
    <p:extLst>
      <p:ext uri="{BB962C8B-B14F-4D97-AF65-F5344CB8AC3E}">
        <p14:creationId xmlns:p14="http://schemas.microsoft.com/office/powerpoint/2010/main" val="121989518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5195D-E96D-4B2B-B7CB-CC62AE0009B4}"/>
              </a:ext>
            </a:extLst>
          </p:cNvPr>
          <p:cNvSpPr>
            <a:spLocks noGrp="1"/>
          </p:cNvSpPr>
          <p:nvPr>
            <p:ph sz="half" idx="1"/>
          </p:nvPr>
        </p:nvSpPr>
        <p:spPr>
          <a:xfrm>
            <a:off x="838201" y="3817441"/>
            <a:ext cx="7832810" cy="2943766"/>
          </a:xfrm>
        </p:spPr>
        <p:txBody>
          <a:bodyPr>
            <a:normAutofit/>
          </a:bodyPr>
          <a:lstStyle/>
          <a:p>
            <a:r>
              <a:rPr lang="en-US" sz="2000" b="1" dirty="0"/>
              <a:t>Every member in the group will receive:</a:t>
            </a:r>
          </a:p>
          <a:p>
            <a:pPr lvl="1"/>
            <a:r>
              <a:rPr lang="en-US" sz="1800" dirty="0"/>
              <a:t>12-Month Action Planning Form</a:t>
            </a:r>
          </a:p>
          <a:p>
            <a:pPr lvl="1"/>
            <a:r>
              <a:rPr lang="en-US" sz="1800" dirty="0"/>
              <a:t>One-Month Calendar</a:t>
            </a:r>
          </a:p>
          <a:p>
            <a:r>
              <a:rPr lang="en-US" sz="2000" b="1" dirty="0"/>
              <a:t>In your groups, use the tools/resources/services within the packet to help create your Action Plan for one month</a:t>
            </a:r>
          </a:p>
          <a:p>
            <a:pPr lvl="1"/>
            <a:r>
              <a:rPr lang="en-US" sz="1800" dirty="0"/>
              <a:t>Group 1 – February: Heart Healthy</a:t>
            </a:r>
          </a:p>
          <a:p>
            <a:pPr lvl="1"/>
            <a:r>
              <a:rPr lang="en-US" sz="1800" dirty="0"/>
              <a:t>Group 2 – March: Mental Health</a:t>
            </a:r>
          </a:p>
          <a:p>
            <a:pPr lvl="1"/>
            <a:r>
              <a:rPr lang="en-US" sz="1800" dirty="0"/>
              <a:t>Group 3 – October: Substance Abuse</a:t>
            </a:r>
          </a:p>
          <a:p>
            <a:pPr lvl="1"/>
            <a:r>
              <a:rPr lang="en-US" sz="1800" dirty="0"/>
              <a:t>Group 4 – November: Diabetes</a:t>
            </a:r>
          </a:p>
        </p:txBody>
      </p:sp>
      <p:sp>
        <p:nvSpPr>
          <p:cNvPr id="7" name="Title 1">
            <a:extLst>
              <a:ext uri="{FF2B5EF4-FFF2-40B4-BE49-F238E27FC236}">
                <a16:creationId xmlns:a16="http://schemas.microsoft.com/office/drawing/2014/main" id="{24E53593-D673-4F19-BF24-56B600EBEE94}"/>
              </a:ext>
            </a:extLst>
          </p:cNvPr>
          <p:cNvSpPr txBox="1">
            <a:spLocks/>
          </p:cNvSpPr>
          <p:nvPr/>
        </p:nvSpPr>
        <p:spPr>
          <a:xfrm>
            <a:off x="2142565" y="232979"/>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HIGH-PERFORMANCE LAPS: </a:t>
            </a:r>
            <a:r>
              <a:rPr lang="en-US" sz="4000" dirty="0">
                <a:latin typeface="+mn-lt"/>
              </a:rPr>
              <a:t>Activity – Action Planning</a:t>
            </a:r>
            <a:endParaRPr lang="en-US" sz="4000" b="1" i="1" dirty="0"/>
          </a:p>
        </p:txBody>
      </p:sp>
      <p:pic>
        <p:nvPicPr>
          <p:cNvPr id="8" name="Picture 7">
            <a:extLst>
              <a:ext uri="{FF2B5EF4-FFF2-40B4-BE49-F238E27FC236}">
                <a16:creationId xmlns:a16="http://schemas.microsoft.com/office/drawing/2014/main" id="{F5A508C4-F5BB-4A91-B71F-2E45B9189686}"/>
              </a:ext>
            </a:extLst>
          </p:cNvPr>
          <p:cNvPicPr>
            <a:picLocks noChangeAspect="1"/>
          </p:cNvPicPr>
          <p:nvPr/>
        </p:nvPicPr>
        <p:blipFill>
          <a:blip r:embed="rId4"/>
          <a:stretch>
            <a:fillRect/>
          </a:stretch>
        </p:blipFill>
        <p:spPr>
          <a:xfrm>
            <a:off x="8774877" y="4285863"/>
            <a:ext cx="2855602" cy="2200728"/>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A9B43DFD-DD74-4918-953B-5D3449AF6BB5}"/>
              </a:ext>
            </a:extLst>
          </p:cNvPr>
          <p:cNvPicPr>
            <a:picLocks noChangeAspect="1"/>
          </p:cNvPicPr>
          <p:nvPr/>
        </p:nvPicPr>
        <p:blipFill>
          <a:blip r:embed="rId5"/>
          <a:stretch>
            <a:fillRect/>
          </a:stretch>
        </p:blipFill>
        <p:spPr>
          <a:xfrm>
            <a:off x="8771986" y="1907794"/>
            <a:ext cx="2858493" cy="2200728"/>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843A09BB-581A-41E3-A171-72940D292794}"/>
              </a:ext>
            </a:extLst>
          </p:cNvPr>
          <p:cNvSpPr txBox="1"/>
          <p:nvPr/>
        </p:nvSpPr>
        <p:spPr>
          <a:xfrm>
            <a:off x="844260" y="1752151"/>
            <a:ext cx="7832811" cy="2062103"/>
          </a:xfrm>
          <a:prstGeom prst="rect">
            <a:avLst/>
          </a:prstGeom>
          <a:noFill/>
        </p:spPr>
        <p:txBody>
          <a:bodyPr wrap="square">
            <a:spAutoFit/>
          </a:bodyPr>
          <a:lstStyle/>
          <a:p>
            <a:pPr marL="285750" indent="-285750">
              <a:buFont typeface="Arial" panose="020B0604020202020204" pitchFamily="34" charset="0"/>
              <a:buChar char="•"/>
            </a:pPr>
            <a:r>
              <a:rPr lang="en-US" sz="2000" b="1" dirty="0"/>
              <a:t>Each group will receive a “Monthly Planner” packet that includes:</a:t>
            </a:r>
          </a:p>
          <a:p>
            <a:pPr marL="742950" lvl="1" indent="-285750">
              <a:buFont typeface="Arial" panose="020B0604020202020204" pitchFamily="34" charset="0"/>
              <a:buChar char="•"/>
            </a:pPr>
            <a:r>
              <a:rPr lang="en-US" dirty="0"/>
              <a:t>One month to focus on</a:t>
            </a:r>
          </a:p>
          <a:p>
            <a:pPr marL="742950" lvl="1" indent="-285750">
              <a:buFont typeface="Arial" panose="020B0604020202020204" pitchFamily="34" charset="0"/>
              <a:buChar char="•"/>
            </a:pPr>
            <a:r>
              <a:rPr lang="en-US" dirty="0"/>
              <a:t>One health topic</a:t>
            </a:r>
          </a:p>
          <a:p>
            <a:pPr marL="742950" lvl="1" indent="-285750">
              <a:buFont typeface="Arial" panose="020B0604020202020204" pitchFamily="34" charset="0"/>
              <a:buChar char="•"/>
            </a:pPr>
            <a:r>
              <a:rPr lang="en-US" dirty="0"/>
              <a:t>One toolkit</a:t>
            </a:r>
          </a:p>
          <a:p>
            <a:pPr marL="742950" lvl="1" indent="-285750">
              <a:buFont typeface="Arial" panose="020B0604020202020204" pitchFamily="34" charset="0"/>
              <a:buChar char="•"/>
            </a:pPr>
            <a:r>
              <a:rPr lang="en-US" dirty="0"/>
              <a:t>Well-being strategies</a:t>
            </a:r>
          </a:p>
          <a:p>
            <a:pPr marL="742950" lvl="1" indent="-285750">
              <a:buFont typeface="Arial" panose="020B0604020202020204" pitchFamily="34" charset="0"/>
              <a:buChar char="•"/>
            </a:pPr>
            <a:r>
              <a:rPr lang="en-US" dirty="0"/>
              <a:t>HPS Training List</a:t>
            </a:r>
          </a:p>
          <a:p>
            <a:pPr marL="742950" lvl="1" indent="-285750">
              <a:buFont typeface="Arial" panose="020B0604020202020204" pitchFamily="34" charset="0"/>
              <a:buChar char="•"/>
            </a:pPr>
            <a:r>
              <a:rPr lang="en-US" dirty="0"/>
              <a:t>Additional wellness ideas</a:t>
            </a:r>
          </a:p>
        </p:txBody>
      </p:sp>
    </p:spTree>
    <p:extLst>
      <p:ext uri="{BB962C8B-B14F-4D97-AF65-F5344CB8AC3E}">
        <p14:creationId xmlns:p14="http://schemas.microsoft.com/office/powerpoint/2010/main" val="388821218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A7F0-A167-43CF-AFA9-27784B26DAB3}"/>
              </a:ext>
            </a:extLst>
          </p:cNvPr>
          <p:cNvSpPr>
            <a:spLocks noGrp="1"/>
          </p:cNvSpPr>
          <p:nvPr>
            <p:ph type="title"/>
          </p:nvPr>
        </p:nvSpPr>
        <p:spPr>
          <a:xfrm>
            <a:off x="2142565" y="232978"/>
            <a:ext cx="10049435" cy="1140999"/>
          </a:xfrm>
        </p:spPr>
        <p:txBody>
          <a:bodyPr>
            <a:noAutofit/>
          </a:bodyPr>
          <a:lstStyle/>
          <a:p>
            <a:r>
              <a:rPr lang="en-US" sz="4000" b="1" dirty="0">
                <a:latin typeface="+mn-lt"/>
              </a:rPr>
              <a:t>CAR OF TOMORROW: </a:t>
            </a:r>
            <a:r>
              <a:rPr lang="en-US" sz="4000" b="1" dirty="0"/>
              <a:t>Wellbeing Programs in Challenging Times</a:t>
            </a:r>
          </a:p>
        </p:txBody>
      </p:sp>
      <p:sp>
        <p:nvSpPr>
          <p:cNvPr id="3" name="Content Placeholder 2">
            <a:extLst>
              <a:ext uri="{FF2B5EF4-FFF2-40B4-BE49-F238E27FC236}">
                <a16:creationId xmlns:a16="http://schemas.microsoft.com/office/drawing/2014/main" id="{10D5A2FE-BE82-475C-B960-F1D5A5EC9D45}"/>
              </a:ext>
            </a:extLst>
          </p:cNvPr>
          <p:cNvSpPr>
            <a:spLocks noGrp="1"/>
          </p:cNvSpPr>
          <p:nvPr>
            <p:ph idx="1"/>
          </p:nvPr>
        </p:nvSpPr>
        <p:spPr/>
        <p:txBody>
          <a:bodyPr>
            <a:normAutofit/>
          </a:bodyPr>
          <a:lstStyle/>
          <a:p>
            <a:r>
              <a:rPr lang="en-US" dirty="0"/>
              <a:t>Drafting</a:t>
            </a:r>
            <a:r>
              <a:rPr lang="en-US" b="0" i="0" dirty="0">
                <a:effectLst/>
              </a:rPr>
              <a:t> 2021 into the New </a:t>
            </a:r>
            <a:r>
              <a:rPr lang="en-US" dirty="0"/>
              <a:t>Y</a:t>
            </a:r>
            <a:r>
              <a:rPr lang="en-US" b="0" i="0" dirty="0">
                <a:effectLst/>
              </a:rPr>
              <a:t>ear starts with the “Car of Tomorrow”</a:t>
            </a:r>
          </a:p>
          <a:p>
            <a:r>
              <a:rPr lang="en-US" b="0" i="0" dirty="0">
                <a:effectLst/>
              </a:rPr>
              <a:t>Car of Tomorrow = Wellbeing programs designed to be effective in all kinds of times</a:t>
            </a:r>
          </a:p>
          <a:p>
            <a:r>
              <a:rPr lang="en-US" i="0" dirty="0">
                <a:effectLst/>
              </a:rPr>
              <a:t>Rethinking wellbeing to engage employees through challenging times</a:t>
            </a:r>
          </a:p>
          <a:p>
            <a:pPr lvl="1"/>
            <a:r>
              <a:rPr lang="en-US" dirty="0"/>
              <a:t>Adapting</a:t>
            </a:r>
            <a:r>
              <a:rPr lang="en-US" b="0" i="0" dirty="0">
                <a:effectLst/>
              </a:rPr>
              <a:t> to today’s ever-changing environment</a:t>
            </a:r>
          </a:p>
          <a:p>
            <a:pPr lvl="1"/>
            <a:r>
              <a:rPr lang="en-US" dirty="0"/>
              <a:t>Renewing the focus on physical and emotional health</a:t>
            </a:r>
            <a:endParaRPr lang="en-US" i="0" dirty="0">
              <a:effectLst/>
            </a:endParaRPr>
          </a:p>
          <a:p>
            <a:pPr lvl="1"/>
            <a:r>
              <a:rPr lang="en-US" dirty="0"/>
              <a:t>Reinforcing a culture of supporting employees in fulfilling their needs</a:t>
            </a:r>
          </a:p>
        </p:txBody>
      </p:sp>
      <p:sp>
        <p:nvSpPr>
          <p:cNvPr id="4" name="Subtitle 2">
            <a:extLst>
              <a:ext uri="{FF2B5EF4-FFF2-40B4-BE49-F238E27FC236}">
                <a16:creationId xmlns:a16="http://schemas.microsoft.com/office/drawing/2014/main" id="{206DFB6F-9BEB-4E5F-8EDB-88A972CB0F0E}"/>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5" name="Subtitle 2">
            <a:extLst>
              <a:ext uri="{FF2B5EF4-FFF2-40B4-BE49-F238E27FC236}">
                <a16:creationId xmlns:a16="http://schemas.microsoft.com/office/drawing/2014/main" id="{C5D77C3D-BCA4-4BAB-ADB7-32B7BE2F39A8}"/>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6" name="Subtitle 2">
            <a:extLst>
              <a:ext uri="{FF2B5EF4-FFF2-40B4-BE49-F238E27FC236}">
                <a16:creationId xmlns:a16="http://schemas.microsoft.com/office/drawing/2014/main" id="{F556B5EA-E837-4103-A09C-8607997723AE}"/>
              </a:ext>
            </a:extLst>
          </p:cNvPr>
          <p:cNvSpPr txBox="1">
            <a:spLocks/>
          </p:cNvSpPr>
          <p:nvPr/>
        </p:nvSpPr>
        <p:spPr>
          <a:xfrm>
            <a:off x="646175" y="12814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7" name="Subtitle 2">
            <a:extLst>
              <a:ext uri="{FF2B5EF4-FFF2-40B4-BE49-F238E27FC236}">
                <a16:creationId xmlns:a16="http://schemas.microsoft.com/office/drawing/2014/main" id="{4F2DCA22-F207-418B-8934-6908DDCEFDCA}"/>
              </a:ext>
            </a:extLst>
          </p:cNvPr>
          <p:cNvSpPr txBox="1">
            <a:spLocks/>
          </p:cNvSpPr>
          <p:nvPr/>
        </p:nvSpPr>
        <p:spPr>
          <a:xfrm>
            <a:off x="646175" y="10914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Tree>
    <p:extLst>
      <p:ext uri="{BB962C8B-B14F-4D97-AF65-F5344CB8AC3E}">
        <p14:creationId xmlns:p14="http://schemas.microsoft.com/office/powerpoint/2010/main" val="15725548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FCE7-8BF7-4092-AFD5-0B51634EE120}"/>
              </a:ext>
            </a:extLst>
          </p:cNvPr>
          <p:cNvSpPr>
            <a:spLocks noGrp="1"/>
          </p:cNvSpPr>
          <p:nvPr>
            <p:ph type="title"/>
          </p:nvPr>
        </p:nvSpPr>
        <p:spPr>
          <a:xfrm>
            <a:off x="4491318" y="186215"/>
            <a:ext cx="7330965" cy="923330"/>
          </a:xfrm>
        </p:spPr>
        <p:txBody>
          <a:bodyPr>
            <a:normAutofit/>
          </a:bodyPr>
          <a:lstStyle/>
          <a:p>
            <a:pPr algn="ctr"/>
            <a:r>
              <a:rPr lang="en-US" sz="4000" b="1" cap="small" dirty="0">
                <a:latin typeface="+mn-lt"/>
              </a:rPr>
              <a:t>GRANDSTAND FANS</a:t>
            </a:r>
            <a:endParaRPr lang="en-US" sz="4000" dirty="0">
              <a:latin typeface="+mn-lt"/>
            </a:endParaRPr>
          </a:p>
        </p:txBody>
      </p:sp>
      <p:sp>
        <p:nvSpPr>
          <p:cNvPr id="3" name="TextBox 2">
            <a:extLst>
              <a:ext uri="{FF2B5EF4-FFF2-40B4-BE49-F238E27FC236}">
                <a16:creationId xmlns:a16="http://schemas.microsoft.com/office/drawing/2014/main" id="{AEF56183-113E-47AD-B6F8-DA5393FD11C4}"/>
              </a:ext>
            </a:extLst>
          </p:cNvPr>
          <p:cNvSpPr txBox="1"/>
          <p:nvPr/>
        </p:nvSpPr>
        <p:spPr>
          <a:xfrm>
            <a:off x="6866594" y="1030756"/>
            <a:ext cx="4937760" cy="1077218"/>
          </a:xfrm>
          <a:prstGeom prst="rect">
            <a:avLst/>
          </a:prstGeom>
          <a:solidFill>
            <a:schemeClr val="bg1"/>
          </a:solidFill>
        </p:spPr>
        <p:txBody>
          <a:bodyPr wrap="square" rtlCol="0">
            <a:spAutoFit/>
          </a:bodyPr>
          <a:lstStyle/>
          <a:p>
            <a:r>
              <a:rPr lang="en-US" sz="1600" b="1" dirty="0"/>
              <a:t>Ben Pittarelli</a:t>
            </a:r>
          </a:p>
          <a:p>
            <a:r>
              <a:rPr lang="en-US" sz="1600" dirty="0"/>
              <a:t>Health Program and Insurance Marketing Director</a:t>
            </a:r>
          </a:p>
          <a:p>
            <a:r>
              <a:rPr lang="en-US" sz="1600" dirty="0"/>
              <a:t>(404) 589-7840</a:t>
            </a:r>
          </a:p>
          <a:p>
            <a:r>
              <a:rPr lang="en-US" sz="1600" dirty="0"/>
              <a:t>bpittarelli@accg.org</a:t>
            </a:r>
          </a:p>
        </p:txBody>
      </p:sp>
      <p:sp>
        <p:nvSpPr>
          <p:cNvPr id="7" name="TextBox 6">
            <a:extLst>
              <a:ext uri="{FF2B5EF4-FFF2-40B4-BE49-F238E27FC236}">
                <a16:creationId xmlns:a16="http://schemas.microsoft.com/office/drawing/2014/main" id="{26BAD446-4DF6-4072-9C53-D4394739553D}"/>
              </a:ext>
            </a:extLst>
          </p:cNvPr>
          <p:cNvSpPr txBox="1"/>
          <p:nvPr/>
        </p:nvSpPr>
        <p:spPr>
          <a:xfrm>
            <a:off x="6866594" y="2202241"/>
            <a:ext cx="4937760" cy="1077218"/>
          </a:xfrm>
          <a:prstGeom prst="rect">
            <a:avLst/>
          </a:prstGeom>
          <a:solidFill>
            <a:schemeClr val="bg1"/>
          </a:solidFill>
        </p:spPr>
        <p:txBody>
          <a:bodyPr wrap="square" rtlCol="0">
            <a:spAutoFit/>
          </a:bodyPr>
          <a:lstStyle/>
          <a:p>
            <a:r>
              <a:rPr lang="en-US" sz="1600" b="1" dirty="0"/>
              <a:t>Joe Dan Thompson</a:t>
            </a:r>
          </a:p>
          <a:p>
            <a:r>
              <a:rPr lang="en-US" sz="1600" dirty="0"/>
              <a:t>Marketing and Field Services Representative</a:t>
            </a:r>
          </a:p>
          <a:p>
            <a:r>
              <a:rPr lang="en-US" sz="1600" dirty="0"/>
              <a:t>(404) 589-7862</a:t>
            </a:r>
          </a:p>
          <a:p>
            <a:r>
              <a:rPr lang="en-US" sz="1600" dirty="0"/>
              <a:t>jthompson@accg.org</a:t>
            </a:r>
          </a:p>
        </p:txBody>
      </p:sp>
      <p:sp>
        <p:nvSpPr>
          <p:cNvPr id="5" name="TextBox 4">
            <a:extLst>
              <a:ext uri="{FF2B5EF4-FFF2-40B4-BE49-F238E27FC236}">
                <a16:creationId xmlns:a16="http://schemas.microsoft.com/office/drawing/2014/main" id="{73A40993-3762-427D-89B3-8742192A9942}"/>
              </a:ext>
            </a:extLst>
          </p:cNvPr>
          <p:cNvSpPr txBox="1"/>
          <p:nvPr/>
        </p:nvSpPr>
        <p:spPr>
          <a:xfrm>
            <a:off x="5108028" y="1952573"/>
            <a:ext cx="1587062" cy="646331"/>
          </a:xfrm>
          <a:prstGeom prst="rect">
            <a:avLst/>
          </a:prstGeom>
          <a:noFill/>
        </p:spPr>
        <p:txBody>
          <a:bodyPr wrap="square" rtlCol="0">
            <a:spAutoFit/>
          </a:bodyPr>
          <a:lstStyle/>
          <a:p>
            <a:pPr algn="ctr"/>
            <a:r>
              <a:rPr lang="en-US" b="1" dirty="0"/>
              <a:t>ACCG</a:t>
            </a:r>
          </a:p>
          <a:p>
            <a:pPr algn="ctr"/>
            <a:r>
              <a:rPr lang="en-US" dirty="0">
                <a:hlinkClick r:id="rId4"/>
              </a:rPr>
              <a:t>www.accg.org</a:t>
            </a:r>
            <a:endParaRPr lang="en-US" dirty="0"/>
          </a:p>
        </p:txBody>
      </p:sp>
      <p:sp>
        <p:nvSpPr>
          <p:cNvPr id="10" name="TextBox 9">
            <a:extLst>
              <a:ext uri="{FF2B5EF4-FFF2-40B4-BE49-F238E27FC236}">
                <a16:creationId xmlns:a16="http://schemas.microsoft.com/office/drawing/2014/main" id="{B7C4BAB6-D580-4015-B416-016DDD18B3C0}"/>
              </a:ext>
            </a:extLst>
          </p:cNvPr>
          <p:cNvSpPr txBox="1"/>
          <p:nvPr/>
        </p:nvSpPr>
        <p:spPr>
          <a:xfrm>
            <a:off x="4850522" y="4778122"/>
            <a:ext cx="2102069" cy="646331"/>
          </a:xfrm>
          <a:prstGeom prst="rect">
            <a:avLst/>
          </a:prstGeom>
          <a:noFill/>
        </p:spPr>
        <p:txBody>
          <a:bodyPr wrap="square" rtlCol="0">
            <a:spAutoFit/>
          </a:bodyPr>
          <a:lstStyle/>
          <a:p>
            <a:pPr algn="ctr"/>
            <a:r>
              <a:rPr lang="en-US" b="1" dirty="0"/>
              <a:t>GMA</a:t>
            </a:r>
          </a:p>
          <a:p>
            <a:pPr algn="ctr"/>
            <a:r>
              <a:rPr lang="en-US" dirty="0">
                <a:hlinkClick r:id="rId5"/>
              </a:rPr>
              <a:t>www.gacities.com</a:t>
            </a:r>
            <a:r>
              <a:rPr lang="en-US" dirty="0"/>
              <a:t> </a:t>
            </a:r>
          </a:p>
        </p:txBody>
      </p:sp>
      <p:sp>
        <p:nvSpPr>
          <p:cNvPr id="11" name="TextBox 10">
            <a:extLst>
              <a:ext uri="{FF2B5EF4-FFF2-40B4-BE49-F238E27FC236}">
                <a16:creationId xmlns:a16="http://schemas.microsoft.com/office/drawing/2014/main" id="{293AB634-AFA2-4450-A979-577C75193DCD}"/>
              </a:ext>
            </a:extLst>
          </p:cNvPr>
          <p:cNvSpPr txBox="1"/>
          <p:nvPr/>
        </p:nvSpPr>
        <p:spPr>
          <a:xfrm>
            <a:off x="6866594" y="3831763"/>
            <a:ext cx="4937760" cy="1077218"/>
          </a:xfrm>
          <a:prstGeom prst="rect">
            <a:avLst/>
          </a:prstGeom>
          <a:solidFill>
            <a:schemeClr val="bg1"/>
          </a:solidFill>
        </p:spPr>
        <p:txBody>
          <a:bodyPr wrap="square" rtlCol="0">
            <a:spAutoFit/>
          </a:bodyPr>
          <a:lstStyle/>
          <a:p>
            <a:r>
              <a:rPr lang="en-US" sz="1600" b="1" dirty="0"/>
              <a:t>Randy Logan</a:t>
            </a:r>
          </a:p>
          <a:p>
            <a:r>
              <a:rPr lang="en-US" sz="1600" dirty="0"/>
              <a:t>Deputy Executive Director</a:t>
            </a:r>
          </a:p>
          <a:p>
            <a:r>
              <a:rPr lang="en-US" sz="1600" dirty="0"/>
              <a:t>(678) 686-6253</a:t>
            </a:r>
          </a:p>
          <a:p>
            <a:r>
              <a:rPr lang="en-US" sz="1600" dirty="0"/>
              <a:t>rlogan@gacities.com</a:t>
            </a:r>
          </a:p>
        </p:txBody>
      </p:sp>
      <p:sp>
        <p:nvSpPr>
          <p:cNvPr id="12" name="TextBox 11">
            <a:extLst>
              <a:ext uri="{FF2B5EF4-FFF2-40B4-BE49-F238E27FC236}">
                <a16:creationId xmlns:a16="http://schemas.microsoft.com/office/drawing/2014/main" id="{63A28AF9-A28D-415B-8274-1253B7511FA4}"/>
              </a:ext>
            </a:extLst>
          </p:cNvPr>
          <p:cNvSpPr txBox="1"/>
          <p:nvPr/>
        </p:nvSpPr>
        <p:spPr>
          <a:xfrm>
            <a:off x="6866594" y="5003248"/>
            <a:ext cx="4937760" cy="1077218"/>
          </a:xfrm>
          <a:prstGeom prst="rect">
            <a:avLst/>
          </a:prstGeom>
          <a:solidFill>
            <a:schemeClr val="bg1"/>
          </a:solidFill>
        </p:spPr>
        <p:txBody>
          <a:bodyPr wrap="square" rtlCol="0">
            <a:spAutoFit/>
          </a:bodyPr>
          <a:lstStyle/>
          <a:p>
            <a:r>
              <a:rPr lang="en-US" sz="1600" b="1" dirty="0"/>
              <a:t>Denise Joyce</a:t>
            </a:r>
          </a:p>
          <a:p>
            <a:r>
              <a:rPr lang="en-US" sz="1600" dirty="0"/>
              <a:t>Director, Life and Health Services</a:t>
            </a:r>
          </a:p>
          <a:p>
            <a:r>
              <a:rPr lang="en-US" sz="1600" dirty="0"/>
              <a:t>(678) 686-6231</a:t>
            </a:r>
          </a:p>
          <a:p>
            <a:r>
              <a:rPr lang="en-US" sz="1600" dirty="0"/>
              <a:t>djoyce@gacities.com</a:t>
            </a:r>
          </a:p>
        </p:txBody>
      </p:sp>
      <p:pic>
        <p:nvPicPr>
          <p:cNvPr id="6" name="Picture 5">
            <a:extLst>
              <a:ext uri="{FF2B5EF4-FFF2-40B4-BE49-F238E27FC236}">
                <a16:creationId xmlns:a16="http://schemas.microsoft.com/office/drawing/2014/main" id="{27BF5545-5772-43DF-8725-68469A20CBA3}"/>
              </a:ext>
            </a:extLst>
          </p:cNvPr>
          <p:cNvPicPr>
            <a:picLocks noChangeAspect="1"/>
          </p:cNvPicPr>
          <p:nvPr/>
        </p:nvPicPr>
        <p:blipFill>
          <a:blip r:embed="rId6"/>
          <a:stretch>
            <a:fillRect/>
          </a:stretch>
        </p:blipFill>
        <p:spPr>
          <a:xfrm>
            <a:off x="5030020" y="1730327"/>
            <a:ext cx="1743075" cy="628650"/>
          </a:xfrm>
          <a:prstGeom prst="rect">
            <a:avLst/>
          </a:prstGeom>
        </p:spPr>
      </p:pic>
      <p:pic>
        <p:nvPicPr>
          <p:cNvPr id="13" name="Picture 12">
            <a:extLst>
              <a:ext uri="{FF2B5EF4-FFF2-40B4-BE49-F238E27FC236}">
                <a16:creationId xmlns:a16="http://schemas.microsoft.com/office/drawing/2014/main" id="{85B22D37-5888-414F-A4CD-193E46FF99D5}"/>
              </a:ext>
            </a:extLst>
          </p:cNvPr>
          <p:cNvPicPr>
            <a:picLocks noChangeAspect="1"/>
          </p:cNvPicPr>
          <p:nvPr/>
        </p:nvPicPr>
        <p:blipFill>
          <a:blip r:embed="rId7"/>
          <a:stretch>
            <a:fillRect/>
          </a:stretch>
        </p:blipFill>
        <p:spPr>
          <a:xfrm>
            <a:off x="5041896" y="4441368"/>
            <a:ext cx="1637386" cy="734416"/>
          </a:xfrm>
          <a:prstGeom prst="rect">
            <a:avLst/>
          </a:prstGeom>
        </p:spPr>
      </p:pic>
    </p:spTree>
    <p:extLst>
      <p:ext uri="{BB962C8B-B14F-4D97-AF65-F5344CB8AC3E}">
        <p14:creationId xmlns:p14="http://schemas.microsoft.com/office/powerpoint/2010/main" val="259550810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DB4A62-DABC-430B-A94C-6DCF83E1E117}"/>
              </a:ext>
            </a:extLst>
          </p:cNvPr>
          <p:cNvSpPr txBox="1"/>
          <p:nvPr/>
        </p:nvSpPr>
        <p:spPr>
          <a:xfrm>
            <a:off x="6866594" y="1030756"/>
            <a:ext cx="4937760" cy="1077218"/>
          </a:xfrm>
          <a:prstGeom prst="rect">
            <a:avLst/>
          </a:prstGeom>
          <a:solidFill>
            <a:schemeClr val="bg1"/>
          </a:solidFill>
        </p:spPr>
        <p:txBody>
          <a:bodyPr wrap="square" rtlCol="0">
            <a:spAutoFit/>
          </a:bodyPr>
          <a:lstStyle/>
          <a:p>
            <a:r>
              <a:rPr lang="en-US" sz="1600" b="1" dirty="0"/>
              <a:t>Paige Kirk</a:t>
            </a:r>
          </a:p>
          <a:p>
            <a:r>
              <a:rPr lang="en-US" sz="1600" dirty="0"/>
              <a:t>Clinical Account Executive</a:t>
            </a:r>
          </a:p>
          <a:p>
            <a:r>
              <a:rPr lang="en-US" sz="1600" dirty="0"/>
              <a:t>(404) 606-2903</a:t>
            </a:r>
          </a:p>
          <a:p>
            <a:r>
              <a:rPr lang="en-US" sz="1600" dirty="0"/>
              <a:t>paige.kirk@anthem.com</a:t>
            </a:r>
          </a:p>
        </p:txBody>
      </p:sp>
      <p:sp>
        <p:nvSpPr>
          <p:cNvPr id="9" name="TextBox 8">
            <a:extLst>
              <a:ext uri="{FF2B5EF4-FFF2-40B4-BE49-F238E27FC236}">
                <a16:creationId xmlns:a16="http://schemas.microsoft.com/office/drawing/2014/main" id="{4646DD37-42F2-4BEE-95A1-396653573267}"/>
              </a:ext>
            </a:extLst>
          </p:cNvPr>
          <p:cNvSpPr txBox="1"/>
          <p:nvPr/>
        </p:nvSpPr>
        <p:spPr>
          <a:xfrm>
            <a:off x="6866594" y="2202241"/>
            <a:ext cx="4937760" cy="1077218"/>
          </a:xfrm>
          <a:prstGeom prst="rect">
            <a:avLst/>
          </a:prstGeom>
          <a:solidFill>
            <a:schemeClr val="bg1"/>
          </a:solidFill>
        </p:spPr>
        <p:txBody>
          <a:bodyPr wrap="square" rtlCol="0">
            <a:spAutoFit/>
          </a:bodyPr>
          <a:lstStyle/>
          <a:p>
            <a:r>
              <a:rPr lang="en-US" sz="1600" b="1" dirty="0"/>
              <a:t>Stephany Sherry</a:t>
            </a:r>
          </a:p>
          <a:p>
            <a:r>
              <a:rPr lang="en-US" sz="1600" dirty="0"/>
              <a:t>Health Promotion Manager</a:t>
            </a:r>
          </a:p>
          <a:p>
            <a:r>
              <a:rPr lang="en-US" sz="1600" dirty="0"/>
              <a:t>(404) 323-1985</a:t>
            </a:r>
          </a:p>
          <a:p>
            <a:r>
              <a:rPr lang="en-US" sz="1600" dirty="0"/>
              <a:t>stephany.sherry@anthem.com</a:t>
            </a:r>
          </a:p>
        </p:txBody>
      </p:sp>
      <p:sp>
        <p:nvSpPr>
          <p:cNvPr id="10" name="TextBox 9">
            <a:extLst>
              <a:ext uri="{FF2B5EF4-FFF2-40B4-BE49-F238E27FC236}">
                <a16:creationId xmlns:a16="http://schemas.microsoft.com/office/drawing/2014/main" id="{9B98E46C-E7C6-4792-838B-547EFF5FE446}"/>
              </a:ext>
            </a:extLst>
          </p:cNvPr>
          <p:cNvSpPr txBox="1"/>
          <p:nvPr/>
        </p:nvSpPr>
        <p:spPr>
          <a:xfrm>
            <a:off x="4754880" y="1692925"/>
            <a:ext cx="1940210" cy="1477328"/>
          </a:xfrm>
          <a:prstGeom prst="rect">
            <a:avLst/>
          </a:prstGeom>
          <a:noFill/>
        </p:spPr>
        <p:txBody>
          <a:bodyPr wrap="square" rtlCol="0">
            <a:spAutoFit/>
          </a:bodyPr>
          <a:lstStyle/>
          <a:p>
            <a:pPr algn="ctr"/>
            <a:r>
              <a:rPr lang="en-US" b="1" dirty="0"/>
              <a:t>Anthem Blue Cross Blue Shield</a:t>
            </a:r>
          </a:p>
          <a:p>
            <a:pPr algn="ctr"/>
            <a:r>
              <a:rPr lang="en-US" dirty="0">
                <a:hlinkClick r:id="rId4"/>
              </a:rPr>
              <a:t>www.anthem.com</a:t>
            </a: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D9ADBE27-FD1D-4BC1-A341-7C9F93188FF1}"/>
              </a:ext>
            </a:extLst>
          </p:cNvPr>
          <p:cNvSpPr txBox="1"/>
          <p:nvPr/>
        </p:nvSpPr>
        <p:spPr>
          <a:xfrm>
            <a:off x="6866594" y="4144874"/>
            <a:ext cx="302888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UGA Extension</a:t>
            </a:r>
          </a:p>
          <a:p>
            <a:pPr marL="285750" indent="-285750">
              <a:buFont typeface="Arial" panose="020B0604020202020204" pitchFamily="34" charset="0"/>
              <a:buChar char="•"/>
            </a:pPr>
            <a:r>
              <a:rPr lang="en-US" sz="1600" dirty="0"/>
              <a:t>Community Health Promotion Resources</a:t>
            </a:r>
          </a:p>
          <a:p>
            <a:pPr marL="285750" indent="-285750">
              <a:buFont typeface="Arial" panose="020B0604020202020204" pitchFamily="34" charset="0"/>
              <a:buChar char="•"/>
            </a:pPr>
            <a:r>
              <a:rPr lang="en-US" sz="1600" dirty="0"/>
              <a:t>Community Support Groups</a:t>
            </a:r>
          </a:p>
        </p:txBody>
      </p:sp>
      <p:sp>
        <p:nvSpPr>
          <p:cNvPr id="7" name="Title 1">
            <a:extLst>
              <a:ext uri="{FF2B5EF4-FFF2-40B4-BE49-F238E27FC236}">
                <a16:creationId xmlns:a16="http://schemas.microsoft.com/office/drawing/2014/main" id="{E176CDEA-CF03-456F-80B2-73DA476FD114}"/>
              </a:ext>
            </a:extLst>
          </p:cNvPr>
          <p:cNvSpPr>
            <a:spLocks noGrp="1"/>
          </p:cNvSpPr>
          <p:nvPr>
            <p:ph type="title"/>
          </p:nvPr>
        </p:nvSpPr>
        <p:spPr>
          <a:xfrm>
            <a:off x="4491318" y="186215"/>
            <a:ext cx="7330965" cy="923330"/>
          </a:xfrm>
        </p:spPr>
        <p:txBody>
          <a:bodyPr>
            <a:normAutofit/>
          </a:bodyPr>
          <a:lstStyle/>
          <a:p>
            <a:pPr algn="ctr"/>
            <a:r>
              <a:rPr lang="en-US" sz="4000" b="1" cap="small" dirty="0">
                <a:latin typeface="+mn-lt"/>
              </a:rPr>
              <a:t>GRANDSTAND FANS</a:t>
            </a:r>
            <a:endParaRPr lang="en-US" sz="4000" dirty="0">
              <a:latin typeface="+mn-lt"/>
            </a:endParaRPr>
          </a:p>
        </p:txBody>
      </p:sp>
      <p:pic>
        <p:nvPicPr>
          <p:cNvPr id="13" name="Picture 12">
            <a:extLst>
              <a:ext uri="{FF2B5EF4-FFF2-40B4-BE49-F238E27FC236}">
                <a16:creationId xmlns:a16="http://schemas.microsoft.com/office/drawing/2014/main" id="{FBEFF989-6AA1-4082-A374-BB056FF6CD13}"/>
              </a:ext>
            </a:extLst>
          </p:cNvPr>
          <p:cNvPicPr>
            <a:picLocks noChangeAspect="1"/>
          </p:cNvPicPr>
          <p:nvPr/>
        </p:nvPicPr>
        <p:blipFill>
          <a:blip r:embed="rId5"/>
          <a:stretch>
            <a:fillRect/>
          </a:stretch>
        </p:blipFill>
        <p:spPr>
          <a:xfrm>
            <a:off x="4742893" y="1780705"/>
            <a:ext cx="1894704" cy="529622"/>
          </a:xfrm>
          <a:prstGeom prst="rect">
            <a:avLst/>
          </a:prstGeom>
        </p:spPr>
      </p:pic>
      <p:sp>
        <p:nvSpPr>
          <p:cNvPr id="2" name="Rectangle 1">
            <a:extLst>
              <a:ext uri="{FF2B5EF4-FFF2-40B4-BE49-F238E27FC236}">
                <a16:creationId xmlns:a16="http://schemas.microsoft.com/office/drawing/2014/main" id="{BA2C8479-BD4A-4211-BC30-6C0DE0356791}"/>
              </a:ext>
            </a:extLst>
          </p:cNvPr>
          <p:cNvSpPr/>
          <p:nvPr/>
        </p:nvSpPr>
        <p:spPr>
          <a:xfrm>
            <a:off x="4491318" y="3945537"/>
            <a:ext cx="2542942" cy="1200329"/>
          </a:xfrm>
          <a:prstGeom prst="rect">
            <a:avLst/>
          </a:prstGeom>
          <a:noFill/>
        </p:spPr>
        <p:txBody>
          <a:bodyPr wrap="square" lIns="91440" tIns="45720" rIns="91440" bIns="45720">
            <a:spAutoFit/>
          </a:bodyPr>
          <a:lstStyle/>
          <a:p>
            <a:pPr algn="ctr"/>
            <a:r>
              <a:rPr lang="en-US" sz="2400" b="1" cap="none" spc="0" dirty="0">
                <a:ln w="9525">
                  <a:solidFill>
                    <a:schemeClr val="bg1"/>
                  </a:solidFill>
                  <a:prstDash val="solid"/>
                </a:ln>
                <a:solidFill>
                  <a:schemeClr val="accent5"/>
                </a:solidFill>
                <a:effectLst>
                  <a:outerShdw blurRad="38100" dist="38100" dir="2700000" algn="tl">
                    <a:srgbClr val="000000">
                      <a:alpha val="43137"/>
                    </a:srgbClr>
                  </a:outerShdw>
                </a:effectLst>
              </a:rPr>
              <a:t>Community Resources and Groups</a:t>
            </a:r>
          </a:p>
        </p:txBody>
      </p:sp>
    </p:spTree>
    <p:extLst>
      <p:ext uri="{BB962C8B-B14F-4D97-AF65-F5344CB8AC3E}">
        <p14:creationId xmlns:p14="http://schemas.microsoft.com/office/powerpoint/2010/main" val="275710902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6F5B5A-04AF-47F7-B3A1-717835ED468F}"/>
              </a:ext>
            </a:extLst>
          </p:cNvPr>
          <p:cNvSpPr/>
          <p:nvPr/>
        </p:nvSpPr>
        <p:spPr>
          <a:xfrm>
            <a:off x="5120640" y="1119720"/>
            <a:ext cx="7071360" cy="4424855"/>
          </a:xfrm>
          <a:prstGeom prst="rect">
            <a:avLst/>
          </a:prstGeom>
          <a:solidFill>
            <a:srgbClr val="597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5739C4-3B7F-414A-836D-D009B14305C3}"/>
              </a:ext>
            </a:extLst>
          </p:cNvPr>
          <p:cNvSpPr>
            <a:spLocks noGrp="1"/>
          </p:cNvSpPr>
          <p:nvPr>
            <p:ph idx="1"/>
          </p:nvPr>
        </p:nvSpPr>
        <p:spPr>
          <a:xfrm>
            <a:off x="5464885" y="1373804"/>
            <a:ext cx="6534374" cy="4351338"/>
          </a:xfrm>
        </p:spPr>
        <p:txBody>
          <a:bodyPr>
            <a:normAutofit fontScale="92500" lnSpcReduction="20000"/>
          </a:bodyPr>
          <a:lstStyle/>
          <a:p>
            <a:pPr marL="0" indent="0" algn="ctr">
              <a:buNone/>
            </a:pPr>
            <a:r>
              <a:rPr lang="en-US" dirty="0">
                <a:solidFill>
                  <a:schemeClr val="bg1"/>
                </a:solidFill>
                <a:effectLst>
                  <a:outerShdw blurRad="38100" dist="38100" dir="2700000" algn="tl">
                    <a:srgbClr val="000000">
                      <a:alpha val="43137"/>
                    </a:srgbClr>
                  </a:outerShdw>
                </a:effectLst>
              </a:rPr>
              <a:t>“Employers who can connect their people to a sense of purpose and invite them to rise to the challenge will not only give them a sense of direction that will protect their mental health, but also will allow them to emerge stronger from the crisis as a result” (</a:t>
            </a:r>
            <a:r>
              <a:rPr lang="en-US" dirty="0" err="1">
                <a:solidFill>
                  <a:schemeClr val="bg1"/>
                </a:solidFill>
                <a:effectLst>
                  <a:outerShdw blurRad="38100" dist="38100" dir="2700000" algn="tl">
                    <a:srgbClr val="000000">
                      <a:alpha val="43137"/>
                    </a:srgbClr>
                  </a:outerShdw>
                </a:effectLst>
              </a:rPr>
              <a:t>Seidl</a:t>
            </a:r>
            <a:r>
              <a:rPr lang="en-US" dirty="0">
                <a:solidFill>
                  <a:schemeClr val="bg1"/>
                </a:solidFill>
                <a:effectLst>
                  <a:outerShdw blurRad="38100" dist="38100" dir="2700000" algn="tl">
                    <a:srgbClr val="000000">
                      <a:alpha val="43137"/>
                    </a:srgbClr>
                  </a:outerShdw>
                </a:effectLst>
              </a:rPr>
              <a:t>, 2020). </a:t>
            </a:r>
          </a:p>
          <a:p>
            <a:endParaRPr lang="en-US" dirty="0">
              <a:solidFill>
                <a:schemeClr val="bg1"/>
              </a:solidFill>
              <a:effectLst>
                <a:outerShdw blurRad="38100" dist="38100" dir="2700000" algn="tl">
                  <a:srgbClr val="000000">
                    <a:alpha val="43137"/>
                  </a:srgbClr>
                </a:outerShdw>
              </a:effectLst>
            </a:endParaRPr>
          </a:p>
          <a:p>
            <a:pPr marL="0" indent="0" algn="ctr">
              <a:buNone/>
            </a:pPr>
            <a:r>
              <a:rPr lang="en-US" dirty="0">
                <a:solidFill>
                  <a:schemeClr val="bg1"/>
                </a:solidFill>
                <a:effectLst>
                  <a:outerShdw blurRad="38100" dist="38100" dir="2700000" algn="tl">
                    <a:srgbClr val="000000">
                      <a:alpha val="43137"/>
                    </a:srgbClr>
                  </a:outerShdw>
                </a:effectLst>
              </a:rPr>
              <a:t>Wellbeing is unending...  </a:t>
            </a:r>
            <a:r>
              <a:rPr lang="en-US" cap="small" dirty="0">
                <a:solidFill>
                  <a:schemeClr val="bg1"/>
                </a:solidFill>
                <a:effectLst>
                  <a:outerShdw blurRad="38100" dist="38100" dir="2700000" algn="tl">
                    <a:srgbClr val="000000">
                      <a:alpha val="43137"/>
                    </a:srgbClr>
                  </a:outerShdw>
                </a:effectLst>
              </a:rPr>
              <a:t>Draft 2021 into the New Year!</a:t>
            </a:r>
          </a:p>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i="1" dirty="0">
                <a:solidFill>
                  <a:schemeClr val="bg1"/>
                </a:solidFill>
                <a:effectLst>
                  <a:outerShdw blurRad="38100" dist="38100" dir="2700000" algn="tl">
                    <a:srgbClr val="000000">
                      <a:alpha val="43137"/>
                    </a:srgbClr>
                  </a:outerShdw>
                </a:effectLst>
              </a:rPr>
              <a:t>Be on the lookout for the Monthly Forum Calls and 12-Month Action Planning!</a:t>
            </a:r>
            <a:endParaRPr lang="en-US" dirty="0">
              <a:solidFill>
                <a:schemeClr val="bg1"/>
              </a:solidFill>
              <a:effectLst>
                <a:outerShdw blurRad="38100" dist="38100" dir="2700000" algn="tl">
                  <a:srgbClr val="000000">
                    <a:alpha val="43137"/>
                  </a:srgbClr>
                </a:outerShdw>
              </a:effectLst>
            </a:endParaRPr>
          </a:p>
          <a:p>
            <a:endParaRPr lang="en-US" dirty="0">
              <a:solidFill>
                <a:schemeClr val="bg1"/>
              </a:solidFill>
            </a:endParaRPr>
          </a:p>
          <a:p>
            <a:endParaRPr lang="en-US" dirty="0">
              <a:solidFill>
                <a:schemeClr val="bg1"/>
              </a:solidFill>
            </a:endParaRPr>
          </a:p>
        </p:txBody>
      </p:sp>
      <p:sp>
        <p:nvSpPr>
          <p:cNvPr id="7" name="Title 1">
            <a:extLst>
              <a:ext uri="{FF2B5EF4-FFF2-40B4-BE49-F238E27FC236}">
                <a16:creationId xmlns:a16="http://schemas.microsoft.com/office/drawing/2014/main" id="{36EA9E68-8C3E-4B58-B684-59B97A9BCBF1}"/>
              </a:ext>
            </a:extLst>
          </p:cNvPr>
          <p:cNvSpPr>
            <a:spLocks noGrp="1"/>
          </p:cNvSpPr>
          <p:nvPr>
            <p:ph type="title"/>
          </p:nvPr>
        </p:nvSpPr>
        <p:spPr>
          <a:xfrm>
            <a:off x="4289778" y="186215"/>
            <a:ext cx="7902222" cy="923330"/>
          </a:xfrm>
        </p:spPr>
        <p:txBody>
          <a:bodyPr>
            <a:normAutofit fontScale="90000"/>
          </a:bodyPr>
          <a:lstStyle/>
          <a:p>
            <a:pPr algn="ctr"/>
            <a:r>
              <a:rPr lang="en-US" b="1" cap="small" dirty="0">
                <a:latin typeface="+mn-lt"/>
              </a:rPr>
              <a:t>THE CHECKERED FLAG STILL WAVES</a:t>
            </a:r>
            <a:endParaRPr lang="en-US" dirty="0">
              <a:latin typeface="+mn-lt"/>
            </a:endParaRPr>
          </a:p>
        </p:txBody>
      </p:sp>
    </p:spTree>
    <p:extLst>
      <p:ext uri="{BB962C8B-B14F-4D97-AF65-F5344CB8AC3E}">
        <p14:creationId xmlns:p14="http://schemas.microsoft.com/office/powerpoint/2010/main" val="78487790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5F49FD4-E7E5-43B4-8987-3B6B763532A0}"/>
              </a:ext>
            </a:extLst>
          </p:cNvPr>
          <p:cNvSpPr/>
          <p:nvPr/>
        </p:nvSpPr>
        <p:spPr>
          <a:xfrm>
            <a:off x="5120640" y="1119720"/>
            <a:ext cx="7071360" cy="4424855"/>
          </a:xfrm>
          <a:prstGeom prst="rect">
            <a:avLst/>
          </a:prstGeom>
          <a:solidFill>
            <a:srgbClr val="597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7CF5D94-BB2A-4FAA-8801-F4DBF1A0D768}"/>
              </a:ext>
            </a:extLst>
          </p:cNvPr>
          <p:cNvSpPr>
            <a:spLocks noGrp="1"/>
          </p:cNvSpPr>
          <p:nvPr>
            <p:ph idx="1"/>
          </p:nvPr>
        </p:nvSpPr>
        <p:spPr>
          <a:xfrm>
            <a:off x="5728137" y="2307783"/>
            <a:ext cx="5951484" cy="1074600"/>
          </a:xfrm>
        </p:spPr>
        <p:txBody>
          <a:bodyPr>
            <a:normAutofit/>
          </a:bodyPr>
          <a:lstStyle/>
          <a:p>
            <a:pPr marL="0" indent="0" algn="ctr">
              <a:buNone/>
            </a:pPr>
            <a:r>
              <a:rPr lang="en-US" sz="5400" dirty="0">
                <a:solidFill>
                  <a:schemeClr val="bg1"/>
                </a:solidFill>
                <a:effectLst>
                  <a:outerShdw blurRad="38100" dist="38100" dir="2700000" algn="tl">
                    <a:srgbClr val="000000">
                      <a:alpha val="43137"/>
                    </a:srgbClr>
                  </a:outerShdw>
                </a:effectLst>
              </a:rPr>
              <a:t>Questions?</a:t>
            </a:r>
          </a:p>
        </p:txBody>
      </p:sp>
      <p:sp>
        <p:nvSpPr>
          <p:cNvPr id="8" name="Content Placeholder 2">
            <a:extLst>
              <a:ext uri="{FF2B5EF4-FFF2-40B4-BE49-F238E27FC236}">
                <a16:creationId xmlns:a16="http://schemas.microsoft.com/office/drawing/2014/main" id="{1BA6EA2D-7629-48B9-9012-555A6C930123}"/>
              </a:ext>
            </a:extLst>
          </p:cNvPr>
          <p:cNvSpPr txBox="1">
            <a:spLocks/>
          </p:cNvSpPr>
          <p:nvPr/>
        </p:nvSpPr>
        <p:spPr>
          <a:xfrm>
            <a:off x="5719167" y="3650162"/>
            <a:ext cx="5951484" cy="1074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effectLst>
                  <a:outerShdw blurRad="38100" dist="38100" dir="2700000" algn="tl">
                    <a:srgbClr val="000000">
                      <a:alpha val="43137"/>
                    </a:srgbClr>
                  </a:outerShdw>
                </a:effectLst>
              </a:rPr>
              <a:t>Thank you!</a:t>
            </a:r>
          </a:p>
        </p:txBody>
      </p:sp>
      <p:sp>
        <p:nvSpPr>
          <p:cNvPr id="11" name="Title 1">
            <a:extLst>
              <a:ext uri="{FF2B5EF4-FFF2-40B4-BE49-F238E27FC236}">
                <a16:creationId xmlns:a16="http://schemas.microsoft.com/office/drawing/2014/main" id="{1B615B42-F639-44F7-A7FB-C7FD43BC1B6D}"/>
              </a:ext>
            </a:extLst>
          </p:cNvPr>
          <p:cNvSpPr>
            <a:spLocks noGrp="1"/>
          </p:cNvSpPr>
          <p:nvPr>
            <p:ph type="title"/>
          </p:nvPr>
        </p:nvSpPr>
        <p:spPr>
          <a:xfrm>
            <a:off x="4289778" y="186215"/>
            <a:ext cx="7902222" cy="923330"/>
          </a:xfrm>
        </p:spPr>
        <p:txBody>
          <a:bodyPr>
            <a:normAutofit fontScale="90000"/>
          </a:bodyPr>
          <a:lstStyle/>
          <a:p>
            <a:pPr algn="ctr"/>
            <a:r>
              <a:rPr lang="en-US" b="1" cap="small" dirty="0">
                <a:latin typeface="+mn-lt"/>
              </a:rPr>
              <a:t>THE CHECKERED FLAG STILL WAVES</a:t>
            </a:r>
            <a:endParaRPr lang="en-US" dirty="0">
              <a:latin typeface="+mn-lt"/>
            </a:endParaRPr>
          </a:p>
        </p:txBody>
      </p:sp>
      <p:pic>
        <p:nvPicPr>
          <p:cNvPr id="9" name="Picture 8">
            <a:extLst>
              <a:ext uri="{FF2B5EF4-FFF2-40B4-BE49-F238E27FC236}">
                <a16:creationId xmlns:a16="http://schemas.microsoft.com/office/drawing/2014/main" id="{A8896726-1479-4E78-8E5E-3839832146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0563" y="310547"/>
            <a:ext cx="1457020" cy="651660"/>
          </a:xfrm>
          <a:prstGeom prst="rect">
            <a:avLst/>
          </a:prstGeom>
          <a:effectLst/>
        </p:spPr>
      </p:pic>
    </p:spTree>
    <p:extLst>
      <p:ext uri="{BB962C8B-B14F-4D97-AF65-F5344CB8AC3E}">
        <p14:creationId xmlns:p14="http://schemas.microsoft.com/office/powerpoint/2010/main" val="303035629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A7F0-A167-43CF-AFA9-27784B26DAB3}"/>
              </a:ext>
            </a:extLst>
          </p:cNvPr>
          <p:cNvSpPr>
            <a:spLocks noGrp="1"/>
          </p:cNvSpPr>
          <p:nvPr>
            <p:ph type="title"/>
          </p:nvPr>
        </p:nvSpPr>
        <p:spPr>
          <a:xfrm>
            <a:off x="2142565" y="232978"/>
            <a:ext cx="10049435" cy="1140999"/>
          </a:xfrm>
        </p:spPr>
        <p:txBody>
          <a:bodyPr>
            <a:noAutofit/>
          </a:bodyPr>
          <a:lstStyle/>
          <a:p>
            <a:r>
              <a:rPr lang="en-US" sz="4000" b="1" dirty="0">
                <a:latin typeface="+mn-lt"/>
              </a:rPr>
              <a:t>IN THE COCKPIT: </a:t>
            </a:r>
            <a:r>
              <a:rPr lang="en-US" sz="4000" b="1" dirty="0"/>
              <a:t>Your Role as Local Government</a:t>
            </a:r>
          </a:p>
        </p:txBody>
      </p:sp>
      <p:sp>
        <p:nvSpPr>
          <p:cNvPr id="3" name="Content Placeholder 2">
            <a:extLst>
              <a:ext uri="{FF2B5EF4-FFF2-40B4-BE49-F238E27FC236}">
                <a16:creationId xmlns:a16="http://schemas.microsoft.com/office/drawing/2014/main" id="{10D5A2FE-BE82-475C-B960-F1D5A5EC9D45}"/>
              </a:ext>
            </a:extLst>
          </p:cNvPr>
          <p:cNvSpPr>
            <a:spLocks noGrp="1"/>
          </p:cNvSpPr>
          <p:nvPr>
            <p:ph idx="1"/>
          </p:nvPr>
        </p:nvSpPr>
        <p:spPr/>
        <p:txBody>
          <a:bodyPr>
            <a:normAutofit/>
          </a:bodyPr>
          <a:lstStyle/>
          <a:p>
            <a:r>
              <a:rPr lang="en-US" dirty="0"/>
              <a:t>As the Health Promotion Champion, you are responsible for driving forward your workplace wellbeing program  </a:t>
            </a:r>
          </a:p>
          <a:p>
            <a:r>
              <a:rPr lang="en-US" dirty="0"/>
              <a:t>You are the primary link between your local government and LGRMS</a:t>
            </a:r>
          </a:p>
          <a:p>
            <a:r>
              <a:rPr lang="en-US" dirty="0"/>
              <a:t>Health Promotion Champion maneuvers for the race:</a:t>
            </a:r>
          </a:p>
          <a:p>
            <a:pPr lvl="1"/>
            <a:r>
              <a:rPr lang="en-US" dirty="0"/>
              <a:t>Leadership that provides for each employee’s diverse interests and needs</a:t>
            </a:r>
          </a:p>
          <a:p>
            <a:pPr lvl="1"/>
            <a:r>
              <a:rPr lang="en-US" dirty="0"/>
              <a:t>A workplace that encourages positive, healthy lifestyle choices</a:t>
            </a:r>
          </a:p>
          <a:p>
            <a:pPr lvl="1"/>
            <a:r>
              <a:rPr lang="en-US" dirty="0"/>
              <a:t>An environment where every employee can perform at their best level</a:t>
            </a:r>
          </a:p>
          <a:p>
            <a:pPr marL="0" indent="0">
              <a:buNone/>
            </a:pPr>
            <a:endParaRPr lang="en-US" dirty="0"/>
          </a:p>
        </p:txBody>
      </p:sp>
      <p:sp>
        <p:nvSpPr>
          <p:cNvPr id="4" name="Subtitle 2">
            <a:extLst>
              <a:ext uri="{FF2B5EF4-FFF2-40B4-BE49-F238E27FC236}">
                <a16:creationId xmlns:a16="http://schemas.microsoft.com/office/drawing/2014/main" id="{206DFB6F-9BEB-4E5F-8EDB-88A972CB0F0E}"/>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5" name="Subtitle 2">
            <a:extLst>
              <a:ext uri="{FF2B5EF4-FFF2-40B4-BE49-F238E27FC236}">
                <a16:creationId xmlns:a16="http://schemas.microsoft.com/office/drawing/2014/main" id="{C5D77C3D-BCA4-4BAB-ADB7-32B7BE2F39A8}"/>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6" name="Subtitle 2">
            <a:extLst>
              <a:ext uri="{FF2B5EF4-FFF2-40B4-BE49-F238E27FC236}">
                <a16:creationId xmlns:a16="http://schemas.microsoft.com/office/drawing/2014/main" id="{F556B5EA-E837-4103-A09C-8607997723AE}"/>
              </a:ext>
            </a:extLst>
          </p:cNvPr>
          <p:cNvSpPr txBox="1">
            <a:spLocks/>
          </p:cNvSpPr>
          <p:nvPr/>
        </p:nvSpPr>
        <p:spPr>
          <a:xfrm>
            <a:off x="646175" y="12814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7" name="Subtitle 2">
            <a:extLst>
              <a:ext uri="{FF2B5EF4-FFF2-40B4-BE49-F238E27FC236}">
                <a16:creationId xmlns:a16="http://schemas.microsoft.com/office/drawing/2014/main" id="{4F2DCA22-F207-418B-8934-6908DDCEFDCA}"/>
              </a:ext>
            </a:extLst>
          </p:cNvPr>
          <p:cNvSpPr txBox="1">
            <a:spLocks/>
          </p:cNvSpPr>
          <p:nvPr/>
        </p:nvSpPr>
        <p:spPr>
          <a:xfrm>
            <a:off x="646175" y="10914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Tree>
    <p:extLst>
      <p:ext uri="{BB962C8B-B14F-4D97-AF65-F5344CB8AC3E}">
        <p14:creationId xmlns:p14="http://schemas.microsoft.com/office/powerpoint/2010/main" val="75776825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7FA11-0CAC-4FD0-878C-AFC4B3BD9EFF}"/>
              </a:ext>
            </a:extLst>
          </p:cNvPr>
          <p:cNvSpPr>
            <a:spLocks noGrp="1"/>
          </p:cNvSpPr>
          <p:nvPr>
            <p:ph idx="1"/>
          </p:nvPr>
        </p:nvSpPr>
        <p:spPr/>
        <p:txBody>
          <a:bodyPr>
            <a:normAutofit/>
          </a:bodyPr>
          <a:lstStyle/>
          <a:p>
            <a:r>
              <a:rPr lang="en-US" sz="2400" dirty="0"/>
              <a:t>Your Pit Crew: LGRMS Health Promotion Services (HPS)</a:t>
            </a:r>
          </a:p>
          <a:p>
            <a:r>
              <a:rPr lang="en-US" sz="2400" dirty="0"/>
              <a:t>Our </a:t>
            </a:r>
            <a:r>
              <a:rPr lang="en-US" sz="2400" i="1" dirty="0"/>
              <a:t>Mission</a:t>
            </a:r>
            <a:r>
              <a:rPr lang="en-US" sz="2400" dirty="0"/>
              <a:t>: </a:t>
            </a:r>
          </a:p>
          <a:p>
            <a:pPr lvl="1"/>
            <a:r>
              <a:rPr lang="en-US" sz="2000" dirty="0"/>
              <a:t>Proactively create opportunities for ACCG and GMA Life and Health Insurance Program members to enhance their health and productivity through leadership and the delivery of innovative health promotion services </a:t>
            </a:r>
          </a:p>
          <a:p>
            <a:r>
              <a:rPr lang="en-US" sz="2400" dirty="0"/>
              <a:t>We are committed to:</a:t>
            </a:r>
          </a:p>
          <a:p>
            <a:pPr lvl="1"/>
            <a:r>
              <a:rPr lang="en-US" sz="2000" dirty="0"/>
              <a:t>Helping you along every lap of this race</a:t>
            </a:r>
          </a:p>
          <a:p>
            <a:pPr lvl="1"/>
            <a:r>
              <a:rPr lang="en-US" sz="2000" dirty="0"/>
              <a:t>We’re here if you need to refuel, make planning adjustments, or just check on the program’s dynamics</a:t>
            </a:r>
          </a:p>
          <a:p>
            <a:r>
              <a:rPr lang="en-US" sz="3200" dirty="0">
                <a:latin typeface="Freestyle Script" panose="030804020302050B0404" pitchFamily="66" charset="0"/>
              </a:rPr>
              <a:t>2021 Health Promotion Champion Training Manual</a:t>
            </a:r>
            <a:r>
              <a:rPr lang="en-US" sz="2400" dirty="0"/>
              <a:t> </a:t>
            </a:r>
          </a:p>
          <a:p>
            <a:pPr marL="0" indent="0">
              <a:buNone/>
            </a:pPr>
            <a:endParaRPr lang="en-US" dirty="0"/>
          </a:p>
        </p:txBody>
      </p:sp>
      <p:sp>
        <p:nvSpPr>
          <p:cNvPr id="4" name="Subtitle 2">
            <a:extLst>
              <a:ext uri="{FF2B5EF4-FFF2-40B4-BE49-F238E27FC236}">
                <a16:creationId xmlns:a16="http://schemas.microsoft.com/office/drawing/2014/main" id="{5E3273CC-DA88-4CB1-A8F3-43BA5CB4E896}"/>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5" name="Subtitle 2">
            <a:extLst>
              <a:ext uri="{FF2B5EF4-FFF2-40B4-BE49-F238E27FC236}">
                <a16:creationId xmlns:a16="http://schemas.microsoft.com/office/drawing/2014/main" id="{1A840035-7396-450D-94A1-5DE61952137B}"/>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6" name="Title 1">
            <a:extLst>
              <a:ext uri="{FF2B5EF4-FFF2-40B4-BE49-F238E27FC236}">
                <a16:creationId xmlns:a16="http://schemas.microsoft.com/office/drawing/2014/main" id="{E937D9E3-0B93-4BB2-96D3-B2DC4EF0532D}"/>
              </a:ext>
            </a:extLst>
          </p:cNvPr>
          <p:cNvSpPr txBox="1">
            <a:spLocks/>
          </p:cNvSpPr>
          <p:nvPr/>
        </p:nvSpPr>
        <p:spPr>
          <a:xfrm>
            <a:off x="2142565" y="242706"/>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IN THE COCKPIT: </a:t>
            </a:r>
            <a:r>
              <a:rPr lang="en-US" sz="4000" b="1" dirty="0"/>
              <a:t>Featuring Your Pit Crew and Manual</a:t>
            </a:r>
          </a:p>
        </p:txBody>
      </p:sp>
    </p:spTree>
    <p:extLst>
      <p:ext uri="{BB962C8B-B14F-4D97-AF65-F5344CB8AC3E}">
        <p14:creationId xmlns:p14="http://schemas.microsoft.com/office/powerpoint/2010/main" val="399306923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008A6A-5F31-40AF-82AC-B57F496DA84C}"/>
              </a:ext>
            </a:extLst>
          </p:cNvPr>
          <p:cNvSpPr>
            <a:spLocks noGrp="1"/>
          </p:cNvSpPr>
          <p:nvPr>
            <p:ph idx="1"/>
          </p:nvPr>
        </p:nvSpPr>
        <p:spPr/>
        <p:txBody>
          <a:bodyPr/>
          <a:lstStyle/>
          <a:p>
            <a:r>
              <a:rPr lang="en-US" dirty="0"/>
              <a:t>Workplace wellbeing still in the time of COVID-19</a:t>
            </a:r>
          </a:p>
          <a:p>
            <a:pPr lvl="1"/>
            <a:r>
              <a:rPr lang="en-US" dirty="0"/>
              <a:t>How do you encourage change in an uncertain world where employees have to contend with the challenges of a pandemic? </a:t>
            </a:r>
            <a:r>
              <a:rPr lang="en-US" b="1" dirty="0"/>
              <a:t>Resilience.</a:t>
            </a:r>
            <a:endParaRPr lang="en-US" dirty="0"/>
          </a:p>
          <a:p>
            <a:r>
              <a:rPr lang="en-US" dirty="0"/>
              <a:t>Physical, social, and mental health impact employee wellbeing</a:t>
            </a:r>
          </a:p>
          <a:p>
            <a:pPr lvl="1"/>
            <a:r>
              <a:rPr lang="en-US" dirty="0"/>
              <a:t>Mental wellness has the biggest impact</a:t>
            </a:r>
          </a:p>
          <a:p>
            <a:endParaRPr lang="en-US" dirty="0"/>
          </a:p>
        </p:txBody>
      </p:sp>
      <p:sp>
        <p:nvSpPr>
          <p:cNvPr id="4" name="Subtitle 2">
            <a:extLst>
              <a:ext uri="{FF2B5EF4-FFF2-40B4-BE49-F238E27FC236}">
                <a16:creationId xmlns:a16="http://schemas.microsoft.com/office/drawing/2014/main" id="{FD0EDE19-C7EA-4BD3-A191-DCB640F08DB9}"/>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6" name="Subtitle 2">
            <a:extLst>
              <a:ext uri="{FF2B5EF4-FFF2-40B4-BE49-F238E27FC236}">
                <a16:creationId xmlns:a16="http://schemas.microsoft.com/office/drawing/2014/main" id="{089DD32B-441A-45C4-A93B-85CA46B03979}"/>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7" name="Title 1">
            <a:extLst>
              <a:ext uri="{FF2B5EF4-FFF2-40B4-BE49-F238E27FC236}">
                <a16:creationId xmlns:a16="http://schemas.microsoft.com/office/drawing/2014/main" id="{7407DDA2-DB88-44CA-9449-49A59C496FB0}"/>
              </a:ext>
            </a:extLst>
          </p:cNvPr>
          <p:cNvSpPr txBox="1">
            <a:spLocks/>
          </p:cNvSpPr>
          <p:nvPr/>
        </p:nvSpPr>
        <p:spPr>
          <a:xfrm>
            <a:off x="2142565" y="232978"/>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START YOUR ENGINES: </a:t>
            </a:r>
            <a:r>
              <a:rPr lang="en-US" sz="4000" b="1" dirty="0"/>
              <a:t>Revving Up Your Wellbeing Program</a:t>
            </a:r>
          </a:p>
        </p:txBody>
      </p:sp>
    </p:spTree>
    <p:extLst>
      <p:ext uri="{BB962C8B-B14F-4D97-AF65-F5344CB8AC3E}">
        <p14:creationId xmlns:p14="http://schemas.microsoft.com/office/powerpoint/2010/main" val="20296269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6BAFB4-72A8-41C5-8327-088C96F62A1A}"/>
              </a:ext>
            </a:extLst>
          </p:cNvPr>
          <p:cNvSpPr>
            <a:spLocks noGrp="1"/>
          </p:cNvSpPr>
          <p:nvPr>
            <p:ph idx="1"/>
          </p:nvPr>
        </p:nvSpPr>
        <p:spPr/>
        <p:txBody>
          <a:bodyPr>
            <a:normAutofit/>
          </a:bodyPr>
          <a:lstStyle/>
          <a:p>
            <a:r>
              <a:rPr lang="en-US" b="0" i="0" dirty="0">
                <a:effectLst/>
              </a:rPr>
              <a:t>Drafting's importance as one of the techniques and strategies in a race, has as much to with the driver as the car </a:t>
            </a:r>
          </a:p>
          <a:p>
            <a:r>
              <a:rPr lang="en-US" b="0" i="0" dirty="0">
                <a:effectLst/>
              </a:rPr>
              <a:t>As the driver of your Wellbeing Program, you</a:t>
            </a:r>
            <a:r>
              <a:rPr lang="en-US" dirty="0"/>
              <a:t>’re still building a resilient workforce</a:t>
            </a:r>
          </a:p>
          <a:p>
            <a:pPr lvl="1"/>
            <a:r>
              <a:rPr lang="en-US" dirty="0"/>
              <a:t>Resilience: the capacity to recover quickly from difficulties</a:t>
            </a:r>
          </a:p>
          <a:p>
            <a:pPr lvl="1"/>
            <a:r>
              <a:rPr lang="en-US" dirty="0"/>
              <a:t>Protects against stress and anxiety</a:t>
            </a:r>
          </a:p>
          <a:p>
            <a:pPr lvl="1"/>
            <a:r>
              <a:rPr lang="en-US" dirty="0"/>
              <a:t>Increases productivity, employee engagement, and job satisfaction</a:t>
            </a:r>
          </a:p>
          <a:p>
            <a:r>
              <a:rPr lang="en-US" dirty="0"/>
              <a:t>Instead of anxious feelings getting in the way, we can take productive steps to be in problem-solving mode rather than worry and stress mode</a:t>
            </a:r>
          </a:p>
          <a:p>
            <a:endParaRPr lang="en-US" dirty="0"/>
          </a:p>
          <a:p>
            <a:endParaRPr lang="en-US" dirty="0"/>
          </a:p>
          <a:p>
            <a:endParaRPr lang="en-US" dirty="0"/>
          </a:p>
          <a:p>
            <a:endParaRPr lang="en-US" dirty="0"/>
          </a:p>
        </p:txBody>
      </p:sp>
      <p:sp>
        <p:nvSpPr>
          <p:cNvPr id="4" name="Subtitle 2">
            <a:extLst>
              <a:ext uri="{FF2B5EF4-FFF2-40B4-BE49-F238E27FC236}">
                <a16:creationId xmlns:a16="http://schemas.microsoft.com/office/drawing/2014/main" id="{4331B853-06A5-4E4E-B413-6257A16505A4}"/>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6" name="Subtitle 2">
            <a:extLst>
              <a:ext uri="{FF2B5EF4-FFF2-40B4-BE49-F238E27FC236}">
                <a16:creationId xmlns:a16="http://schemas.microsoft.com/office/drawing/2014/main" id="{5A84FC93-5B88-43F4-A410-5883FA0854FF}"/>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8" name="Title 1">
            <a:extLst>
              <a:ext uri="{FF2B5EF4-FFF2-40B4-BE49-F238E27FC236}">
                <a16:creationId xmlns:a16="http://schemas.microsoft.com/office/drawing/2014/main" id="{5AC055BF-3C55-48AD-BD16-47741DB4F286}"/>
              </a:ext>
            </a:extLst>
          </p:cNvPr>
          <p:cNvSpPr txBox="1">
            <a:spLocks/>
          </p:cNvSpPr>
          <p:nvPr/>
        </p:nvSpPr>
        <p:spPr>
          <a:xfrm>
            <a:off x="2142565" y="232978"/>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START YOUR ENGINES: </a:t>
            </a:r>
            <a:r>
              <a:rPr lang="en-US" sz="4000" b="1" dirty="0"/>
              <a:t>Why Draft 2021 Into the New Year?</a:t>
            </a:r>
          </a:p>
        </p:txBody>
      </p:sp>
    </p:spTree>
    <p:extLst>
      <p:ext uri="{BB962C8B-B14F-4D97-AF65-F5344CB8AC3E}">
        <p14:creationId xmlns:p14="http://schemas.microsoft.com/office/powerpoint/2010/main" val="215133690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8532F7-24BF-4E92-9AAC-DC2AB168C0F1}"/>
              </a:ext>
            </a:extLst>
          </p:cNvPr>
          <p:cNvSpPr>
            <a:spLocks noGrp="1"/>
          </p:cNvSpPr>
          <p:nvPr>
            <p:ph idx="1"/>
          </p:nvPr>
        </p:nvSpPr>
        <p:spPr/>
        <p:txBody>
          <a:bodyPr/>
          <a:lstStyle/>
          <a:p>
            <a:pPr marL="0" indent="0">
              <a:buNone/>
            </a:pPr>
            <a:r>
              <a:rPr lang="en-US" dirty="0"/>
              <a:t>“According to psychological research, there are four elements that are essential to building the resilience needed to stay healthy under pressure.  Known as the 4Cs, these are our need for positive interaction with others (</a:t>
            </a:r>
            <a:r>
              <a:rPr lang="en-US" u="sng" dirty="0"/>
              <a:t>community</a:t>
            </a:r>
            <a:r>
              <a:rPr lang="en-US" dirty="0"/>
              <a:t>), wanting to feel part of something important (</a:t>
            </a:r>
            <a:r>
              <a:rPr lang="en-US" u="sng" dirty="0"/>
              <a:t>commitment</a:t>
            </a:r>
            <a:r>
              <a:rPr lang="en-US" dirty="0"/>
              <a:t>), the chance to stretch ourselves without feeling overwhelmed (</a:t>
            </a:r>
            <a:r>
              <a:rPr lang="en-US" u="sng" dirty="0"/>
              <a:t>challenge</a:t>
            </a:r>
            <a:r>
              <a:rPr lang="en-US" dirty="0"/>
              <a:t>), and the need to have a sense of control over our daily lives (</a:t>
            </a:r>
            <a:r>
              <a:rPr lang="en-US" u="sng" dirty="0"/>
              <a:t>control</a:t>
            </a:r>
            <a:r>
              <a:rPr lang="en-US" dirty="0"/>
              <a:t>).” Wolfgang </a:t>
            </a:r>
            <a:r>
              <a:rPr lang="en-US" dirty="0" err="1"/>
              <a:t>Seidl</a:t>
            </a:r>
            <a:r>
              <a:rPr lang="en-US" dirty="0"/>
              <a:t> (2020)</a:t>
            </a:r>
          </a:p>
          <a:p>
            <a:endParaRPr lang="en-US" dirty="0"/>
          </a:p>
        </p:txBody>
      </p:sp>
      <p:sp>
        <p:nvSpPr>
          <p:cNvPr id="4" name="Subtitle 2">
            <a:extLst>
              <a:ext uri="{FF2B5EF4-FFF2-40B4-BE49-F238E27FC236}">
                <a16:creationId xmlns:a16="http://schemas.microsoft.com/office/drawing/2014/main" id="{5B224466-0DB4-493A-97D2-2D5B25938201}"/>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5" name="Subtitle 2">
            <a:extLst>
              <a:ext uri="{FF2B5EF4-FFF2-40B4-BE49-F238E27FC236}">
                <a16:creationId xmlns:a16="http://schemas.microsoft.com/office/drawing/2014/main" id="{C9EDA667-E2AB-4A0E-ACEE-D01755A367C7}"/>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6" name="Title 1">
            <a:extLst>
              <a:ext uri="{FF2B5EF4-FFF2-40B4-BE49-F238E27FC236}">
                <a16:creationId xmlns:a16="http://schemas.microsoft.com/office/drawing/2014/main" id="{18B339C5-52F2-42FA-85BD-E9F0C2D44006}"/>
              </a:ext>
            </a:extLst>
          </p:cNvPr>
          <p:cNvSpPr txBox="1">
            <a:spLocks/>
          </p:cNvSpPr>
          <p:nvPr/>
        </p:nvSpPr>
        <p:spPr>
          <a:xfrm>
            <a:off x="2142565" y="232978"/>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Building a Resilient Workforce</a:t>
            </a:r>
            <a:endParaRPr lang="en-US" sz="4000" b="1" dirty="0"/>
          </a:p>
        </p:txBody>
      </p:sp>
    </p:spTree>
    <p:extLst>
      <p:ext uri="{BB962C8B-B14F-4D97-AF65-F5344CB8AC3E}">
        <p14:creationId xmlns:p14="http://schemas.microsoft.com/office/powerpoint/2010/main" val="184350663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07968C-3A3B-455F-96C1-A16EA8261A7A}"/>
              </a:ext>
            </a:extLst>
          </p:cNvPr>
          <p:cNvSpPr>
            <a:spLocks noGrp="1"/>
          </p:cNvSpPr>
          <p:nvPr>
            <p:ph idx="1"/>
          </p:nvPr>
        </p:nvSpPr>
        <p:spPr/>
        <p:txBody>
          <a:bodyPr>
            <a:normAutofit/>
          </a:bodyPr>
          <a:lstStyle/>
          <a:p>
            <a:pPr>
              <a:lnSpc>
                <a:spcPct val="100000"/>
              </a:lnSpc>
              <a:spcAft>
                <a:spcPts val="600"/>
              </a:spcAft>
            </a:pPr>
            <a:r>
              <a:rPr lang="en-US" dirty="0"/>
              <a:t>Foster </a:t>
            </a:r>
            <a:r>
              <a:rPr lang="en-US" u="sng" dirty="0"/>
              <a:t>community</a:t>
            </a:r>
            <a:r>
              <a:rPr lang="en-US" dirty="0"/>
              <a:t>, </a:t>
            </a:r>
            <a:r>
              <a:rPr lang="en-US" u="sng" dirty="0"/>
              <a:t>commitment</a:t>
            </a:r>
            <a:r>
              <a:rPr lang="en-US" dirty="0"/>
              <a:t>, </a:t>
            </a:r>
            <a:r>
              <a:rPr lang="en-US" u="sng" dirty="0"/>
              <a:t>challenge</a:t>
            </a:r>
            <a:r>
              <a:rPr lang="en-US" dirty="0"/>
              <a:t>, and </a:t>
            </a:r>
            <a:r>
              <a:rPr lang="en-US" u="sng" dirty="0"/>
              <a:t>control</a:t>
            </a:r>
            <a:r>
              <a:rPr lang="en-US" dirty="0"/>
              <a:t> through your workplace wellbeing programs</a:t>
            </a:r>
          </a:p>
          <a:p>
            <a:pPr lvl="1"/>
            <a:r>
              <a:rPr lang="en-US" dirty="0"/>
              <a:t>Lead by example and build your own personal resilience</a:t>
            </a:r>
          </a:p>
          <a:p>
            <a:pPr lvl="1"/>
            <a:r>
              <a:rPr lang="en-US" dirty="0"/>
              <a:t>Encourage social support among employees</a:t>
            </a:r>
          </a:p>
          <a:p>
            <a:pPr lvl="1"/>
            <a:r>
              <a:rPr lang="en-US" dirty="0"/>
              <a:t>Help your employees find meaning in what they do</a:t>
            </a:r>
          </a:p>
          <a:p>
            <a:pPr lvl="1"/>
            <a:r>
              <a:rPr lang="en-US" dirty="0"/>
              <a:t>View the changes due to COVID as a challenge</a:t>
            </a:r>
          </a:p>
          <a:p>
            <a:pPr lvl="1"/>
            <a:r>
              <a:rPr lang="en-US" dirty="0"/>
              <a:t>Help employees develop a sense of control and self-confidence</a:t>
            </a:r>
          </a:p>
          <a:p>
            <a:pPr lvl="1"/>
            <a:r>
              <a:rPr lang="en-US" dirty="0"/>
              <a:t>Be optimistic and use positive messaging</a:t>
            </a:r>
          </a:p>
          <a:p>
            <a:pPr lvl="1"/>
            <a:r>
              <a:rPr lang="en-US" dirty="0"/>
              <a:t>Encourage healthy habits across all dimensions  </a:t>
            </a:r>
          </a:p>
          <a:p>
            <a:pPr marL="0" indent="0">
              <a:buNone/>
            </a:pPr>
            <a:endParaRPr lang="en-US" dirty="0"/>
          </a:p>
          <a:p>
            <a:endParaRPr lang="en-US" dirty="0"/>
          </a:p>
        </p:txBody>
      </p:sp>
      <p:sp>
        <p:nvSpPr>
          <p:cNvPr id="4" name="Subtitle 2">
            <a:extLst>
              <a:ext uri="{FF2B5EF4-FFF2-40B4-BE49-F238E27FC236}">
                <a16:creationId xmlns:a16="http://schemas.microsoft.com/office/drawing/2014/main" id="{A38794FD-5EAC-4992-B21C-8FA0EAAF068F}"/>
              </a:ext>
            </a:extLst>
          </p:cNvPr>
          <p:cNvSpPr txBox="1">
            <a:spLocks/>
          </p:cNvSpPr>
          <p:nvPr/>
        </p:nvSpPr>
        <p:spPr>
          <a:xfrm>
            <a:off x="493775" y="1129095"/>
            <a:ext cx="1572769" cy="24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50" dirty="0">
                <a:solidFill>
                  <a:schemeClr val="bg1"/>
                </a:solidFill>
              </a:rPr>
              <a:t>WORKSHOP</a:t>
            </a:r>
          </a:p>
        </p:txBody>
      </p:sp>
      <p:sp>
        <p:nvSpPr>
          <p:cNvPr id="6" name="Subtitle 2">
            <a:extLst>
              <a:ext uri="{FF2B5EF4-FFF2-40B4-BE49-F238E27FC236}">
                <a16:creationId xmlns:a16="http://schemas.microsoft.com/office/drawing/2014/main" id="{7BE2A119-E9E5-405D-93A2-5EDCDC63E66D}"/>
              </a:ext>
            </a:extLst>
          </p:cNvPr>
          <p:cNvSpPr txBox="1">
            <a:spLocks/>
          </p:cNvSpPr>
          <p:nvPr/>
        </p:nvSpPr>
        <p:spPr>
          <a:xfrm>
            <a:off x="493775" y="939076"/>
            <a:ext cx="1572769" cy="244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 dirty="0">
                <a:solidFill>
                  <a:schemeClr val="bg1"/>
                </a:solidFill>
              </a:rPr>
              <a:t>2021 HEALTH PROMOTION</a:t>
            </a:r>
          </a:p>
        </p:txBody>
      </p:sp>
      <p:sp>
        <p:nvSpPr>
          <p:cNvPr id="8" name="Title 1">
            <a:extLst>
              <a:ext uri="{FF2B5EF4-FFF2-40B4-BE49-F238E27FC236}">
                <a16:creationId xmlns:a16="http://schemas.microsoft.com/office/drawing/2014/main" id="{A00A2D40-2864-431E-9E29-3BBA3FE0A2D9}"/>
              </a:ext>
            </a:extLst>
          </p:cNvPr>
          <p:cNvSpPr txBox="1">
            <a:spLocks/>
          </p:cNvSpPr>
          <p:nvPr/>
        </p:nvSpPr>
        <p:spPr>
          <a:xfrm>
            <a:off x="2142565" y="232978"/>
            <a:ext cx="10049435" cy="114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Building a Resilient Workforce</a:t>
            </a:r>
            <a:endParaRPr lang="en-US" sz="4000" b="1" dirty="0"/>
          </a:p>
        </p:txBody>
      </p:sp>
    </p:spTree>
    <p:extLst>
      <p:ext uri="{BB962C8B-B14F-4D97-AF65-F5344CB8AC3E}">
        <p14:creationId xmlns:p14="http://schemas.microsoft.com/office/powerpoint/2010/main" val="183760009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01AED5ACAD1B4FBB06B721C99DBEB6" ma:contentTypeVersion="9" ma:contentTypeDescription="Create a new document." ma:contentTypeScope="" ma:versionID="eefb49084c63c3d98234bba13438fd87">
  <xsd:schema xmlns:xsd="http://www.w3.org/2001/XMLSchema" xmlns:xs="http://www.w3.org/2001/XMLSchema" xmlns:p="http://schemas.microsoft.com/office/2006/metadata/properties" xmlns:ns3="c849b201-cbb1-4f14-9407-db61e2d40271" xmlns:ns4="cbfb969e-3b1c-43c4-892f-0c5695df380a" targetNamespace="http://schemas.microsoft.com/office/2006/metadata/properties" ma:root="true" ma:fieldsID="4e9f74ade8ef7f41709adb710b1048e8" ns3:_="" ns4:_="">
    <xsd:import namespace="c849b201-cbb1-4f14-9407-db61e2d40271"/>
    <xsd:import namespace="cbfb969e-3b1c-43c4-892f-0c5695df380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9b201-cbb1-4f14-9407-db61e2d402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fb969e-3b1c-43c4-892f-0c5695df38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6D25E-E0F4-45B4-BBCB-C489ABF2F39D}">
  <ds:schemaRefs>
    <ds:schemaRef ds:uri="http://schemas.microsoft.com/sharepoint/v3/contenttype/forms"/>
  </ds:schemaRefs>
</ds:datastoreItem>
</file>

<file path=customXml/itemProps2.xml><?xml version="1.0" encoding="utf-8"?>
<ds:datastoreItem xmlns:ds="http://schemas.openxmlformats.org/officeDocument/2006/customXml" ds:itemID="{A1C8CBDF-B304-419E-AD09-75C0B9FACB7B}">
  <ds:schemaRefs>
    <ds:schemaRef ds:uri="http://www.w3.org/XML/1998/namespace"/>
    <ds:schemaRef ds:uri="http://schemas.microsoft.com/office/2006/metadata/properties"/>
    <ds:schemaRef ds:uri="c849b201-cbb1-4f14-9407-db61e2d40271"/>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cbfb969e-3b1c-43c4-892f-0c5695df380a"/>
    <ds:schemaRef ds:uri="http://purl.org/dc/dcmitype/"/>
    <ds:schemaRef ds:uri="http://purl.org/dc/terms/"/>
  </ds:schemaRefs>
</ds:datastoreItem>
</file>

<file path=customXml/itemProps3.xml><?xml version="1.0" encoding="utf-8"?>
<ds:datastoreItem xmlns:ds="http://schemas.openxmlformats.org/officeDocument/2006/customXml" ds:itemID="{9C04DEFC-B068-47E8-8F5A-F14E4EE654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49b201-cbb1-4f14-9407-db61e2d40271"/>
    <ds:schemaRef ds:uri="cbfb969e-3b1c-43c4-892f-0c5695df38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23115</TotalTime>
  <Words>4719</Words>
  <Application>Microsoft Office PowerPoint</Application>
  <PresentationFormat>Widescreen</PresentationFormat>
  <Paragraphs>483</Paragraphs>
  <Slides>33</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Abadi</vt:lpstr>
      <vt:lpstr>Acumin Pro Black</vt:lpstr>
      <vt:lpstr>Arial</vt:lpstr>
      <vt:lpstr>Calibri</vt:lpstr>
      <vt:lpstr>Calibri Light</vt:lpstr>
      <vt:lpstr>Freestyle Script</vt:lpstr>
      <vt:lpstr>Lato</vt:lpstr>
      <vt:lpstr>Roboto</vt:lpstr>
      <vt:lpstr>Stainless-Regular</vt:lpstr>
      <vt:lpstr>Times New Roman</vt:lpstr>
      <vt:lpstr>Trebuchet MS</vt:lpstr>
      <vt:lpstr>Office Theme</vt:lpstr>
      <vt:lpstr>DRAFTING 2021 INTO  THE NEW YEAR!</vt:lpstr>
      <vt:lpstr>PowerPoint Presentation</vt:lpstr>
      <vt:lpstr>CAR OF TOMORROW: Wellbeing Programs in Challenging Times</vt:lpstr>
      <vt:lpstr>IN THE COCKPIT: Your Role as Local 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GRANDSTAND FANS</vt:lpstr>
      <vt:lpstr>GRANDSTAND FANS</vt:lpstr>
      <vt:lpstr>THE CHECKERED FLAG STILL WAVES</vt:lpstr>
      <vt:lpstr>THE CHECKERED FLAG STILL WAVES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Racing for Resiliency</dc:title>
  <dc:creator>Paige</dc:creator>
  <cp:lastModifiedBy>Candace Y. Amos</cp:lastModifiedBy>
  <cp:revision>65</cp:revision>
  <cp:lastPrinted>2021-09-22T11:55:34Z</cp:lastPrinted>
  <dcterms:created xsi:type="dcterms:W3CDTF">2020-10-05T21:03:10Z</dcterms:created>
  <dcterms:modified xsi:type="dcterms:W3CDTF">2022-04-03T19:50:38Z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0x0101008501AED5ACAD1B4FBB06B721C99DBEB6</vt:lpwstr>
  </property>
</Properties>
</file>