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m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302" r:id="rId3"/>
    <p:sldId id="257" r:id="rId4"/>
    <p:sldId id="258" r:id="rId5"/>
    <p:sldId id="259" r:id="rId6"/>
    <p:sldId id="266" r:id="rId7"/>
    <p:sldId id="267" r:id="rId8"/>
    <p:sldId id="268"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300" r:id="rId22"/>
    <p:sldId id="284" r:id="rId23"/>
    <p:sldId id="285" r:id="rId24"/>
    <p:sldId id="286" r:id="rId25"/>
    <p:sldId id="290" r:id="rId26"/>
    <p:sldId id="289" r:id="rId27"/>
    <p:sldId id="291" r:id="rId28"/>
    <p:sldId id="292" r:id="rId29"/>
    <p:sldId id="293" r:id="rId30"/>
    <p:sldId id="297" r:id="rId31"/>
    <p:sldId id="298" r:id="rId32"/>
    <p:sldId id="260" r:id="rId33"/>
    <p:sldId id="294" r:id="rId34"/>
    <p:sldId id="29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3A34"/>
    <a:srgbClr val="0304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729A66-E022-4A2A-8769-FA1D183CD588}" v="2" dt="2022-09-12T04:29:22.1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6" autoAdjust="0"/>
    <p:restoredTop sz="80657" autoAdjust="0"/>
  </p:normalViewPr>
  <p:slideViewPr>
    <p:cSldViewPr snapToGrid="0">
      <p:cViewPr varScale="1">
        <p:scale>
          <a:sx n="74" d="100"/>
          <a:sy n="74" d="100"/>
        </p:scale>
        <p:origin x="902" y="43"/>
      </p:cViewPr>
      <p:guideLst/>
    </p:cSldViewPr>
  </p:slideViewPr>
  <p:notesTextViewPr>
    <p:cViewPr>
      <p:scale>
        <a:sx n="1" d="1"/>
        <a:sy n="1" d="1"/>
      </p:scale>
      <p:origin x="0" y="0"/>
    </p:cViewPr>
  </p:notesTextViewPr>
  <p:sorterViewPr>
    <p:cViewPr>
      <p:scale>
        <a:sx n="100" d="100"/>
        <a:sy n="100" d="100"/>
      </p:scale>
      <p:origin x="0" y="-85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dace Y. Amos" userId="63aecf54-3531-4912-8bac-00a5ed41e5b4" providerId="ADAL" clId="{68729A66-E022-4A2A-8769-FA1D183CD588}"/>
    <pc:docChg chg="undo redo custSel addSld delSld modSld sldOrd">
      <pc:chgData name="Candace Y. Amos" userId="63aecf54-3531-4912-8bac-00a5ed41e5b4" providerId="ADAL" clId="{68729A66-E022-4A2A-8769-FA1D183CD588}" dt="2022-09-12T05:15:00.614" v="1021" actId="207"/>
      <pc:docMkLst>
        <pc:docMk/>
      </pc:docMkLst>
      <pc:sldChg chg="modSp mod">
        <pc:chgData name="Candace Y. Amos" userId="63aecf54-3531-4912-8bac-00a5ed41e5b4" providerId="ADAL" clId="{68729A66-E022-4A2A-8769-FA1D183CD588}" dt="2022-09-12T05:09:28.973" v="992" actId="207"/>
        <pc:sldMkLst>
          <pc:docMk/>
          <pc:sldMk cId="1157444037" sldId="256"/>
        </pc:sldMkLst>
        <pc:spChg chg="mod">
          <ac:chgData name="Candace Y. Amos" userId="63aecf54-3531-4912-8bac-00a5ed41e5b4" providerId="ADAL" clId="{68729A66-E022-4A2A-8769-FA1D183CD588}" dt="2022-09-12T05:09:28.973" v="992" actId="207"/>
          <ac:spMkLst>
            <pc:docMk/>
            <pc:sldMk cId="1157444037" sldId="256"/>
            <ac:spMk id="9" creationId="{4529C793-5A9C-8A54-E818-BE5C7538EABD}"/>
          </ac:spMkLst>
        </pc:spChg>
      </pc:sldChg>
      <pc:sldChg chg="modSp mod">
        <pc:chgData name="Candace Y. Amos" userId="63aecf54-3531-4912-8bac-00a5ed41e5b4" providerId="ADAL" clId="{68729A66-E022-4A2A-8769-FA1D183CD588}" dt="2022-09-12T05:09:44.835" v="993" actId="207"/>
        <pc:sldMkLst>
          <pc:docMk/>
          <pc:sldMk cId="1650565307" sldId="257"/>
        </pc:sldMkLst>
        <pc:spChg chg="mod">
          <ac:chgData name="Candace Y. Amos" userId="63aecf54-3531-4912-8bac-00a5ed41e5b4" providerId="ADAL" clId="{68729A66-E022-4A2A-8769-FA1D183CD588}" dt="2022-09-12T05:09:44.835" v="993" actId="207"/>
          <ac:spMkLst>
            <pc:docMk/>
            <pc:sldMk cId="1650565307" sldId="257"/>
            <ac:spMk id="7" creationId="{443350B1-1832-E159-5DB5-CF9423B9A1A3}"/>
          </ac:spMkLst>
        </pc:spChg>
      </pc:sldChg>
      <pc:sldChg chg="modSp mod">
        <pc:chgData name="Candace Y. Amos" userId="63aecf54-3531-4912-8bac-00a5ed41e5b4" providerId="ADAL" clId="{68729A66-E022-4A2A-8769-FA1D183CD588}" dt="2022-09-12T05:09:51.410" v="994" actId="207"/>
        <pc:sldMkLst>
          <pc:docMk/>
          <pc:sldMk cId="2087121930" sldId="258"/>
        </pc:sldMkLst>
        <pc:spChg chg="mod">
          <ac:chgData name="Candace Y. Amos" userId="63aecf54-3531-4912-8bac-00a5ed41e5b4" providerId="ADAL" clId="{68729A66-E022-4A2A-8769-FA1D183CD588}" dt="2022-09-12T05:09:51.410" v="994" actId="207"/>
          <ac:spMkLst>
            <pc:docMk/>
            <pc:sldMk cId="2087121930" sldId="258"/>
            <ac:spMk id="24" creationId="{9A5899CB-B787-1C73-2C02-B120EF32B472}"/>
          </ac:spMkLst>
        </pc:spChg>
      </pc:sldChg>
      <pc:sldChg chg="modSp mod">
        <pc:chgData name="Candace Y. Amos" userId="63aecf54-3531-4912-8bac-00a5ed41e5b4" providerId="ADAL" clId="{68729A66-E022-4A2A-8769-FA1D183CD588}" dt="2022-09-12T05:10:02.597" v="995" actId="207"/>
        <pc:sldMkLst>
          <pc:docMk/>
          <pc:sldMk cId="1807010237" sldId="259"/>
        </pc:sldMkLst>
        <pc:spChg chg="mod">
          <ac:chgData name="Candace Y. Amos" userId="63aecf54-3531-4912-8bac-00a5ed41e5b4" providerId="ADAL" clId="{68729A66-E022-4A2A-8769-FA1D183CD588}" dt="2022-09-12T05:10:02.597" v="995" actId="207"/>
          <ac:spMkLst>
            <pc:docMk/>
            <pc:sldMk cId="1807010237" sldId="259"/>
            <ac:spMk id="15" creationId="{93521877-1DC9-0891-A436-3B3A8E4333DC}"/>
          </ac:spMkLst>
        </pc:spChg>
      </pc:sldChg>
      <pc:sldChg chg="delSp modSp mod">
        <pc:chgData name="Candace Y. Amos" userId="63aecf54-3531-4912-8bac-00a5ed41e5b4" providerId="ADAL" clId="{68729A66-E022-4A2A-8769-FA1D183CD588}" dt="2022-09-12T05:10:47.813" v="1000" actId="478"/>
        <pc:sldMkLst>
          <pc:docMk/>
          <pc:sldMk cId="1350596689" sldId="266"/>
        </pc:sldMkLst>
        <pc:spChg chg="mod">
          <ac:chgData name="Candace Y. Amos" userId="63aecf54-3531-4912-8bac-00a5ed41e5b4" providerId="ADAL" clId="{68729A66-E022-4A2A-8769-FA1D183CD588}" dt="2022-09-12T05:10:13.381" v="996" actId="207"/>
          <ac:spMkLst>
            <pc:docMk/>
            <pc:sldMk cId="1350596689" sldId="266"/>
            <ac:spMk id="15" creationId="{93521877-1DC9-0891-A436-3B3A8E4333DC}"/>
          </ac:spMkLst>
        </pc:spChg>
        <pc:picChg chg="del">
          <ac:chgData name="Candace Y. Amos" userId="63aecf54-3531-4912-8bac-00a5ed41e5b4" providerId="ADAL" clId="{68729A66-E022-4A2A-8769-FA1D183CD588}" dt="2022-09-12T05:10:47.813" v="1000" actId="478"/>
          <ac:picMkLst>
            <pc:docMk/>
            <pc:sldMk cId="1350596689" sldId="266"/>
            <ac:picMk id="3" creationId="{59B6182A-DFA9-4CF5-D830-792ADAAEEE9F}"/>
          </ac:picMkLst>
        </pc:picChg>
      </pc:sldChg>
      <pc:sldChg chg="modSp mod">
        <pc:chgData name="Candace Y. Amos" userId="63aecf54-3531-4912-8bac-00a5ed41e5b4" providerId="ADAL" clId="{68729A66-E022-4A2A-8769-FA1D183CD588}" dt="2022-09-12T05:10:27.675" v="999" actId="207"/>
        <pc:sldMkLst>
          <pc:docMk/>
          <pc:sldMk cId="539885044" sldId="267"/>
        </pc:sldMkLst>
        <pc:spChg chg="mod">
          <ac:chgData name="Candace Y. Amos" userId="63aecf54-3531-4912-8bac-00a5ed41e5b4" providerId="ADAL" clId="{68729A66-E022-4A2A-8769-FA1D183CD588}" dt="2022-09-12T05:10:27.675" v="999" actId="207"/>
          <ac:spMkLst>
            <pc:docMk/>
            <pc:sldMk cId="539885044" sldId="267"/>
            <ac:spMk id="24" creationId="{9A5899CB-B787-1C73-2C02-B120EF32B472}"/>
          </ac:spMkLst>
        </pc:spChg>
      </pc:sldChg>
      <pc:sldChg chg="modSp mod">
        <pc:chgData name="Candace Y. Amos" userId="63aecf54-3531-4912-8bac-00a5ed41e5b4" providerId="ADAL" clId="{68729A66-E022-4A2A-8769-FA1D183CD588}" dt="2022-09-12T05:11:00.239" v="1001" actId="207"/>
        <pc:sldMkLst>
          <pc:docMk/>
          <pc:sldMk cId="1971505846" sldId="268"/>
        </pc:sldMkLst>
        <pc:spChg chg="mod">
          <ac:chgData name="Candace Y. Amos" userId="63aecf54-3531-4912-8bac-00a5ed41e5b4" providerId="ADAL" clId="{68729A66-E022-4A2A-8769-FA1D183CD588}" dt="2022-09-12T05:11:00.239" v="1001" actId="207"/>
          <ac:spMkLst>
            <pc:docMk/>
            <pc:sldMk cId="1971505846" sldId="268"/>
            <ac:spMk id="24" creationId="{9A5899CB-B787-1C73-2C02-B120EF32B472}"/>
          </ac:spMkLst>
        </pc:spChg>
      </pc:sldChg>
      <pc:sldChg chg="modSp mod">
        <pc:chgData name="Candace Y. Amos" userId="63aecf54-3531-4912-8bac-00a5ed41e5b4" providerId="ADAL" clId="{68729A66-E022-4A2A-8769-FA1D183CD588}" dt="2022-09-12T05:11:09.434" v="1002" actId="207"/>
        <pc:sldMkLst>
          <pc:docMk/>
          <pc:sldMk cId="3071338060" sldId="271"/>
        </pc:sldMkLst>
        <pc:spChg chg="mod">
          <ac:chgData name="Candace Y. Amos" userId="63aecf54-3531-4912-8bac-00a5ed41e5b4" providerId="ADAL" clId="{68729A66-E022-4A2A-8769-FA1D183CD588}" dt="2022-09-12T05:11:09.434" v="1002" actId="207"/>
          <ac:spMkLst>
            <pc:docMk/>
            <pc:sldMk cId="3071338060" sldId="271"/>
            <ac:spMk id="15" creationId="{93521877-1DC9-0891-A436-3B3A8E4333DC}"/>
          </ac:spMkLst>
        </pc:spChg>
      </pc:sldChg>
      <pc:sldChg chg="delSp modSp mod">
        <pc:chgData name="Candace Y. Amos" userId="63aecf54-3531-4912-8bac-00a5ed41e5b4" providerId="ADAL" clId="{68729A66-E022-4A2A-8769-FA1D183CD588}" dt="2022-09-12T05:11:32.735" v="1004" actId="207"/>
        <pc:sldMkLst>
          <pc:docMk/>
          <pc:sldMk cId="2099784568" sldId="272"/>
        </pc:sldMkLst>
        <pc:spChg chg="del">
          <ac:chgData name="Candace Y. Amos" userId="63aecf54-3531-4912-8bac-00a5ed41e5b4" providerId="ADAL" clId="{68729A66-E022-4A2A-8769-FA1D183CD588}" dt="2022-09-12T05:11:27.532" v="1003" actId="478"/>
          <ac:spMkLst>
            <pc:docMk/>
            <pc:sldMk cId="2099784568" sldId="272"/>
            <ac:spMk id="4" creationId="{BA954D23-8DFC-3F8D-3591-745B3D894DB3}"/>
          </ac:spMkLst>
        </pc:spChg>
        <pc:spChg chg="mod">
          <ac:chgData name="Candace Y. Amos" userId="63aecf54-3531-4912-8bac-00a5ed41e5b4" providerId="ADAL" clId="{68729A66-E022-4A2A-8769-FA1D183CD588}" dt="2022-09-12T05:11:32.735" v="1004" actId="207"/>
          <ac:spMkLst>
            <pc:docMk/>
            <pc:sldMk cId="2099784568" sldId="272"/>
            <ac:spMk id="15" creationId="{93521877-1DC9-0891-A436-3B3A8E4333DC}"/>
          </ac:spMkLst>
        </pc:spChg>
      </pc:sldChg>
      <pc:sldChg chg="modSp mod">
        <pc:chgData name="Candace Y. Amos" userId="63aecf54-3531-4912-8bac-00a5ed41e5b4" providerId="ADAL" clId="{68729A66-E022-4A2A-8769-FA1D183CD588}" dt="2022-09-12T05:11:56.214" v="1005" actId="207"/>
        <pc:sldMkLst>
          <pc:docMk/>
          <pc:sldMk cId="103533923" sldId="273"/>
        </pc:sldMkLst>
        <pc:spChg chg="mod">
          <ac:chgData name="Candace Y. Amos" userId="63aecf54-3531-4912-8bac-00a5ed41e5b4" providerId="ADAL" clId="{68729A66-E022-4A2A-8769-FA1D183CD588}" dt="2022-09-12T05:11:56.214" v="1005" actId="207"/>
          <ac:spMkLst>
            <pc:docMk/>
            <pc:sldMk cId="103533923" sldId="273"/>
            <ac:spMk id="15" creationId="{93521877-1DC9-0891-A436-3B3A8E4333DC}"/>
          </ac:spMkLst>
        </pc:spChg>
      </pc:sldChg>
      <pc:sldChg chg="modSp mod">
        <pc:chgData name="Candace Y. Amos" userId="63aecf54-3531-4912-8bac-00a5ed41e5b4" providerId="ADAL" clId="{68729A66-E022-4A2A-8769-FA1D183CD588}" dt="2022-09-12T05:12:06.704" v="1006" actId="207"/>
        <pc:sldMkLst>
          <pc:docMk/>
          <pc:sldMk cId="4260192964" sldId="274"/>
        </pc:sldMkLst>
        <pc:spChg chg="mod">
          <ac:chgData name="Candace Y. Amos" userId="63aecf54-3531-4912-8bac-00a5ed41e5b4" providerId="ADAL" clId="{68729A66-E022-4A2A-8769-FA1D183CD588}" dt="2022-09-12T05:12:06.704" v="1006" actId="207"/>
          <ac:spMkLst>
            <pc:docMk/>
            <pc:sldMk cId="4260192964" sldId="274"/>
            <ac:spMk id="15" creationId="{93521877-1DC9-0891-A436-3B3A8E4333DC}"/>
          </ac:spMkLst>
        </pc:spChg>
      </pc:sldChg>
      <pc:sldChg chg="modSp mod">
        <pc:chgData name="Candace Y. Amos" userId="63aecf54-3531-4912-8bac-00a5ed41e5b4" providerId="ADAL" clId="{68729A66-E022-4A2A-8769-FA1D183CD588}" dt="2022-09-12T05:12:17.725" v="1007" actId="207"/>
        <pc:sldMkLst>
          <pc:docMk/>
          <pc:sldMk cId="2109100874" sldId="275"/>
        </pc:sldMkLst>
        <pc:spChg chg="mod">
          <ac:chgData name="Candace Y. Amos" userId="63aecf54-3531-4912-8bac-00a5ed41e5b4" providerId="ADAL" clId="{68729A66-E022-4A2A-8769-FA1D183CD588}" dt="2022-09-12T05:12:17.725" v="1007" actId="207"/>
          <ac:spMkLst>
            <pc:docMk/>
            <pc:sldMk cId="2109100874" sldId="275"/>
            <ac:spMk id="15" creationId="{93521877-1DC9-0891-A436-3B3A8E4333DC}"/>
          </ac:spMkLst>
        </pc:spChg>
      </pc:sldChg>
      <pc:sldChg chg="modSp mod">
        <pc:chgData name="Candace Y. Amos" userId="63aecf54-3531-4912-8bac-00a5ed41e5b4" providerId="ADAL" clId="{68729A66-E022-4A2A-8769-FA1D183CD588}" dt="2022-09-12T05:12:23.804" v="1008" actId="207"/>
        <pc:sldMkLst>
          <pc:docMk/>
          <pc:sldMk cId="2902440080" sldId="276"/>
        </pc:sldMkLst>
        <pc:spChg chg="mod">
          <ac:chgData name="Candace Y. Amos" userId="63aecf54-3531-4912-8bac-00a5ed41e5b4" providerId="ADAL" clId="{68729A66-E022-4A2A-8769-FA1D183CD588}" dt="2022-09-12T05:12:23.804" v="1008" actId="207"/>
          <ac:spMkLst>
            <pc:docMk/>
            <pc:sldMk cId="2902440080" sldId="276"/>
            <ac:spMk id="15" creationId="{93521877-1DC9-0891-A436-3B3A8E4333DC}"/>
          </ac:spMkLst>
        </pc:spChg>
      </pc:sldChg>
      <pc:sldChg chg="modSp mod">
        <pc:chgData name="Candace Y. Amos" userId="63aecf54-3531-4912-8bac-00a5ed41e5b4" providerId="ADAL" clId="{68729A66-E022-4A2A-8769-FA1D183CD588}" dt="2022-09-12T05:12:30.566" v="1009" actId="207"/>
        <pc:sldMkLst>
          <pc:docMk/>
          <pc:sldMk cId="3999574005" sldId="277"/>
        </pc:sldMkLst>
        <pc:spChg chg="mod">
          <ac:chgData name="Candace Y. Amos" userId="63aecf54-3531-4912-8bac-00a5ed41e5b4" providerId="ADAL" clId="{68729A66-E022-4A2A-8769-FA1D183CD588}" dt="2022-09-12T05:12:30.566" v="1009" actId="207"/>
          <ac:spMkLst>
            <pc:docMk/>
            <pc:sldMk cId="3999574005" sldId="277"/>
            <ac:spMk id="15" creationId="{93521877-1DC9-0891-A436-3B3A8E4333DC}"/>
          </ac:spMkLst>
        </pc:spChg>
      </pc:sldChg>
      <pc:sldChg chg="modSp mod">
        <pc:chgData name="Candace Y. Amos" userId="63aecf54-3531-4912-8bac-00a5ed41e5b4" providerId="ADAL" clId="{68729A66-E022-4A2A-8769-FA1D183CD588}" dt="2022-09-12T05:12:36.055" v="1010" actId="207"/>
        <pc:sldMkLst>
          <pc:docMk/>
          <pc:sldMk cId="125782603" sldId="278"/>
        </pc:sldMkLst>
        <pc:spChg chg="mod">
          <ac:chgData name="Candace Y. Amos" userId="63aecf54-3531-4912-8bac-00a5ed41e5b4" providerId="ADAL" clId="{68729A66-E022-4A2A-8769-FA1D183CD588}" dt="2022-09-12T05:12:36.055" v="1010" actId="207"/>
          <ac:spMkLst>
            <pc:docMk/>
            <pc:sldMk cId="125782603" sldId="278"/>
            <ac:spMk id="15" creationId="{93521877-1DC9-0891-A436-3B3A8E4333DC}"/>
          </ac:spMkLst>
        </pc:spChg>
      </pc:sldChg>
      <pc:sldChg chg="modSp mod">
        <pc:chgData name="Candace Y. Amos" userId="63aecf54-3531-4912-8bac-00a5ed41e5b4" providerId="ADAL" clId="{68729A66-E022-4A2A-8769-FA1D183CD588}" dt="2022-09-12T05:12:42.413" v="1011" actId="207"/>
        <pc:sldMkLst>
          <pc:docMk/>
          <pc:sldMk cId="2144398252" sldId="279"/>
        </pc:sldMkLst>
        <pc:spChg chg="mod">
          <ac:chgData name="Candace Y. Amos" userId="63aecf54-3531-4912-8bac-00a5ed41e5b4" providerId="ADAL" clId="{68729A66-E022-4A2A-8769-FA1D183CD588}" dt="2022-09-12T05:12:42.413" v="1011" actId="207"/>
          <ac:spMkLst>
            <pc:docMk/>
            <pc:sldMk cId="2144398252" sldId="279"/>
            <ac:spMk id="15" creationId="{93521877-1DC9-0891-A436-3B3A8E4333DC}"/>
          </ac:spMkLst>
        </pc:spChg>
      </pc:sldChg>
      <pc:sldChg chg="modSp mod ord modNotesTx">
        <pc:chgData name="Candace Y. Amos" userId="63aecf54-3531-4912-8bac-00a5ed41e5b4" providerId="ADAL" clId="{68729A66-E022-4A2A-8769-FA1D183CD588}" dt="2022-09-12T04:28:25.208" v="878" actId="20577"/>
        <pc:sldMkLst>
          <pc:docMk/>
          <pc:sldMk cId="731747511" sldId="280"/>
        </pc:sldMkLst>
        <pc:spChg chg="mod">
          <ac:chgData name="Candace Y. Amos" userId="63aecf54-3531-4912-8bac-00a5ed41e5b4" providerId="ADAL" clId="{68729A66-E022-4A2A-8769-FA1D183CD588}" dt="2022-09-12T04:22:57.095" v="774" actId="20577"/>
          <ac:spMkLst>
            <pc:docMk/>
            <pc:sldMk cId="731747511" sldId="280"/>
            <ac:spMk id="16" creationId="{35769E61-4A8D-3159-F637-0780D22A07B3}"/>
          </ac:spMkLst>
        </pc:spChg>
      </pc:sldChg>
      <pc:sldChg chg="modSp mod ord modNotesTx">
        <pc:chgData name="Candace Y. Amos" userId="63aecf54-3531-4912-8bac-00a5ed41e5b4" providerId="ADAL" clId="{68729A66-E022-4A2A-8769-FA1D183CD588}" dt="2022-09-12T04:28:30.063" v="879"/>
        <pc:sldMkLst>
          <pc:docMk/>
          <pc:sldMk cId="3225420195" sldId="281"/>
        </pc:sldMkLst>
        <pc:spChg chg="mod">
          <ac:chgData name="Candace Y. Amos" userId="63aecf54-3531-4912-8bac-00a5ed41e5b4" providerId="ADAL" clId="{68729A66-E022-4A2A-8769-FA1D183CD588}" dt="2022-09-12T04:23:15.658" v="775"/>
          <ac:spMkLst>
            <pc:docMk/>
            <pc:sldMk cId="3225420195" sldId="281"/>
            <ac:spMk id="16" creationId="{35769E61-4A8D-3159-F637-0780D22A07B3}"/>
          </ac:spMkLst>
        </pc:spChg>
      </pc:sldChg>
      <pc:sldChg chg="modSp mod modNotesTx">
        <pc:chgData name="Candace Y. Amos" userId="63aecf54-3531-4912-8bac-00a5ed41e5b4" providerId="ADAL" clId="{68729A66-E022-4A2A-8769-FA1D183CD588}" dt="2022-09-12T04:28:05.354" v="834" actId="20577"/>
        <pc:sldMkLst>
          <pc:docMk/>
          <pc:sldMk cId="2532716420" sldId="282"/>
        </pc:sldMkLst>
        <pc:spChg chg="mod">
          <ac:chgData name="Candace Y. Amos" userId="63aecf54-3531-4912-8bac-00a5ed41e5b4" providerId="ADAL" clId="{68729A66-E022-4A2A-8769-FA1D183CD588}" dt="2022-09-12T04:23:22.488" v="776"/>
          <ac:spMkLst>
            <pc:docMk/>
            <pc:sldMk cId="2532716420" sldId="282"/>
            <ac:spMk id="16" creationId="{35769E61-4A8D-3159-F637-0780D22A07B3}"/>
          </ac:spMkLst>
        </pc:spChg>
      </pc:sldChg>
      <pc:sldChg chg="modSp mod modNotesTx">
        <pc:chgData name="Candace Y. Amos" userId="63aecf54-3531-4912-8bac-00a5ed41e5b4" providerId="ADAL" clId="{68729A66-E022-4A2A-8769-FA1D183CD588}" dt="2022-09-12T04:29:28.802" v="939" actId="6549"/>
        <pc:sldMkLst>
          <pc:docMk/>
          <pc:sldMk cId="1028948655" sldId="284"/>
        </pc:sldMkLst>
        <pc:spChg chg="mod">
          <ac:chgData name="Candace Y. Amos" userId="63aecf54-3531-4912-8bac-00a5ed41e5b4" providerId="ADAL" clId="{68729A66-E022-4A2A-8769-FA1D183CD588}" dt="2022-09-12T04:23:49.752" v="783" actId="20577"/>
          <ac:spMkLst>
            <pc:docMk/>
            <pc:sldMk cId="1028948655" sldId="284"/>
            <ac:spMk id="16" creationId="{35769E61-4A8D-3159-F637-0780D22A07B3}"/>
          </ac:spMkLst>
        </pc:spChg>
      </pc:sldChg>
      <pc:sldChg chg="modSp mod modNotesTx">
        <pc:chgData name="Candace Y. Amos" userId="63aecf54-3531-4912-8bac-00a5ed41e5b4" providerId="ADAL" clId="{68729A66-E022-4A2A-8769-FA1D183CD588}" dt="2022-09-12T05:13:37.765" v="1015" actId="207"/>
        <pc:sldMkLst>
          <pc:docMk/>
          <pc:sldMk cId="4061494413" sldId="285"/>
        </pc:sldMkLst>
        <pc:spChg chg="mod">
          <ac:chgData name="Candace Y. Amos" userId="63aecf54-3531-4912-8bac-00a5ed41e5b4" providerId="ADAL" clId="{68729A66-E022-4A2A-8769-FA1D183CD588}" dt="2022-09-12T04:23:56.620" v="787" actId="20577"/>
          <ac:spMkLst>
            <pc:docMk/>
            <pc:sldMk cId="4061494413" sldId="285"/>
            <ac:spMk id="16" creationId="{35769E61-4A8D-3159-F637-0780D22A07B3}"/>
          </ac:spMkLst>
        </pc:spChg>
        <pc:spChg chg="mod">
          <ac:chgData name="Candace Y. Amos" userId="63aecf54-3531-4912-8bac-00a5ed41e5b4" providerId="ADAL" clId="{68729A66-E022-4A2A-8769-FA1D183CD588}" dt="2022-09-12T05:13:37.765" v="1015" actId="207"/>
          <ac:spMkLst>
            <pc:docMk/>
            <pc:sldMk cId="4061494413" sldId="285"/>
            <ac:spMk id="24" creationId="{9A5899CB-B787-1C73-2C02-B120EF32B472}"/>
          </ac:spMkLst>
        </pc:spChg>
      </pc:sldChg>
      <pc:sldChg chg="modSp mod modNotesTx">
        <pc:chgData name="Candace Y. Amos" userId="63aecf54-3531-4912-8bac-00a5ed41e5b4" providerId="ADAL" clId="{68729A66-E022-4A2A-8769-FA1D183CD588}" dt="2022-09-12T04:29:45.365" v="943"/>
        <pc:sldMkLst>
          <pc:docMk/>
          <pc:sldMk cId="944118408" sldId="286"/>
        </pc:sldMkLst>
        <pc:spChg chg="mod">
          <ac:chgData name="Candace Y. Amos" userId="63aecf54-3531-4912-8bac-00a5ed41e5b4" providerId="ADAL" clId="{68729A66-E022-4A2A-8769-FA1D183CD588}" dt="2022-09-12T04:24:02.102" v="789" actId="20577"/>
          <ac:spMkLst>
            <pc:docMk/>
            <pc:sldMk cId="944118408" sldId="286"/>
            <ac:spMk id="16" creationId="{35769E61-4A8D-3159-F637-0780D22A07B3}"/>
          </ac:spMkLst>
        </pc:spChg>
      </pc:sldChg>
      <pc:sldChg chg="modSp mod modNotesTx">
        <pc:chgData name="Candace Y. Amos" userId="63aecf54-3531-4912-8bac-00a5ed41e5b4" providerId="ADAL" clId="{68729A66-E022-4A2A-8769-FA1D183CD588}" dt="2022-09-12T05:14:10.790" v="1017" actId="207"/>
        <pc:sldMkLst>
          <pc:docMk/>
          <pc:sldMk cId="3091864162" sldId="289"/>
        </pc:sldMkLst>
        <pc:spChg chg="mod">
          <ac:chgData name="Candace Y. Amos" userId="63aecf54-3531-4912-8bac-00a5ed41e5b4" providerId="ADAL" clId="{68729A66-E022-4A2A-8769-FA1D183CD588}" dt="2022-09-12T05:14:10.790" v="1017" actId="207"/>
          <ac:spMkLst>
            <pc:docMk/>
            <pc:sldMk cId="3091864162" sldId="289"/>
            <ac:spMk id="15" creationId="{93521877-1DC9-0891-A436-3B3A8E4333DC}"/>
          </ac:spMkLst>
        </pc:spChg>
      </pc:sldChg>
      <pc:sldChg chg="modSp mod modNotesTx">
        <pc:chgData name="Candace Y. Amos" userId="63aecf54-3531-4912-8bac-00a5ed41e5b4" providerId="ADAL" clId="{68729A66-E022-4A2A-8769-FA1D183CD588}" dt="2022-09-12T05:13:54.656" v="1016" actId="207"/>
        <pc:sldMkLst>
          <pc:docMk/>
          <pc:sldMk cId="968622319" sldId="290"/>
        </pc:sldMkLst>
        <pc:spChg chg="mod">
          <ac:chgData name="Candace Y. Amos" userId="63aecf54-3531-4912-8bac-00a5ed41e5b4" providerId="ADAL" clId="{68729A66-E022-4A2A-8769-FA1D183CD588}" dt="2022-09-12T05:13:54.656" v="1016" actId="207"/>
          <ac:spMkLst>
            <pc:docMk/>
            <pc:sldMk cId="968622319" sldId="290"/>
            <ac:spMk id="15" creationId="{93521877-1DC9-0891-A436-3B3A8E4333DC}"/>
          </ac:spMkLst>
        </pc:spChg>
      </pc:sldChg>
      <pc:sldChg chg="modSp mod">
        <pc:chgData name="Candace Y. Amos" userId="63aecf54-3531-4912-8bac-00a5ed41e5b4" providerId="ADAL" clId="{68729A66-E022-4A2A-8769-FA1D183CD588}" dt="2022-09-12T05:14:18.084" v="1018" actId="207"/>
        <pc:sldMkLst>
          <pc:docMk/>
          <pc:sldMk cId="4009321706" sldId="291"/>
        </pc:sldMkLst>
        <pc:spChg chg="mod">
          <ac:chgData name="Candace Y. Amos" userId="63aecf54-3531-4912-8bac-00a5ed41e5b4" providerId="ADAL" clId="{68729A66-E022-4A2A-8769-FA1D183CD588}" dt="2022-09-12T05:14:18.084" v="1018" actId="207"/>
          <ac:spMkLst>
            <pc:docMk/>
            <pc:sldMk cId="4009321706" sldId="291"/>
            <ac:spMk id="15" creationId="{93521877-1DC9-0891-A436-3B3A8E4333DC}"/>
          </ac:spMkLst>
        </pc:spChg>
      </pc:sldChg>
      <pc:sldChg chg="modSp mod">
        <pc:chgData name="Candace Y. Amos" userId="63aecf54-3531-4912-8bac-00a5ed41e5b4" providerId="ADAL" clId="{68729A66-E022-4A2A-8769-FA1D183CD588}" dt="2022-09-12T05:14:25.402" v="1019" actId="207"/>
        <pc:sldMkLst>
          <pc:docMk/>
          <pc:sldMk cId="2928950528" sldId="292"/>
        </pc:sldMkLst>
        <pc:spChg chg="mod">
          <ac:chgData name="Candace Y. Amos" userId="63aecf54-3531-4912-8bac-00a5ed41e5b4" providerId="ADAL" clId="{68729A66-E022-4A2A-8769-FA1D183CD588}" dt="2022-09-12T05:14:25.402" v="1019" actId="207"/>
          <ac:spMkLst>
            <pc:docMk/>
            <pc:sldMk cId="2928950528" sldId="292"/>
            <ac:spMk id="15" creationId="{93521877-1DC9-0891-A436-3B3A8E4333DC}"/>
          </ac:spMkLst>
        </pc:spChg>
      </pc:sldChg>
      <pc:sldChg chg="modSp mod ord modNotesTx">
        <pc:chgData name="Candace Y. Amos" userId="63aecf54-3531-4912-8bac-00a5ed41e5b4" providerId="ADAL" clId="{68729A66-E022-4A2A-8769-FA1D183CD588}" dt="2022-09-12T05:14:37.448" v="1020" actId="207"/>
        <pc:sldMkLst>
          <pc:docMk/>
          <pc:sldMk cId="3697327016" sldId="294"/>
        </pc:sldMkLst>
        <pc:spChg chg="mod">
          <ac:chgData name="Candace Y. Amos" userId="63aecf54-3531-4912-8bac-00a5ed41e5b4" providerId="ADAL" clId="{68729A66-E022-4A2A-8769-FA1D183CD588}" dt="2022-09-12T05:14:37.448" v="1020" actId="207"/>
          <ac:spMkLst>
            <pc:docMk/>
            <pc:sldMk cId="3697327016" sldId="294"/>
            <ac:spMk id="15" creationId="{93521877-1DC9-0891-A436-3B3A8E4333DC}"/>
          </ac:spMkLst>
        </pc:spChg>
        <pc:spChg chg="mod">
          <ac:chgData name="Candace Y. Amos" userId="63aecf54-3531-4912-8bac-00a5ed41e5b4" providerId="ADAL" clId="{68729A66-E022-4A2A-8769-FA1D183CD588}" dt="2022-09-12T04:13:40.827" v="764" actId="20577"/>
          <ac:spMkLst>
            <pc:docMk/>
            <pc:sldMk cId="3697327016" sldId="294"/>
            <ac:spMk id="16" creationId="{A0244E8A-B3BD-0EAA-15DB-29B979505DE2}"/>
          </ac:spMkLst>
        </pc:spChg>
      </pc:sldChg>
      <pc:sldChg chg="modSp mod">
        <pc:chgData name="Candace Y. Amos" userId="63aecf54-3531-4912-8bac-00a5ed41e5b4" providerId="ADAL" clId="{68729A66-E022-4A2A-8769-FA1D183CD588}" dt="2022-09-12T05:15:00.614" v="1021" actId="207"/>
        <pc:sldMkLst>
          <pc:docMk/>
          <pc:sldMk cId="1323596481" sldId="299"/>
        </pc:sldMkLst>
        <pc:spChg chg="mod">
          <ac:chgData name="Candace Y. Amos" userId="63aecf54-3531-4912-8bac-00a5ed41e5b4" providerId="ADAL" clId="{68729A66-E022-4A2A-8769-FA1D183CD588}" dt="2022-09-12T05:15:00.614" v="1021" actId="207"/>
          <ac:spMkLst>
            <pc:docMk/>
            <pc:sldMk cId="1323596481" sldId="299"/>
            <ac:spMk id="9" creationId="{4529C793-5A9C-8A54-E818-BE5C7538EABD}"/>
          </ac:spMkLst>
        </pc:spChg>
      </pc:sldChg>
      <pc:sldChg chg="modSp mod modNotesTx">
        <pc:chgData name="Candace Y. Amos" userId="63aecf54-3531-4912-8bac-00a5ed41e5b4" providerId="ADAL" clId="{68729A66-E022-4A2A-8769-FA1D183CD588}" dt="2022-09-12T05:13:07.579" v="1014" actId="207"/>
        <pc:sldMkLst>
          <pc:docMk/>
          <pc:sldMk cId="472113149" sldId="300"/>
        </pc:sldMkLst>
        <pc:spChg chg="mod">
          <ac:chgData name="Candace Y. Amos" userId="63aecf54-3531-4912-8bac-00a5ed41e5b4" providerId="ADAL" clId="{68729A66-E022-4A2A-8769-FA1D183CD588}" dt="2022-09-12T04:23:31.740" v="777"/>
          <ac:spMkLst>
            <pc:docMk/>
            <pc:sldMk cId="472113149" sldId="300"/>
            <ac:spMk id="16" creationId="{35769E61-4A8D-3159-F637-0780D22A07B3}"/>
          </ac:spMkLst>
        </pc:spChg>
        <pc:spChg chg="mod">
          <ac:chgData name="Candace Y. Amos" userId="63aecf54-3531-4912-8bac-00a5ed41e5b4" providerId="ADAL" clId="{68729A66-E022-4A2A-8769-FA1D183CD588}" dt="2022-09-12T05:13:07.579" v="1014" actId="207"/>
          <ac:spMkLst>
            <pc:docMk/>
            <pc:sldMk cId="472113149" sldId="300"/>
            <ac:spMk id="24" creationId="{9A5899CB-B787-1C73-2C02-B120EF32B472}"/>
          </ac:spMkLst>
        </pc:spChg>
      </pc:sldChg>
      <pc:sldChg chg="del">
        <pc:chgData name="Candace Y. Amos" userId="63aecf54-3531-4912-8bac-00a5ed41e5b4" providerId="ADAL" clId="{68729A66-E022-4A2A-8769-FA1D183CD588}" dt="2022-09-12T03:20:21.060" v="646" actId="47"/>
        <pc:sldMkLst>
          <pc:docMk/>
          <pc:sldMk cId="3287709744" sldId="303"/>
        </pc:sldMkLst>
      </pc:sldChg>
      <pc:sldChg chg="del">
        <pc:chgData name="Candace Y. Amos" userId="63aecf54-3531-4912-8bac-00a5ed41e5b4" providerId="ADAL" clId="{68729A66-E022-4A2A-8769-FA1D183CD588}" dt="2022-09-12T03:20:33.478" v="647" actId="47"/>
        <pc:sldMkLst>
          <pc:docMk/>
          <pc:sldMk cId="382102727" sldId="304"/>
        </pc:sldMkLst>
      </pc:sldChg>
      <pc:sldChg chg="del">
        <pc:chgData name="Candace Y. Amos" userId="63aecf54-3531-4912-8bac-00a5ed41e5b4" providerId="ADAL" clId="{68729A66-E022-4A2A-8769-FA1D183CD588}" dt="2022-09-12T03:20:33.478" v="647" actId="47"/>
        <pc:sldMkLst>
          <pc:docMk/>
          <pc:sldMk cId="4284382391" sldId="305"/>
        </pc:sldMkLst>
      </pc:sldChg>
      <pc:sldChg chg="del">
        <pc:chgData name="Candace Y. Amos" userId="63aecf54-3531-4912-8bac-00a5ed41e5b4" providerId="ADAL" clId="{68729A66-E022-4A2A-8769-FA1D183CD588}" dt="2022-09-12T03:20:33.478" v="647" actId="47"/>
        <pc:sldMkLst>
          <pc:docMk/>
          <pc:sldMk cId="3333238189" sldId="306"/>
        </pc:sldMkLst>
      </pc:sldChg>
      <pc:sldChg chg="del">
        <pc:chgData name="Candace Y. Amos" userId="63aecf54-3531-4912-8bac-00a5ed41e5b4" providerId="ADAL" clId="{68729A66-E022-4A2A-8769-FA1D183CD588}" dt="2022-09-12T03:20:33.478" v="647" actId="47"/>
        <pc:sldMkLst>
          <pc:docMk/>
          <pc:sldMk cId="3534572519" sldId="307"/>
        </pc:sldMkLst>
      </pc:sldChg>
      <pc:sldChg chg="del">
        <pc:chgData name="Candace Y. Amos" userId="63aecf54-3531-4912-8bac-00a5ed41e5b4" providerId="ADAL" clId="{68729A66-E022-4A2A-8769-FA1D183CD588}" dt="2022-09-12T03:20:33.478" v="647" actId="47"/>
        <pc:sldMkLst>
          <pc:docMk/>
          <pc:sldMk cId="1852952812" sldId="308"/>
        </pc:sldMkLst>
      </pc:sldChg>
      <pc:sldChg chg="del">
        <pc:chgData name="Candace Y. Amos" userId="63aecf54-3531-4912-8bac-00a5ed41e5b4" providerId="ADAL" clId="{68729A66-E022-4A2A-8769-FA1D183CD588}" dt="2022-09-12T03:20:33.478" v="647" actId="47"/>
        <pc:sldMkLst>
          <pc:docMk/>
          <pc:sldMk cId="1067969" sldId="311"/>
        </pc:sldMkLst>
      </pc:sldChg>
      <pc:sldChg chg="modSp add del mod">
        <pc:chgData name="Candace Y. Amos" userId="63aecf54-3531-4912-8bac-00a5ed41e5b4" providerId="ADAL" clId="{68729A66-E022-4A2A-8769-FA1D183CD588}" dt="2022-09-12T03:27:15.809" v="651" actId="47"/>
        <pc:sldMkLst>
          <pc:docMk/>
          <pc:sldMk cId="3250457226" sldId="312"/>
        </pc:sldMkLst>
        <pc:spChg chg="mod">
          <ac:chgData name="Candace Y. Amos" userId="63aecf54-3531-4912-8bac-00a5ed41e5b4" providerId="ADAL" clId="{68729A66-E022-4A2A-8769-FA1D183CD588}" dt="2022-09-12T03:21:05.180" v="650" actId="113"/>
          <ac:spMkLst>
            <pc:docMk/>
            <pc:sldMk cId="3250457226" sldId="312"/>
            <ac:spMk id="15" creationId="{93521877-1DC9-0891-A436-3B3A8E4333D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D0E8D-10B5-4FB2-A67A-2D4402AD1DE4}"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D08376-8A21-4A91-B575-ED92F6F51342}" type="slidenum">
              <a:rPr lang="en-US" smtClean="0"/>
              <a:t>‹#›</a:t>
            </a:fld>
            <a:endParaRPr lang="en-US"/>
          </a:p>
        </p:txBody>
      </p:sp>
    </p:spTree>
    <p:extLst>
      <p:ext uri="{BB962C8B-B14F-4D97-AF65-F5344CB8AC3E}">
        <p14:creationId xmlns:p14="http://schemas.microsoft.com/office/powerpoint/2010/main" val="3755993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lgrms.com/Online-Training.aspx"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attendee.gotowebinar.com/recording/6460624077807545857"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FF0000"/>
                </a:solidFill>
                <a:latin typeface="CenturyGothic"/>
              </a:rPr>
              <a:t>You are on your way to enhancing your employees’ health! As the Health Promotion Champion, you are over your organization’s commitment to creating a culture that promotes and affirms the importance of employee wellbeing. Organizational procedures, policies, cultures, and behaviors</a:t>
            </a:r>
          </a:p>
          <a:p>
            <a:pPr algn="l"/>
            <a:r>
              <a:rPr lang="en-US" sz="1800" b="0" i="0" u="none" strike="noStrike" baseline="0" dirty="0">
                <a:solidFill>
                  <a:srgbClr val="FF0000"/>
                </a:solidFill>
                <a:latin typeface="CenturyGothic"/>
              </a:rPr>
              <a:t>strongly impact the health and wellbeing of employees. </a:t>
            </a:r>
          </a:p>
        </p:txBody>
      </p:sp>
      <p:sp>
        <p:nvSpPr>
          <p:cNvPr id="4" name="Slide Number Placeholder 3"/>
          <p:cNvSpPr>
            <a:spLocks noGrp="1"/>
          </p:cNvSpPr>
          <p:nvPr>
            <p:ph type="sldNum" sz="quarter" idx="5"/>
          </p:nvPr>
        </p:nvSpPr>
        <p:spPr/>
        <p:txBody>
          <a:bodyPr/>
          <a:lstStyle/>
          <a:p>
            <a:fld id="{C7D08376-8A21-4A91-B575-ED92F6F51342}" type="slidenum">
              <a:rPr lang="en-US" smtClean="0"/>
              <a:t>2</a:t>
            </a:fld>
            <a:endParaRPr lang="en-US"/>
          </a:p>
        </p:txBody>
      </p:sp>
    </p:spTree>
    <p:extLst>
      <p:ext uri="{BB962C8B-B14F-4D97-AF65-F5344CB8AC3E}">
        <p14:creationId xmlns:p14="http://schemas.microsoft.com/office/powerpoint/2010/main" val="785923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GMA MSABC 5K Walk</a:t>
            </a:r>
          </a:p>
        </p:txBody>
      </p:sp>
      <p:sp>
        <p:nvSpPr>
          <p:cNvPr id="4" name="Slide Number Placeholder 3"/>
          <p:cNvSpPr>
            <a:spLocks noGrp="1"/>
          </p:cNvSpPr>
          <p:nvPr>
            <p:ph type="sldNum" sz="quarter" idx="5"/>
          </p:nvPr>
        </p:nvSpPr>
        <p:spPr/>
        <p:txBody>
          <a:bodyPr/>
          <a:lstStyle/>
          <a:p>
            <a:fld id="{C7D08376-8A21-4A91-B575-ED92F6F51342}" type="slidenum">
              <a:rPr lang="en-US" smtClean="0"/>
              <a:t>11</a:t>
            </a:fld>
            <a:endParaRPr lang="en-US"/>
          </a:p>
        </p:txBody>
      </p:sp>
    </p:spTree>
    <p:extLst>
      <p:ext uri="{BB962C8B-B14F-4D97-AF65-F5344CB8AC3E}">
        <p14:creationId xmlns:p14="http://schemas.microsoft.com/office/powerpoint/2010/main" val="3759859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Stewart County Ergonomics (Public Works)</a:t>
            </a:r>
          </a:p>
        </p:txBody>
      </p:sp>
      <p:sp>
        <p:nvSpPr>
          <p:cNvPr id="4" name="Slide Number Placeholder 3"/>
          <p:cNvSpPr>
            <a:spLocks noGrp="1"/>
          </p:cNvSpPr>
          <p:nvPr>
            <p:ph type="sldNum" sz="quarter" idx="5"/>
          </p:nvPr>
        </p:nvSpPr>
        <p:spPr/>
        <p:txBody>
          <a:bodyPr/>
          <a:lstStyle/>
          <a:p>
            <a:fld id="{C7D08376-8A21-4A91-B575-ED92F6F51342}" type="slidenum">
              <a:rPr lang="en-US" smtClean="0"/>
              <a:t>12</a:t>
            </a:fld>
            <a:endParaRPr lang="en-US"/>
          </a:p>
        </p:txBody>
      </p:sp>
    </p:spTree>
    <p:extLst>
      <p:ext uri="{BB962C8B-B14F-4D97-AF65-F5344CB8AC3E}">
        <p14:creationId xmlns:p14="http://schemas.microsoft.com/office/powerpoint/2010/main" val="2479952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RVRC </a:t>
            </a:r>
            <a:r>
              <a:rPr lang="en-US" sz="1800" dirty="0">
                <a:solidFill>
                  <a:srgbClr val="1F497D"/>
                </a:solidFill>
                <a:effectLst/>
                <a:latin typeface="Calibri" panose="020F0502020204030204" pitchFamily="34" charset="0"/>
                <a:ea typeface="Calibri" panose="020F0502020204030204" pitchFamily="34" charset="0"/>
              </a:rPr>
              <a:t>employee’s health and wellness outing</a:t>
            </a:r>
          </a:p>
          <a:p>
            <a:pPr defTabSz="942289">
              <a:defRPr/>
            </a:pPr>
            <a:r>
              <a:rPr lang="en-US" sz="1800" dirty="0">
                <a:solidFill>
                  <a:srgbClr val="1F497D"/>
                </a:solidFill>
                <a:effectLst/>
                <a:latin typeface="Calibri" panose="020F0502020204030204" pitchFamily="34" charset="0"/>
              </a:rPr>
              <a:t>Video - Ziplining</a:t>
            </a:r>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13</a:t>
            </a:fld>
            <a:endParaRPr lang="en-US"/>
          </a:p>
        </p:txBody>
      </p:sp>
    </p:spTree>
    <p:extLst>
      <p:ext uri="{BB962C8B-B14F-4D97-AF65-F5344CB8AC3E}">
        <p14:creationId xmlns:p14="http://schemas.microsoft.com/office/powerpoint/2010/main" val="1425319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800" dirty="0">
                <a:effectLst/>
                <a:latin typeface="Calibri" panose="020F0502020204030204" pitchFamily="34" charset="0"/>
                <a:ea typeface="Calibri" panose="020F0502020204030204" pitchFamily="34" charset="0"/>
              </a:rPr>
              <a:t>SGRC Wellbeing retreat at Reed Bingham State park</a:t>
            </a:r>
          </a:p>
          <a:p>
            <a:pPr defTabSz="942289">
              <a:defRPr/>
            </a:pPr>
            <a:r>
              <a:rPr lang="en-US" sz="1800" dirty="0">
                <a:effectLst/>
                <a:latin typeface="Calibri" panose="020F0502020204030204" pitchFamily="34" charset="0"/>
              </a:rPr>
              <a:t>Video – Bike Riding</a:t>
            </a:r>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14</a:t>
            </a:fld>
            <a:endParaRPr lang="en-US"/>
          </a:p>
        </p:txBody>
      </p:sp>
    </p:spTree>
    <p:extLst>
      <p:ext uri="{BB962C8B-B14F-4D97-AF65-F5344CB8AC3E}">
        <p14:creationId xmlns:p14="http://schemas.microsoft.com/office/powerpoint/2010/main" val="995424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89" rtl="0" eaLnBrk="1" fontAlgn="auto" latinLnBrk="0" hangingPunct="1">
              <a:lnSpc>
                <a:spcPct val="100000"/>
              </a:lnSpc>
              <a:spcBef>
                <a:spcPts val="0"/>
              </a:spcBef>
              <a:spcAft>
                <a:spcPts val="0"/>
              </a:spcAft>
              <a:buClrTx/>
              <a:buSzTx/>
              <a:buFontTx/>
              <a:buNone/>
              <a:tabLst/>
              <a:defRPr/>
            </a:pPr>
            <a:r>
              <a:rPr lang="en-US" dirty="0"/>
              <a:t>ACCG CPR and AED Training</a:t>
            </a:r>
          </a:p>
          <a:p>
            <a:pPr defTabSz="942289">
              <a:defRPr/>
            </a:pPr>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15</a:t>
            </a:fld>
            <a:endParaRPr lang="en-US"/>
          </a:p>
        </p:txBody>
      </p:sp>
    </p:spTree>
    <p:extLst>
      <p:ext uri="{BB962C8B-B14F-4D97-AF65-F5344CB8AC3E}">
        <p14:creationId xmlns:p14="http://schemas.microsoft.com/office/powerpoint/2010/main" val="527104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Video - GMA Employee Event: Karaoke</a:t>
            </a:r>
          </a:p>
          <a:p>
            <a:pPr defTabSz="942289">
              <a:defRPr/>
            </a:pPr>
            <a:r>
              <a:rPr lang="en-US" dirty="0"/>
              <a:t>ACCG Wellness Day at Stone Mountain</a:t>
            </a:r>
          </a:p>
        </p:txBody>
      </p:sp>
      <p:sp>
        <p:nvSpPr>
          <p:cNvPr id="4" name="Slide Number Placeholder 3"/>
          <p:cNvSpPr>
            <a:spLocks noGrp="1"/>
          </p:cNvSpPr>
          <p:nvPr>
            <p:ph type="sldNum" sz="quarter" idx="5"/>
          </p:nvPr>
        </p:nvSpPr>
        <p:spPr/>
        <p:txBody>
          <a:bodyPr/>
          <a:lstStyle/>
          <a:p>
            <a:fld id="{C7D08376-8A21-4A91-B575-ED92F6F51342}" type="slidenum">
              <a:rPr lang="en-US" smtClean="0"/>
              <a:t>16</a:t>
            </a:fld>
            <a:endParaRPr lang="en-US"/>
          </a:p>
        </p:txBody>
      </p:sp>
    </p:spTree>
    <p:extLst>
      <p:ext uri="{BB962C8B-B14F-4D97-AF65-F5344CB8AC3E}">
        <p14:creationId xmlns:p14="http://schemas.microsoft.com/office/powerpoint/2010/main" val="1775837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latin typeface="Constantia" panose="02030602050306030303" pitchFamily="18" charset="0"/>
              </a:rPr>
              <a:t>Now that you have received the Health Promotion &amp; Wellbeing Grant and sent out your Grant Press Release (Appendix A and B), what happens next?  Form a Wellbeing Committee!  It is a lot of work implementing a workplace wellbeing program.  However, it is much easier to do if a group of people are involved. </a:t>
            </a:r>
          </a:p>
          <a:p>
            <a:pPr marL="285750" indent="-285750" algn="l">
              <a:buFont typeface="Arial" panose="020B0604020202020204" pitchFamily="34" charset="0"/>
              <a:buChar char="•"/>
            </a:pPr>
            <a:endParaRPr lang="en-US" sz="1800" b="0" i="0" u="none" strike="noStrike" baseline="0" dirty="0">
              <a:latin typeface="Constantia" panose="02030602050306030303" pitchFamily="18" charset="0"/>
            </a:endParaRPr>
          </a:p>
          <a:p>
            <a:pPr marL="285750" indent="-285750" algn="l">
              <a:buFont typeface="Arial" panose="020B0604020202020204" pitchFamily="34" charset="0"/>
              <a:buChar char="•"/>
            </a:pPr>
            <a:r>
              <a:rPr lang="en-US" sz="1800" b="0" i="0" u="none" strike="noStrike" baseline="0" dirty="0">
                <a:latin typeface="Constantia" panose="02030602050306030303" pitchFamily="18" charset="0"/>
              </a:rPr>
              <a:t>Next, set goals for your program. Goals should be based on your employees’ biggest health concerns.  Use aggregate data to help understand what those concerns are.</a:t>
            </a:r>
          </a:p>
          <a:p>
            <a:pPr marL="285750" indent="-285750" algn="l">
              <a:buFont typeface="Arial" panose="020B0604020202020204" pitchFamily="34" charset="0"/>
              <a:buChar char="•"/>
            </a:pPr>
            <a:endParaRPr lang="en-US" sz="1800" b="0" i="0" u="none" strike="noStrike" baseline="0" dirty="0">
              <a:latin typeface="Constantia" panose="02030602050306030303" pitchFamily="18" charset="0"/>
            </a:endParaRPr>
          </a:p>
          <a:p>
            <a:pPr marL="285750" indent="-285750" algn="l">
              <a:buFont typeface="Arial" panose="020B0604020202020204" pitchFamily="34" charset="0"/>
              <a:buChar char="•"/>
            </a:pPr>
            <a:r>
              <a:rPr lang="en-US" sz="1800" b="0" i="0" u="none" strike="noStrike" baseline="0" dirty="0">
                <a:latin typeface="Constantia" panose="02030602050306030303" pitchFamily="18" charset="0"/>
              </a:rPr>
              <a:t>Then it is time to plan, plan, plan!  Action planning is one of the most important aspects of a successful workplace wellbeing program. Your action plan should list events and activities to help you reach your program’s goals (Appendix C).  Your program’s goals should reflect your organizational culture and resonate with your government.  The program should tie in your mission and vision.  This will help create the foundation of the program.</a:t>
            </a:r>
          </a:p>
          <a:p>
            <a:pPr marL="285750" indent="-285750" algn="l">
              <a:buFont typeface="Arial" panose="020B0604020202020204" pitchFamily="34" charset="0"/>
              <a:buChar char="•"/>
            </a:pPr>
            <a:endParaRPr lang="en-US" sz="1800" b="0" i="0" u="none" strike="noStrike" baseline="0" dirty="0">
              <a:latin typeface="Constantia" panose="02030602050306030303" pitchFamily="18" charset="0"/>
            </a:endParaRPr>
          </a:p>
          <a:p>
            <a:pPr marL="285750" indent="-285750" algn="l">
              <a:buFont typeface="Arial" panose="020B0604020202020204" pitchFamily="34" charset="0"/>
              <a:buChar char="•"/>
            </a:pPr>
            <a:r>
              <a:rPr lang="en-US" sz="1800" b="0" i="0" u="none" strike="noStrike" baseline="0" dirty="0">
                <a:latin typeface="Constantia" panose="02030602050306030303" pitchFamily="18" charset="0"/>
              </a:rPr>
              <a:t>Allow employee input and ideas.  Let them fill out the Health Promotion Interest Surveys (Appendix H).  It promotes a sense of ownership. Learn what your employees are most concerned about and what they need.  You can enlist the help of other organizations too.  Look at National Health Observances to get ideas (Appendix I) and check out Community Health Promotion Resources (Appendix J).</a:t>
            </a:r>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17</a:t>
            </a:fld>
            <a:endParaRPr lang="en-US"/>
          </a:p>
        </p:txBody>
      </p:sp>
    </p:spTree>
    <p:extLst>
      <p:ext uri="{BB962C8B-B14F-4D97-AF65-F5344CB8AC3E}">
        <p14:creationId xmlns:p14="http://schemas.microsoft.com/office/powerpoint/2010/main" val="2713392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a resilient workforce.</a:t>
            </a:r>
          </a:p>
        </p:txBody>
      </p:sp>
      <p:sp>
        <p:nvSpPr>
          <p:cNvPr id="4" name="Slide Number Placeholder 3"/>
          <p:cNvSpPr>
            <a:spLocks noGrp="1"/>
          </p:cNvSpPr>
          <p:nvPr>
            <p:ph type="sldNum" sz="quarter" idx="5"/>
          </p:nvPr>
        </p:nvSpPr>
        <p:spPr/>
        <p:txBody>
          <a:bodyPr/>
          <a:lstStyle/>
          <a:p>
            <a:fld id="{C7D08376-8A21-4A91-B575-ED92F6F51342}" type="slidenum">
              <a:rPr lang="en-US" smtClean="0"/>
              <a:t>18</a:t>
            </a:fld>
            <a:endParaRPr lang="en-US"/>
          </a:p>
        </p:txBody>
      </p:sp>
    </p:spTree>
    <p:extLst>
      <p:ext uri="{BB962C8B-B14F-4D97-AF65-F5344CB8AC3E}">
        <p14:creationId xmlns:p14="http://schemas.microsoft.com/office/powerpoint/2010/main" val="4223482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Build a resilient workforce.</a:t>
            </a:r>
          </a:p>
          <a:p>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19</a:t>
            </a:fld>
            <a:endParaRPr lang="en-US"/>
          </a:p>
        </p:txBody>
      </p:sp>
    </p:spTree>
    <p:extLst>
      <p:ext uri="{BB962C8B-B14F-4D97-AF65-F5344CB8AC3E}">
        <p14:creationId xmlns:p14="http://schemas.microsoft.com/office/powerpoint/2010/main" val="1163423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Communicate with your coaches.</a:t>
            </a:r>
          </a:p>
          <a:p>
            <a:endParaRPr lang="en-US" dirty="0"/>
          </a:p>
          <a:p>
            <a:r>
              <a:rPr lang="en-US" dirty="0"/>
              <a:t>LGRMS HPS is here to support you during every play.  Regardless of the yard you’re on, your coaching staff is right on the sidelines.  Helping you coordinate, motivate, and organize your workplace wellbeing program.</a:t>
            </a:r>
          </a:p>
        </p:txBody>
      </p:sp>
      <p:sp>
        <p:nvSpPr>
          <p:cNvPr id="4" name="Slide Number Placeholder 3"/>
          <p:cNvSpPr>
            <a:spLocks noGrp="1"/>
          </p:cNvSpPr>
          <p:nvPr>
            <p:ph type="sldNum" sz="quarter" idx="5"/>
          </p:nvPr>
        </p:nvSpPr>
        <p:spPr/>
        <p:txBody>
          <a:bodyPr/>
          <a:lstStyle/>
          <a:p>
            <a:fld id="{C7D08376-8A21-4A91-B575-ED92F6F51342}" type="slidenum">
              <a:rPr lang="en-US" smtClean="0"/>
              <a:t>20</a:t>
            </a:fld>
            <a:endParaRPr lang="en-US"/>
          </a:p>
        </p:txBody>
      </p:sp>
    </p:spTree>
    <p:extLst>
      <p:ext uri="{BB962C8B-B14F-4D97-AF65-F5344CB8AC3E}">
        <p14:creationId xmlns:p14="http://schemas.microsoft.com/office/powerpoint/2010/main" val="2140449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pple-system"/>
              </a:rPr>
              <a:t>In a football game, the teams line up to snap the ball to start every non-kicking play. Before the ball is snapped, the quarterback can be heard yelling a series of words, usually ending in one or more “</a:t>
            </a:r>
            <a:r>
              <a:rPr lang="en-US" b="0" i="0" dirty="0" err="1">
                <a:solidFill>
                  <a:srgbClr val="222222"/>
                </a:solidFill>
                <a:effectLst/>
                <a:latin typeface="-apple-system"/>
              </a:rPr>
              <a:t>Hut”s</a:t>
            </a:r>
            <a:r>
              <a:rPr lang="en-US" b="0" i="0" dirty="0">
                <a:solidFill>
                  <a:srgbClr val="222222"/>
                </a:solidFill>
                <a:effectLst/>
                <a:latin typeface="-apple-system"/>
              </a:rPr>
              <a:t>.</a:t>
            </a:r>
          </a:p>
          <a:p>
            <a:pPr algn="l"/>
            <a:endParaRPr lang="en-US" b="0" i="0" dirty="0">
              <a:solidFill>
                <a:srgbClr val="222222"/>
              </a:solidFill>
              <a:effectLst/>
              <a:latin typeface="-apple-system"/>
            </a:endParaRPr>
          </a:p>
          <a:p>
            <a:pPr algn="l"/>
            <a:r>
              <a:rPr lang="en-US" b="0" i="0" dirty="0">
                <a:solidFill>
                  <a:srgbClr val="222222"/>
                </a:solidFill>
                <a:effectLst/>
                <a:latin typeface="-apple-system"/>
              </a:rPr>
              <a:t>It could be something like: </a:t>
            </a:r>
            <a:r>
              <a:rPr lang="en-US" b="0" i="1" dirty="0">
                <a:solidFill>
                  <a:srgbClr val="222222"/>
                </a:solidFill>
                <a:effectLst/>
                <a:latin typeface="-apple-system"/>
              </a:rPr>
              <a:t>“White 80! Set! Hut!”</a:t>
            </a:r>
            <a:r>
              <a:rPr lang="en-US" b="0" i="0" dirty="0">
                <a:solidFill>
                  <a:srgbClr val="222222"/>
                </a:solidFill>
                <a:effectLst/>
                <a:latin typeface="-apple-system"/>
              </a:rPr>
              <a:t>  These are different forms of pre-snap calls.</a:t>
            </a:r>
          </a:p>
          <a:p>
            <a:pPr algn="l"/>
            <a:endParaRPr lang="en-US" b="0" i="0" dirty="0">
              <a:solidFill>
                <a:srgbClr val="222222"/>
              </a:solidFill>
              <a:effectLst/>
              <a:latin typeface="-apple-system"/>
            </a:endParaRPr>
          </a:p>
          <a:p>
            <a:pPr algn="l"/>
            <a:r>
              <a:rPr lang="en-US" b="0" i="0" dirty="0">
                <a:solidFill>
                  <a:srgbClr val="222222"/>
                </a:solidFill>
                <a:effectLst/>
                <a:latin typeface="-apple-system"/>
              </a:rPr>
              <a:t>Pre-snap calls are yelled before the ball is snapped back by the center to the quarterback. This is the quarterback communicating information and plays to his team.</a:t>
            </a:r>
          </a:p>
          <a:p>
            <a:pPr algn="l"/>
            <a:endParaRPr lang="en-US" b="0" i="0" dirty="0">
              <a:solidFill>
                <a:srgbClr val="222222"/>
              </a:solidFill>
              <a:effectLst/>
              <a:latin typeface="-apple-system"/>
            </a:endParaRPr>
          </a:p>
          <a:p>
            <a:pPr algn="l"/>
            <a:r>
              <a:rPr lang="en-US" b="0" i="0" dirty="0">
                <a:solidFill>
                  <a:srgbClr val="222222"/>
                </a:solidFill>
                <a:effectLst/>
                <a:latin typeface="-apple-system"/>
              </a:rPr>
              <a:t>You are the quarterback of your team (your team is your employees).  You </a:t>
            </a:r>
            <a:r>
              <a:rPr lang="en-US" sz="1200" b="0" i="0" u="none" strike="noStrike" baseline="0" dirty="0">
                <a:solidFill>
                  <a:srgbClr val="FF0000"/>
                </a:solidFill>
                <a:latin typeface="CenturyGothic"/>
              </a:rPr>
              <a:t>are uniquely positioned to make plays that have a profound impact through your program. </a:t>
            </a:r>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3</a:t>
            </a:fld>
            <a:endParaRPr lang="en-US"/>
          </a:p>
        </p:txBody>
      </p:sp>
    </p:spTree>
    <p:extLst>
      <p:ext uri="{BB962C8B-B14F-4D97-AF65-F5344CB8AC3E}">
        <p14:creationId xmlns:p14="http://schemas.microsoft.com/office/powerpoint/2010/main" val="1784402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baseline="0" dirty="0">
                <a:solidFill>
                  <a:srgbClr val="221E1F"/>
                </a:solidFill>
                <a:latin typeface="CenturyGothic"/>
              </a:rPr>
              <a:t>Utilize the services available to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baseline="0" dirty="0">
              <a:solidFill>
                <a:srgbClr val="221E1F"/>
              </a:solidFill>
              <a:latin typeface="CenturyGothic"/>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baseline="0" dirty="0">
                <a:solidFill>
                  <a:srgbClr val="221E1F"/>
                </a:solidFill>
                <a:latin typeface="CenturyGothic"/>
              </a:rPr>
              <a:t>We offer many services and resources through our workplace health promotion offerings</a:t>
            </a:r>
            <a:endParaRPr lang="en-US" dirty="0"/>
          </a:p>
          <a:p>
            <a:pPr marL="0" indent="0" algn="l">
              <a:buFont typeface="Arial" panose="020B0604020202020204" pitchFamily="34" charset="0"/>
              <a:buNone/>
            </a:pPr>
            <a:endParaRPr lang="en-US" b="0" i="0" u="none" strike="noStrike" baseline="0" dirty="0">
              <a:solidFill>
                <a:srgbClr val="221E1F"/>
              </a:solidFill>
              <a:latin typeface="CenturyGothic"/>
            </a:endParaRPr>
          </a:p>
          <a:p>
            <a:pPr marL="0" indent="0" algn="l">
              <a:buFont typeface="Arial" panose="020B0604020202020204" pitchFamily="34" charset="0"/>
              <a:buNone/>
            </a:pPr>
            <a:r>
              <a:rPr lang="en-US" b="0" i="0" u="none" strike="noStrike" baseline="0" dirty="0">
                <a:solidFill>
                  <a:srgbClr val="221E1F"/>
                </a:solidFill>
                <a:latin typeface="CenturyGothic"/>
              </a:rPr>
              <a:t>Our mission is to: </a:t>
            </a:r>
            <a:r>
              <a:rPr lang="en-US" sz="1800" b="0" i="0" u="none" strike="noStrike" baseline="0" dirty="0">
                <a:solidFill>
                  <a:srgbClr val="221E1F"/>
                </a:solidFill>
                <a:latin typeface="CenturyGothic"/>
              </a:rPr>
              <a:t>“Proactively create opportunities for ACCG and GMA Life and Health Insurance Program members to enhance their health and productivity through leadership and the delivery of innovative health promotion services.”</a:t>
            </a:r>
            <a:endParaRPr lang="en-US" sz="2800" dirty="0"/>
          </a:p>
          <a:p>
            <a:pPr marL="0" marR="0">
              <a:lnSpc>
                <a:spcPct val="107000"/>
              </a:lnSpc>
              <a:spcBef>
                <a:spcPts val="0"/>
              </a:spcBef>
              <a:spcAft>
                <a:spcPts val="0"/>
              </a:spcAft>
            </a:pPr>
            <a:endParaRPr lang="en-US" sz="1200" spc="2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200" spc="2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200" spc="2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There are many ways you can protect yourself, as well as your employees’ health.  You can start by participating in the LGRMS HPS Forum Call, in which we’ll go over a Health Toolkit that provides “tools” to promote health in your organization.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spc="2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spc="2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The Health Toolkit will be placed in the next issue of the SHARE newsletter, following the Forum Call, but it will be for the upcoming month.  You’ll receive all the tools you’ll need beforehand to start planning.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spc="2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spc="2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The Forum Call is for Health Promotion Champions and individuals responsible as health promotion leaders, administrators, HR and personnel directors, clerks, health/safety coordinators, and wellness/health benefit coordinators.  All are welcome to participate.  You’ll receive an invite each month.  Please stay on the lookout!</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21</a:t>
            </a:fld>
            <a:endParaRPr lang="en-US"/>
          </a:p>
        </p:txBody>
      </p:sp>
    </p:spTree>
    <p:extLst>
      <p:ext uri="{BB962C8B-B14F-4D97-AF65-F5344CB8AC3E}">
        <p14:creationId xmlns:p14="http://schemas.microsoft.com/office/powerpoint/2010/main" val="2405932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b="0" i="0" u="none" strike="noStrike" baseline="0" dirty="0">
                <a:solidFill>
                  <a:srgbClr val="221E1F"/>
                </a:solidFill>
                <a:latin typeface="CenturyGothic"/>
              </a:rPr>
              <a:t>Utilize the services available to you.</a:t>
            </a:r>
          </a:p>
          <a:p>
            <a:pPr lvl="1"/>
            <a:endParaRPr lang="en-US" dirty="0"/>
          </a:p>
          <a:p>
            <a:pPr lvl="1"/>
            <a:r>
              <a:rPr lang="en-US" dirty="0"/>
              <a:t>Trainings are offered onsite and virtually.</a:t>
            </a:r>
          </a:p>
          <a:p>
            <a:pPr lvl="1"/>
            <a:r>
              <a:rPr lang="en-US" dirty="0"/>
              <a:t>Trainings focus on learning and screening activities that impact knowledge, skills, beliefs, and health habits.</a:t>
            </a:r>
          </a:p>
          <a:p>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22</a:t>
            </a:fld>
            <a:endParaRPr lang="en-US"/>
          </a:p>
        </p:txBody>
      </p:sp>
    </p:spTree>
    <p:extLst>
      <p:ext uri="{BB962C8B-B14F-4D97-AF65-F5344CB8AC3E}">
        <p14:creationId xmlns:p14="http://schemas.microsoft.com/office/powerpoint/2010/main" val="200810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221E1F"/>
                </a:solidFill>
                <a:latin typeface="CenturyGothic"/>
              </a:rPr>
              <a:t>Utilize the services available to you.</a:t>
            </a:r>
          </a:p>
          <a:p>
            <a:pPr marL="0" marR="0">
              <a:spcBef>
                <a:spcPts val="0"/>
              </a:spcBef>
              <a:spcAft>
                <a:spcPts val="0"/>
              </a:spcAft>
            </a:pP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none" dirty="0">
                <a:effectLst/>
                <a:latin typeface="Calibri" panose="020F0502020204030204" pitchFamily="34" charset="0"/>
                <a:ea typeface="Calibri" panose="020F0502020204030204" pitchFamily="34" charset="0"/>
                <a:cs typeface="Times New Roman" panose="02020603050405020304" pitchFamily="18" charset="0"/>
              </a:rPr>
              <a:t>Pictures - Liberty County: Health Fair and HRAs</a:t>
            </a:r>
          </a:p>
          <a:p>
            <a:pPr marL="0" marR="0">
              <a:spcBef>
                <a:spcPts val="0"/>
              </a:spcBef>
              <a:spcAft>
                <a:spcPts val="0"/>
              </a:spcAft>
            </a:pP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none" dirty="0">
                <a:effectLst/>
                <a:latin typeface="Calibri" panose="020F0502020204030204" pitchFamily="34" charset="0"/>
                <a:ea typeface="Calibri" panose="020F0502020204030204" pitchFamily="34" charset="0"/>
                <a:cs typeface="Times New Roman" panose="02020603050405020304" pitchFamily="18" charset="0"/>
              </a:rPr>
              <a:t>HRA - Ability to </a:t>
            </a:r>
            <a:r>
              <a:rPr lang="en-US" sz="1800" dirty="0">
                <a:effectLst/>
                <a:latin typeface="Calibri" panose="020F0502020204030204" pitchFamily="34" charset="0"/>
                <a:ea typeface="Calibri" panose="020F0502020204030204" pitchFamily="34" charset="0"/>
                <a:cs typeface="Times New Roman" panose="02020603050405020304" pitchFamily="18" charset="0"/>
              </a:rPr>
              <a:t>adjust the questions on the HRA to get the data you need</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a:t>
            </a:r>
            <a:r>
              <a:rPr lang="en-US" sz="1800" b="1" u="sng" dirty="0" err="1">
                <a:effectLst/>
                <a:latin typeface="Calibri" panose="020F0502020204030204" pitchFamily="34" charset="0"/>
                <a:ea typeface="Calibri" panose="020F0502020204030204" pitchFamily="34" charset="0"/>
                <a:cs typeface="Times New Roman" panose="02020603050405020304" pitchFamily="18" charset="0"/>
              </a:rPr>
              <a:t>LocalGovU</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 They offer online training courses with topics in: Health Promotion &amp; Wellness, Employee Safety, Corrections, Law Enforcement, and Management.  Classes are provided at no cost to ACCG &amp; GMA Risk Management Fund Members.  </a:t>
            </a:r>
          </a:p>
          <a:p>
            <a:pPr marL="0" marR="0">
              <a:spcBef>
                <a:spcPts val="0"/>
              </a:spcBef>
              <a:spcAft>
                <a:spcPts val="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	•If you have an account already set up, you can go through the Workers’ Comp side to find a training most relevant to what you are looking for.  If you do not have an account set up, go to this link: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https://www.lgrms.com/Online-Training.aspx</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and there’s a number you can call to get started.</a:t>
            </a:r>
          </a:p>
          <a:p>
            <a:pPr marL="0" marR="0">
              <a:spcBef>
                <a:spcPts val="0"/>
              </a:spcBef>
              <a:spcAft>
                <a:spcPts val="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Safety National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They offer training and education, including classes and seminars on safety and risk control topics geared toward managers, supervisors, and employees.  Safety National Website (training and other resources) are all free to ACCG &amp; GMA Members.  </a:t>
            </a:r>
          </a:p>
          <a:p>
            <a:pPr marL="0" marR="0">
              <a:spcBef>
                <a:spcPts val="0"/>
              </a:spcBef>
              <a:spcAft>
                <a:spcPts val="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	•LGRMS sponsored a webinar on Safety National.  Here is the link to the webinar recording: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https://attendee.gotowebinar.com/recording/6460624077807545857</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a:t>
            </a:r>
          </a:p>
          <a:p>
            <a:pPr lvl="1"/>
            <a:endParaRPr lang="en-US" sz="2900" dirty="0"/>
          </a:p>
          <a:p>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23</a:t>
            </a:fld>
            <a:endParaRPr lang="en-US"/>
          </a:p>
        </p:txBody>
      </p:sp>
    </p:spTree>
    <p:extLst>
      <p:ext uri="{BB962C8B-B14F-4D97-AF65-F5344CB8AC3E}">
        <p14:creationId xmlns:p14="http://schemas.microsoft.com/office/powerpoint/2010/main" val="1801971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baseline="0" dirty="0">
                <a:solidFill>
                  <a:srgbClr val="221E1F"/>
                </a:solidFill>
                <a:latin typeface="CenturyGothic"/>
              </a:rPr>
              <a:t>Utilize the services available to you.</a:t>
            </a:r>
          </a:p>
          <a:p>
            <a:endParaRPr lang="en-US" dirty="0"/>
          </a:p>
          <a:p>
            <a:r>
              <a:rPr lang="en-US" dirty="0"/>
              <a:t>•Walk Georgia</a:t>
            </a:r>
          </a:p>
          <a:p>
            <a:r>
              <a:rPr lang="en-US" dirty="0"/>
              <a:t>The WalkGeorgia.org website was decommissioned on December 31, 2020.  This difficult decision was made due to an aging website infrastructure and resource limitations.  Walk Georgia appreciates all program participants over the years and their commitment to leading a healthy life!  Please visit related UGA Extension resources at:</a:t>
            </a:r>
          </a:p>
          <a:p>
            <a:r>
              <a:rPr lang="en-US" dirty="0"/>
              <a:t>•https://extension.uga.edu/topic-areas/food-health/nutrition-health.html</a:t>
            </a:r>
          </a:p>
          <a:p>
            <a:r>
              <a:rPr lang="en-US" dirty="0"/>
              <a:t>•https://www.fcs.uga.edu/extension/health</a:t>
            </a:r>
          </a:p>
          <a:p>
            <a:r>
              <a:rPr lang="en-US" dirty="0"/>
              <a:t>•https://www.fcs.uga.edu/extension/food (Update with Maria information)</a:t>
            </a:r>
          </a:p>
        </p:txBody>
      </p:sp>
      <p:sp>
        <p:nvSpPr>
          <p:cNvPr id="4" name="Slide Number Placeholder 3"/>
          <p:cNvSpPr>
            <a:spLocks noGrp="1"/>
          </p:cNvSpPr>
          <p:nvPr>
            <p:ph type="sldNum" sz="quarter" idx="5"/>
          </p:nvPr>
        </p:nvSpPr>
        <p:spPr/>
        <p:txBody>
          <a:bodyPr/>
          <a:lstStyle/>
          <a:p>
            <a:fld id="{C7D08376-8A21-4A91-B575-ED92F6F51342}" type="slidenum">
              <a:rPr lang="en-US" smtClean="0"/>
              <a:t>24</a:t>
            </a:fld>
            <a:endParaRPr lang="en-US"/>
          </a:p>
        </p:txBody>
      </p:sp>
    </p:spTree>
    <p:extLst>
      <p:ext uri="{BB962C8B-B14F-4D97-AF65-F5344CB8AC3E}">
        <p14:creationId xmlns:p14="http://schemas.microsoft.com/office/powerpoint/2010/main" val="779735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dirty="0"/>
              <a:t>Let the Grant help.</a:t>
            </a:r>
          </a:p>
        </p:txBody>
      </p:sp>
      <p:sp>
        <p:nvSpPr>
          <p:cNvPr id="4" name="Slide Number Placeholder 3"/>
          <p:cNvSpPr>
            <a:spLocks noGrp="1"/>
          </p:cNvSpPr>
          <p:nvPr>
            <p:ph type="sldNum" sz="quarter" idx="5"/>
          </p:nvPr>
        </p:nvSpPr>
        <p:spPr/>
        <p:txBody>
          <a:bodyPr/>
          <a:lstStyle/>
          <a:p>
            <a:fld id="{C7D08376-8A21-4A91-B575-ED92F6F51342}" type="slidenum">
              <a:rPr lang="en-US" smtClean="0"/>
              <a:t>25</a:t>
            </a:fld>
            <a:endParaRPr lang="en-US"/>
          </a:p>
        </p:txBody>
      </p:sp>
    </p:spTree>
    <p:extLst>
      <p:ext uri="{BB962C8B-B14F-4D97-AF65-F5344CB8AC3E}">
        <p14:creationId xmlns:p14="http://schemas.microsoft.com/office/powerpoint/2010/main" val="2893914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 the Grant help.</a:t>
            </a:r>
          </a:p>
          <a:p>
            <a:pPr marL="285750" indent="-2857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26</a:t>
            </a:fld>
            <a:endParaRPr lang="en-US"/>
          </a:p>
        </p:txBody>
      </p:sp>
    </p:spTree>
    <p:extLst>
      <p:ext uri="{BB962C8B-B14F-4D97-AF65-F5344CB8AC3E}">
        <p14:creationId xmlns:p14="http://schemas.microsoft.com/office/powerpoint/2010/main" val="2041130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27</a:t>
            </a:fld>
            <a:endParaRPr lang="en-US"/>
          </a:p>
        </p:txBody>
      </p:sp>
    </p:spTree>
    <p:extLst>
      <p:ext uri="{BB962C8B-B14F-4D97-AF65-F5344CB8AC3E}">
        <p14:creationId xmlns:p14="http://schemas.microsoft.com/office/powerpoint/2010/main" val="3632897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28</a:t>
            </a:fld>
            <a:endParaRPr lang="en-US"/>
          </a:p>
        </p:txBody>
      </p:sp>
    </p:spTree>
    <p:extLst>
      <p:ext uri="{BB962C8B-B14F-4D97-AF65-F5344CB8AC3E}">
        <p14:creationId xmlns:p14="http://schemas.microsoft.com/office/powerpoint/2010/main" val="2488289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29</a:t>
            </a:fld>
            <a:endParaRPr lang="en-US"/>
          </a:p>
        </p:txBody>
      </p:sp>
    </p:spTree>
    <p:extLst>
      <p:ext uri="{BB962C8B-B14F-4D97-AF65-F5344CB8AC3E}">
        <p14:creationId xmlns:p14="http://schemas.microsoft.com/office/powerpoint/2010/main" val="2521495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technique involved, fortitude, and a specific skill set that caters to the pro wellbeing game itself.  And these Special Teams have it all to help you get the "W".</a:t>
            </a:r>
          </a:p>
        </p:txBody>
      </p:sp>
      <p:sp>
        <p:nvSpPr>
          <p:cNvPr id="4" name="Slide Number Placeholder 3"/>
          <p:cNvSpPr>
            <a:spLocks noGrp="1"/>
          </p:cNvSpPr>
          <p:nvPr>
            <p:ph type="sldNum" sz="quarter" idx="5"/>
          </p:nvPr>
        </p:nvSpPr>
        <p:spPr/>
        <p:txBody>
          <a:bodyPr/>
          <a:lstStyle/>
          <a:p>
            <a:fld id="{C7D08376-8A21-4A91-B575-ED92F6F51342}" type="slidenum">
              <a:rPr lang="en-US" smtClean="0"/>
              <a:t>30</a:t>
            </a:fld>
            <a:endParaRPr lang="en-US"/>
          </a:p>
        </p:txBody>
      </p:sp>
    </p:spTree>
    <p:extLst>
      <p:ext uri="{BB962C8B-B14F-4D97-AF65-F5344CB8AC3E}">
        <p14:creationId xmlns:p14="http://schemas.microsoft.com/office/powerpoint/2010/main" val="3383046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FF0000"/>
                </a:solidFill>
                <a:latin typeface="CenturyGothic,Bold"/>
              </a:rPr>
              <a:t>With your program, you want to subdue the enemy</a:t>
            </a:r>
          </a:p>
          <a:p>
            <a:pPr algn="l"/>
            <a:endParaRPr lang="en-US" sz="1800" b="1" i="0" u="none" strike="noStrike" baseline="0" dirty="0">
              <a:solidFill>
                <a:srgbClr val="FF0000"/>
              </a:solidFill>
              <a:latin typeface="CenturyGothic,Bold"/>
            </a:endParaRPr>
          </a:p>
          <a:p>
            <a:pPr algn="l"/>
            <a:r>
              <a:rPr lang="en-US" sz="1800" b="1" i="0" u="none" strike="noStrike" baseline="0" dirty="0">
                <a:solidFill>
                  <a:srgbClr val="FF0000"/>
                </a:solidFill>
                <a:latin typeface="CenturyGothic,Bold"/>
              </a:rPr>
              <a:t>Offensive and Defensive Lines</a:t>
            </a:r>
          </a:p>
          <a:p>
            <a:pPr algn="l"/>
            <a:r>
              <a:rPr lang="en-US" sz="1800" b="1" i="0" u="none" strike="noStrike" baseline="0" dirty="0">
                <a:solidFill>
                  <a:srgbClr val="FF0000"/>
                </a:solidFill>
                <a:latin typeface="CenturyGothic,Bold"/>
              </a:rPr>
              <a:t>Using </a:t>
            </a:r>
            <a:r>
              <a:rPr lang="en-US" sz="1800" b="1" i="0" u="none" strike="noStrike" baseline="0" dirty="0">
                <a:solidFill>
                  <a:srgbClr val="FF0000"/>
                </a:solidFill>
                <a:latin typeface="CenturyGothic-Bold"/>
              </a:rPr>
              <a:t>Wellbeing Programs </a:t>
            </a:r>
            <a:r>
              <a:rPr lang="en-US" sz="1800" b="1" i="0" u="none" strike="noStrike" baseline="0" dirty="0">
                <a:solidFill>
                  <a:srgbClr val="FF0000"/>
                </a:solidFill>
                <a:latin typeface="CenturyGothic,Bold"/>
              </a:rPr>
              <a:t>to </a:t>
            </a:r>
            <a:r>
              <a:rPr lang="en-US" sz="1800" b="1" i="0" u="none" strike="noStrike" baseline="0" dirty="0">
                <a:solidFill>
                  <a:srgbClr val="FF0000"/>
                </a:solidFill>
                <a:latin typeface="CenturyGothic-Bold"/>
              </a:rPr>
              <a:t>Tackle </a:t>
            </a:r>
            <a:r>
              <a:rPr lang="en-US" sz="1800" b="1" i="0" u="none" strike="noStrike" baseline="0" dirty="0">
                <a:solidFill>
                  <a:srgbClr val="FF0000"/>
                </a:solidFill>
                <a:latin typeface="CenturyGothic,Bold"/>
              </a:rPr>
              <a:t>All Challenges Coming Out of COVID-19</a:t>
            </a:r>
          </a:p>
          <a:p>
            <a:pPr algn="l"/>
            <a:r>
              <a:rPr lang="en-US" sz="1800" b="0" i="0" u="none" strike="noStrike" baseline="0" dirty="0">
                <a:solidFill>
                  <a:srgbClr val="FF0000"/>
                </a:solidFill>
                <a:latin typeface="CenturyGothic"/>
              </a:rPr>
              <a:t>Employees are navigating the aftereffects of coming out of COVID-19. These times may be stressful for some. There may be hardships. Others may feel like they are in an unending cycle of one issue after another. Now is the time to tackle them. Prepare your employees with the tools they'll need to stand</a:t>
            </a:r>
          </a:p>
          <a:p>
            <a:pPr algn="l"/>
            <a:r>
              <a:rPr lang="en-US" sz="1800" b="0" i="0" u="none" strike="noStrike" baseline="0" dirty="0">
                <a:solidFill>
                  <a:srgbClr val="FF0000"/>
                </a:solidFill>
                <a:latin typeface="CenturyGothic"/>
              </a:rPr>
              <a:t>firm. Aid them in adjusting to the defenses of challenges. Change the game play. Employees may be more receptive as they look for ways to ease their minds and relieve stress.</a:t>
            </a:r>
          </a:p>
          <a:p>
            <a:pPr algn="l"/>
            <a:endParaRPr lang="en-US" sz="1800" b="0" i="0" u="none" strike="noStrike" baseline="0" dirty="0">
              <a:solidFill>
                <a:srgbClr val="FF0000"/>
              </a:solidFill>
              <a:latin typeface="CenturyGothic"/>
            </a:endParaRPr>
          </a:p>
          <a:p>
            <a:pPr algn="l"/>
            <a:r>
              <a:rPr lang="en-US" sz="1800" b="0" i="0" u="none" strike="noStrike" baseline="0" dirty="0">
                <a:solidFill>
                  <a:srgbClr val="FF0000"/>
                </a:solidFill>
                <a:latin typeface="CenturyGothic"/>
              </a:rPr>
              <a:t>You are in an excellent position to call and run plays that will be effective in reshaping the way employees think about, and handle, health and hardships. Pay particular attention to financial, mental, and social health; especially concerning the challenges facing most of the world today. This is a key opportunity to boost your employees’ confidence and determination.</a:t>
            </a:r>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4</a:t>
            </a:fld>
            <a:endParaRPr lang="en-US"/>
          </a:p>
        </p:txBody>
      </p:sp>
    </p:spTree>
    <p:extLst>
      <p:ext uri="{BB962C8B-B14F-4D97-AF65-F5344CB8AC3E}">
        <p14:creationId xmlns:p14="http://schemas.microsoft.com/office/powerpoint/2010/main" val="317659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technique involved, fortitude, and a specific skill set that caters to the pro wellbeing game itself.  And these Special Teams have it all to help you get the "W".</a:t>
            </a:r>
          </a:p>
        </p:txBody>
      </p:sp>
      <p:sp>
        <p:nvSpPr>
          <p:cNvPr id="4" name="Slide Number Placeholder 3"/>
          <p:cNvSpPr>
            <a:spLocks noGrp="1"/>
          </p:cNvSpPr>
          <p:nvPr>
            <p:ph type="sldNum" sz="quarter" idx="5"/>
          </p:nvPr>
        </p:nvSpPr>
        <p:spPr/>
        <p:txBody>
          <a:bodyPr/>
          <a:lstStyle/>
          <a:p>
            <a:fld id="{C7D08376-8A21-4A91-B575-ED92F6F51342}" type="slidenum">
              <a:rPr lang="en-US" smtClean="0"/>
              <a:t>31</a:t>
            </a:fld>
            <a:endParaRPr lang="en-US"/>
          </a:p>
        </p:txBody>
      </p:sp>
    </p:spTree>
    <p:extLst>
      <p:ext uri="{BB962C8B-B14F-4D97-AF65-F5344CB8AC3E}">
        <p14:creationId xmlns:p14="http://schemas.microsoft.com/office/powerpoint/2010/main" val="1276064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Workplace wellbeing programs make healthy living, stress-less living that much easier by empowering employees. </a:t>
            </a:r>
          </a:p>
          <a:p>
            <a:r>
              <a:rPr lang="en-US" dirty="0"/>
              <a:t> “Employers who can connect their people to a sense of purpose and invite them to rise to the challenge will not only give them a sense of direction that will protect their mental health, but also will allow them to emerge stronger from the crisis as a result” (</a:t>
            </a:r>
            <a:r>
              <a:rPr lang="en-US" dirty="0" err="1"/>
              <a:t>Seidl</a:t>
            </a:r>
            <a:r>
              <a:rPr lang="en-US" dirty="0"/>
              <a:t>, 2020).  Although we’ve arrived at the checkered flag, it doesn’t mean that our race is over.  </a:t>
            </a:r>
          </a:p>
          <a:p>
            <a:endParaRPr lang="en-US" dirty="0"/>
          </a:p>
          <a:p>
            <a:r>
              <a:rPr lang="en-US" dirty="0"/>
              <a:t>Wellbeing is unending. </a:t>
            </a:r>
          </a:p>
        </p:txBody>
      </p:sp>
      <p:sp>
        <p:nvSpPr>
          <p:cNvPr id="4" name="Slide Number Placeholder 3"/>
          <p:cNvSpPr>
            <a:spLocks noGrp="1"/>
          </p:cNvSpPr>
          <p:nvPr>
            <p:ph type="sldNum" sz="quarter" idx="5"/>
          </p:nvPr>
        </p:nvSpPr>
        <p:spPr/>
        <p:txBody>
          <a:bodyPr/>
          <a:lstStyle/>
          <a:p>
            <a:fld id="{C7D08376-8A21-4A91-B575-ED92F6F51342}" type="slidenum">
              <a:rPr lang="en-US" smtClean="0"/>
              <a:t>32</a:t>
            </a:fld>
            <a:endParaRPr lang="en-US"/>
          </a:p>
        </p:txBody>
      </p:sp>
    </p:spTree>
    <p:extLst>
      <p:ext uri="{BB962C8B-B14F-4D97-AF65-F5344CB8AC3E}">
        <p14:creationId xmlns:p14="http://schemas.microsoft.com/office/powerpoint/2010/main" val="3904296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dirty="0">
                <a:solidFill>
                  <a:schemeClr val="bg1"/>
                </a:solidFill>
              </a:rPr>
              <a:t>Will do action planning meetings in September/October, so we’ll start with November 2022 and go to June 2023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solidFill>
                  <a:srgbClr val="00B050"/>
                </a:solidFill>
              </a:rPr>
              <a:t>Use the tools/resources/services within the packet to help create your Action Plan for every month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Fill up your notes with every detail, every coaching point, and every possible way that you can show your employees a level of execution that meets the demands of the pro wellbeing game.</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Give out packets</a:t>
            </a:r>
          </a:p>
        </p:txBody>
      </p:sp>
      <p:sp>
        <p:nvSpPr>
          <p:cNvPr id="4" name="Slide Number Placeholder 3"/>
          <p:cNvSpPr>
            <a:spLocks noGrp="1"/>
          </p:cNvSpPr>
          <p:nvPr>
            <p:ph type="sldNum" sz="quarter" idx="5"/>
          </p:nvPr>
        </p:nvSpPr>
        <p:spPr/>
        <p:txBody>
          <a:bodyPr/>
          <a:lstStyle/>
          <a:p>
            <a:fld id="{C7D08376-8A21-4A91-B575-ED92F6F51342}" type="slidenum">
              <a:rPr lang="en-US" smtClean="0"/>
              <a:t>33</a:t>
            </a:fld>
            <a:endParaRPr lang="en-US"/>
          </a:p>
        </p:txBody>
      </p:sp>
    </p:spTree>
    <p:extLst>
      <p:ext uri="{BB962C8B-B14F-4D97-AF65-F5344CB8AC3E}">
        <p14:creationId xmlns:p14="http://schemas.microsoft.com/office/powerpoint/2010/main" val="2511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5</a:t>
            </a:fld>
            <a:endParaRPr lang="en-US"/>
          </a:p>
        </p:txBody>
      </p:sp>
    </p:spTree>
    <p:extLst>
      <p:ext uri="{BB962C8B-B14F-4D97-AF65-F5344CB8AC3E}">
        <p14:creationId xmlns:p14="http://schemas.microsoft.com/office/powerpoint/2010/main" val="1903290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Health Promotion Champion of your workplace wellbeing program, there are certain maneuvers to help keep everyone on the field.</a:t>
            </a:r>
          </a:p>
          <a:p>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6</a:t>
            </a:fld>
            <a:endParaRPr lang="en-US"/>
          </a:p>
        </p:txBody>
      </p:sp>
    </p:spTree>
    <p:extLst>
      <p:ext uri="{BB962C8B-B14F-4D97-AF65-F5344CB8AC3E}">
        <p14:creationId xmlns:p14="http://schemas.microsoft.com/office/powerpoint/2010/main" val="2240382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0000"/>
                </a:solidFill>
                <a:latin typeface="CenturyGothic,Bold"/>
              </a:rPr>
              <a:t>Importance of </a:t>
            </a:r>
            <a:r>
              <a:rPr lang="en-US" sz="1800" b="1" i="0" u="none" strike="noStrike" baseline="0" dirty="0">
                <a:solidFill>
                  <a:srgbClr val="FF0000"/>
                </a:solidFill>
                <a:latin typeface="CenturyGothic,Bold"/>
              </a:rPr>
              <a:t>Beginning or Resuming </a:t>
            </a:r>
            <a:r>
              <a:rPr lang="en-US" sz="1800" b="1" i="0" u="none" strike="noStrike" baseline="0" dirty="0">
                <a:solidFill>
                  <a:srgbClr val="000000"/>
                </a:solidFill>
                <a:latin typeface="CenturyGothic,Bold"/>
              </a:rPr>
              <a:t>Your Wellbeing Program</a:t>
            </a:r>
          </a:p>
          <a:p>
            <a:pPr algn="l"/>
            <a:r>
              <a:rPr lang="en-US" sz="1800" b="0" i="0" u="none" strike="noStrike" baseline="0" dirty="0">
                <a:solidFill>
                  <a:srgbClr val="000000"/>
                </a:solidFill>
                <a:latin typeface="CenturyGothic"/>
              </a:rPr>
              <a:t>The workplace wellbeing program is designed to enhance the health of an organization and its most important asset: its employees. The average adult spends almost two-thirds of their waking hours at work, thus the workplace offers an ideal setting and infrastructure. However, COVID-19 has changed the way organizations across the world function. </a:t>
            </a:r>
            <a:r>
              <a:rPr lang="en-US" sz="1800" b="0" i="0" u="none" strike="noStrike" baseline="0" dirty="0">
                <a:solidFill>
                  <a:srgbClr val="FF0000"/>
                </a:solidFill>
                <a:latin typeface="CenturyGothic"/>
              </a:rPr>
              <a:t>Some organizations have employees working virtually. Other organizations have employees coming in on alternate days. Many organizations have employees back in-person working as before. </a:t>
            </a:r>
            <a:r>
              <a:rPr lang="en-US" sz="1800" b="0" i="0" u="none" strike="noStrike" baseline="0" dirty="0">
                <a:solidFill>
                  <a:srgbClr val="FF0000"/>
                </a:solidFill>
                <a:latin typeface="Century Gothic" panose="020B0502020202020204" pitchFamily="34" charset="0"/>
              </a:rPr>
              <a:t>And the aftereffects of the pandemic has impacted employees in ways beyond imaginable. </a:t>
            </a:r>
            <a:r>
              <a:rPr lang="en-US" sz="1800" b="0" i="0" u="none" strike="noStrike" baseline="0" dirty="0">
                <a:solidFill>
                  <a:srgbClr val="FF0000"/>
                </a:solidFill>
                <a:latin typeface="CenturyGothic"/>
              </a:rPr>
              <a:t>Thus, it's time to take the field. Develop your workplace wellbeing program. Address employee concerns. Encourage positive change. Build a resilient workforce.</a:t>
            </a:r>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7</a:t>
            </a:fld>
            <a:endParaRPr lang="en-US"/>
          </a:p>
        </p:txBody>
      </p:sp>
    </p:spTree>
    <p:extLst>
      <p:ext uri="{BB962C8B-B14F-4D97-AF65-F5344CB8AC3E}">
        <p14:creationId xmlns:p14="http://schemas.microsoft.com/office/powerpoint/2010/main" val="3320820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Tackle Our Way Into 2023?</a:t>
            </a:r>
          </a:p>
          <a:p>
            <a:pPr marL="171450" indent="-171450">
              <a:buFont typeface="Arial" panose="020B0604020202020204" pitchFamily="34" charset="0"/>
              <a:buChar char="•"/>
            </a:pPr>
            <a:r>
              <a:rPr lang="en-US" dirty="0"/>
              <a:t>Tackling an issue head-on stops it in its progress and helps employees figure out how to best approach it in a very determined and/or efficient way.  </a:t>
            </a:r>
          </a:p>
          <a:p>
            <a:pPr marL="171450" indent="-171450">
              <a:buFont typeface="Arial" panose="020B0604020202020204" pitchFamily="34" charset="0"/>
              <a:buChar char="•"/>
            </a:pPr>
            <a:r>
              <a:rPr lang="en-US" dirty="0"/>
              <a:t>It can be difficult, but being resilient allows you to manage both mind and emotion in high stress situations and quickly switch gears from worry and stress mode to problem-solving mode. </a:t>
            </a:r>
          </a:p>
          <a:p>
            <a:pPr marL="171450" indent="-171450">
              <a:buFont typeface="Arial" panose="020B0604020202020204" pitchFamily="34" charset="0"/>
              <a:buChar char="•"/>
            </a:pPr>
            <a:r>
              <a:rPr lang="en-US" sz="1800" b="0" i="0" u="none" strike="noStrike" baseline="0" dirty="0">
                <a:solidFill>
                  <a:srgbClr val="FF0000"/>
                </a:solidFill>
                <a:latin typeface="CenturyGothic"/>
              </a:rPr>
              <a:t>Wellbeing and resilience are vital to developing efficient problem-solving skills, building and maintaining interpersonal relationships, and setting realistic goals. All of which greatly enhance an individual’s ability to perform and contribute meaningfully in daily life. </a:t>
            </a:r>
          </a:p>
          <a:p>
            <a:pPr algn="l"/>
            <a:endParaRPr lang="en-US" sz="1800" b="0" i="0" u="none" strike="noStrike" baseline="0" dirty="0">
              <a:solidFill>
                <a:srgbClr val="FF0000"/>
              </a:solidFill>
              <a:latin typeface="CenturyGothic"/>
            </a:endParaRPr>
          </a:p>
        </p:txBody>
      </p:sp>
      <p:sp>
        <p:nvSpPr>
          <p:cNvPr id="4" name="Slide Number Placeholder 3"/>
          <p:cNvSpPr>
            <a:spLocks noGrp="1"/>
          </p:cNvSpPr>
          <p:nvPr>
            <p:ph type="sldNum" sz="quarter" idx="5"/>
          </p:nvPr>
        </p:nvSpPr>
        <p:spPr/>
        <p:txBody>
          <a:bodyPr/>
          <a:lstStyle/>
          <a:p>
            <a:fld id="{C7D08376-8A21-4A91-B575-ED92F6F51342}" type="slidenum">
              <a:rPr lang="en-US" smtClean="0"/>
              <a:t>8</a:t>
            </a:fld>
            <a:endParaRPr lang="en-US"/>
          </a:p>
        </p:txBody>
      </p:sp>
    </p:spTree>
    <p:extLst>
      <p:ext uri="{BB962C8B-B14F-4D97-AF65-F5344CB8AC3E}">
        <p14:creationId xmlns:p14="http://schemas.microsoft.com/office/powerpoint/2010/main" val="2489083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Wellbeing is the active pursuit to understand and fulfill your individual human needs—which allows you to reach a state where you are flourishing and able to realize your full potential in all aspects of life. Every person has wellness aspirations. Successful workplace wellness initiatives require supporting employees in fulfilling their needs in seven areas. </a:t>
            </a:r>
          </a:p>
          <a:p>
            <a:pPr defTabSz="942289">
              <a:defRPr/>
            </a:pPr>
            <a:endParaRPr lang="en-US" dirty="0"/>
          </a:p>
          <a:p>
            <a:pPr defTabSz="942289">
              <a:defRPr/>
            </a:pPr>
            <a:r>
              <a:rPr lang="en-US" sz="1200" b="0" i="0" u="none" strike="noStrike" baseline="0" dirty="0">
                <a:solidFill>
                  <a:srgbClr val="FF0000"/>
                </a:solidFill>
                <a:latin typeface="CenturyGothic"/>
              </a:rPr>
              <a:t>So, strategize your program. Show your employees a level of execution that meets the demands of the pro wellbeing game.</a:t>
            </a:r>
            <a:endParaRPr lang="en-US" dirty="0"/>
          </a:p>
        </p:txBody>
      </p:sp>
      <p:sp>
        <p:nvSpPr>
          <p:cNvPr id="4" name="Slide Number Placeholder 3"/>
          <p:cNvSpPr>
            <a:spLocks noGrp="1"/>
          </p:cNvSpPr>
          <p:nvPr>
            <p:ph type="sldNum" sz="quarter" idx="5"/>
          </p:nvPr>
        </p:nvSpPr>
        <p:spPr/>
        <p:txBody>
          <a:bodyPr/>
          <a:lstStyle/>
          <a:p>
            <a:fld id="{C7D08376-8A21-4A91-B575-ED92F6F51342}" type="slidenum">
              <a:rPr lang="en-US" smtClean="0"/>
              <a:t>9</a:t>
            </a:fld>
            <a:endParaRPr lang="en-US"/>
          </a:p>
        </p:txBody>
      </p:sp>
    </p:spTree>
    <p:extLst>
      <p:ext uri="{BB962C8B-B14F-4D97-AF65-F5344CB8AC3E}">
        <p14:creationId xmlns:p14="http://schemas.microsoft.com/office/powerpoint/2010/main" val="324747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ACCG and GMA Kaiser Permanente 5K Run, Walk, &amp; Roll</a:t>
            </a:r>
          </a:p>
        </p:txBody>
      </p:sp>
      <p:sp>
        <p:nvSpPr>
          <p:cNvPr id="4" name="Slide Number Placeholder 3"/>
          <p:cNvSpPr>
            <a:spLocks noGrp="1"/>
          </p:cNvSpPr>
          <p:nvPr>
            <p:ph type="sldNum" sz="quarter" idx="5"/>
          </p:nvPr>
        </p:nvSpPr>
        <p:spPr/>
        <p:txBody>
          <a:bodyPr/>
          <a:lstStyle/>
          <a:p>
            <a:fld id="{C7D08376-8A21-4A91-B575-ED92F6F51342}" type="slidenum">
              <a:rPr lang="en-US" smtClean="0"/>
              <a:t>10</a:t>
            </a:fld>
            <a:endParaRPr lang="en-US"/>
          </a:p>
        </p:txBody>
      </p:sp>
    </p:spTree>
    <p:extLst>
      <p:ext uri="{BB962C8B-B14F-4D97-AF65-F5344CB8AC3E}">
        <p14:creationId xmlns:p14="http://schemas.microsoft.com/office/powerpoint/2010/main" val="160368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A9C15-7124-D84F-1E9B-4E6387028D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FD7757-8DA3-AAEC-D67B-D3B014C0AA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F38BD3-CF54-5C7C-B8C9-0AC887C1F0C4}"/>
              </a:ext>
            </a:extLst>
          </p:cNvPr>
          <p:cNvSpPr>
            <a:spLocks noGrp="1"/>
          </p:cNvSpPr>
          <p:nvPr>
            <p:ph type="dt" sz="half" idx="10"/>
          </p:nvPr>
        </p:nvSpPr>
        <p:spPr/>
        <p:txBody>
          <a:bodyPr/>
          <a:lstStyle/>
          <a:p>
            <a:fld id="{3627C6F7-CFF0-4D66-A371-C5DE24F558FE}" type="datetimeFigureOut">
              <a:rPr lang="en-US" smtClean="0"/>
              <a:t>9/12/2022</a:t>
            </a:fld>
            <a:endParaRPr lang="en-US"/>
          </a:p>
        </p:txBody>
      </p:sp>
      <p:sp>
        <p:nvSpPr>
          <p:cNvPr id="5" name="Footer Placeholder 4">
            <a:extLst>
              <a:ext uri="{FF2B5EF4-FFF2-40B4-BE49-F238E27FC236}">
                <a16:creationId xmlns:a16="http://schemas.microsoft.com/office/drawing/2014/main" id="{1B01ED06-D876-7D52-FBCB-07721F205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DE80E-E810-25E2-71CD-0A6065855F26}"/>
              </a:ext>
            </a:extLst>
          </p:cNvPr>
          <p:cNvSpPr>
            <a:spLocks noGrp="1"/>
          </p:cNvSpPr>
          <p:nvPr>
            <p:ph type="sldNum" sz="quarter" idx="12"/>
          </p:nvPr>
        </p:nvSpPr>
        <p:spPr/>
        <p:txBody>
          <a:bodyPr/>
          <a:lstStyle/>
          <a:p>
            <a:fld id="{CAAC89A9-74A2-4C00-B808-5319717881AB}" type="slidenum">
              <a:rPr lang="en-US" smtClean="0"/>
              <a:t>‹#›</a:t>
            </a:fld>
            <a:endParaRPr lang="en-US"/>
          </a:p>
        </p:txBody>
      </p:sp>
    </p:spTree>
    <p:extLst>
      <p:ext uri="{BB962C8B-B14F-4D97-AF65-F5344CB8AC3E}">
        <p14:creationId xmlns:p14="http://schemas.microsoft.com/office/powerpoint/2010/main" val="3233039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CD64B-4080-7EAF-7006-05BE2BFBA3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726F08-D267-C6B2-99B7-C72AEC351C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3B270F-7FE9-0248-66C4-F8317D25FE4C}"/>
              </a:ext>
            </a:extLst>
          </p:cNvPr>
          <p:cNvSpPr>
            <a:spLocks noGrp="1"/>
          </p:cNvSpPr>
          <p:nvPr>
            <p:ph type="dt" sz="half" idx="10"/>
          </p:nvPr>
        </p:nvSpPr>
        <p:spPr/>
        <p:txBody>
          <a:bodyPr/>
          <a:lstStyle/>
          <a:p>
            <a:fld id="{3627C6F7-CFF0-4D66-A371-C5DE24F558FE}" type="datetimeFigureOut">
              <a:rPr lang="en-US" smtClean="0"/>
              <a:t>9/12/2022</a:t>
            </a:fld>
            <a:endParaRPr lang="en-US"/>
          </a:p>
        </p:txBody>
      </p:sp>
      <p:sp>
        <p:nvSpPr>
          <p:cNvPr id="5" name="Footer Placeholder 4">
            <a:extLst>
              <a:ext uri="{FF2B5EF4-FFF2-40B4-BE49-F238E27FC236}">
                <a16:creationId xmlns:a16="http://schemas.microsoft.com/office/drawing/2014/main" id="{307D8C21-6238-EF9B-F00B-FF63C6696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92D270-A04D-F0BC-956E-47C22E7C2ADC}"/>
              </a:ext>
            </a:extLst>
          </p:cNvPr>
          <p:cNvSpPr>
            <a:spLocks noGrp="1"/>
          </p:cNvSpPr>
          <p:nvPr>
            <p:ph type="sldNum" sz="quarter" idx="12"/>
          </p:nvPr>
        </p:nvSpPr>
        <p:spPr/>
        <p:txBody>
          <a:bodyPr/>
          <a:lstStyle/>
          <a:p>
            <a:fld id="{CAAC89A9-74A2-4C00-B808-5319717881AB}" type="slidenum">
              <a:rPr lang="en-US" smtClean="0"/>
              <a:t>‹#›</a:t>
            </a:fld>
            <a:endParaRPr lang="en-US"/>
          </a:p>
        </p:txBody>
      </p:sp>
    </p:spTree>
    <p:extLst>
      <p:ext uri="{BB962C8B-B14F-4D97-AF65-F5344CB8AC3E}">
        <p14:creationId xmlns:p14="http://schemas.microsoft.com/office/powerpoint/2010/main" val="31798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EA838-4D6F-50FA-394D-12911654FF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27B7DE-7B1E-E5E3-0C6B-90E829CE7C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B2300-8FD7-A8F3-7FF9-238C7EABCAB3}"/>
              </a:ext>
            </a:extLst>
          </p:cNvPr>
          <p:cNvSpPr>
            <a:spLocks noGrp="1"/>
          </p:cNvSpPr>
          <p:nvPr>
            <p:ph type="dt" sz="half" idx="10"/>
          </p:nvPr>
        </p:nvSpPr>
        <p:spPr/>
        <p:txBody>
          <a:bodyPr/>
          <a:lstStyle/>
          <a:p>
            <a:fld id="{3627C6F7-CFF0-4D66-A371-C5DE24F558FE}" type="datetimeFigureOut">
              <a:rPr lang="en-US" smtClean="0"/>
              <a:t>9/12/2022</a:t>
            </a:fld>
            <a:endParaRPr lang="en-US"/>
          </a:p>
        </p:txBody>
      </p:sp>
      <p:sp>
        <p:nvSpPr>
          <p:cNvPr id="5" name="Footer Placeholder 4">
            <a:extLst>
              <a:ext uri="{FF2B5EF4-FFF2-40B4-BE49-F238E27FC236}">
                <a16:creationId xmlns:a16="http://schemas.microsoft.com/office/drawing/2014/main" id="{F91F4808-2DAD-4335-77CF-65CAA8791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1AFC7-9D99-2B01-6B9F-56D13B92CD32}"/>
              </a:ext>
            </a:extLst>
          </p:cNvPr>
          <p:cNvSpPr>
            <a:spLocks noGrp="1"/>
          </p:cNvSpPr>
          <p:nvPr>
            <p:ph type="sldNum" sz="quarter" idx="12"/>
          </p:nvPr>
        </p:nvSpPr>
        <p:spPr/>
        <p:txBody>
          <a:bodyPr/>
          <a:lstStyle/>
          <a:p>
            <a:fld id="{CAAC89A9-74A2-4C00-B808-5319717881AB}" type="slidenum">
              <a:rPr lang="en-US" smtClean="0"/>
              <a:t>‹#›</a:t>
            </a:fld>
            <a:endParaRPr lang="en-US"/>
          </a:p>
        </p:txBody>
      </p:sp>
    </p:spTree>
    <p:extLst>
      <p:ext uri="{BB962C8B-B14F-4D97-AF65-F5344CB8AC3E}">
        <p14:creationId xmlns:p14="http://schemas.microsoft.com/office/powerpoint/2010/main" val="2022847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516B-2343-21E5-9E10-AE887A68A4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AF503B-FD03-E69C-9EE7-BBB7879F07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FB3D87-F05C-37CB-9EE8-7BE578AE5032}"/>
              </a:ext>
            </a:extLst>
          </p:cNvPr>
          <p:cNvSpPr>
            <a:spLocks noGrp="1"/>
          </p:cNvSpPr>
          <p:nvPr>
            <p:ph type="dt" sz="half" idx="10"/>
          </p:nvPr>
        </p:nvSpPr>
        <p:spPr/>
        <p:txBody>
          <a:bodyPr/>
          <a:lstStyle/>
          <a:p>
            <a:fld id="{3627C6F7-CFF0-4D66-A371-C5DE24F558FE}" type="datetimeFigureOut">
              <a:rPr lang="en-US" smtClean="0"/>
              <a:t>9/12/2022</a:t>
            </a:fld>
            <a:endParaRPr lang="en-US"/>
          </a:p>
        </p:txBody>
      </p:sp>
      <p:sp>
        <p:nvSpPr>
          <p:cNvPr id="5" name="Footer Placeholder 4">
            <a:extLst>
              <a:ext uri="{FF2B5EF4-FFF2-40B4-BE49-F238E27FC236}">
                <a16:creationId xmlns:a16="http://schemas.microsoft.com/office/drawing/2014/main" id="{2A0F5244-FDB7-811B-23F7-665ACCB92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69024-7B75-A95D-8438-B103CDBA6471}"/>
              </a:ext>
            </a:extLst>
          </p:cNvPr>
          <p:cNvSpPr>
            <a:spLocks noGrp="1"/>
          </p:cNvSpPr>
          <p:nvPr>
            <p:ph type="sldNum" sz="quarter" idx="12"/>
          </p:nvPr>
        </p:nvSpPr>
        <p:spPr/>
        <p:txBody>
          <a:bodyPr/>
          <a:lstStyle/>
          <a:p>
            <a:fld id="{CAAC89A9-74A2-4C00-B808-5319717881AB}" type="slidenum">
              <a:rPr lang="en-US" smtClean="0"/>
              <a:t>‹#›</a:t>
            </a:fld>
            <a:endParaRPr lang="en-US"/>
          </a:p>
        </p:txBody>
      </p:sp>
    </p:spTree>
    <p:extLst>
      <p:ext uri="{BB962C8B-B14F-4D97-AF65-F5344CB8AC3E}">
        <p14:creationId xmlns:p14="http://schemas.microsoft.com/office/powerpoint/2010/main" val="2737150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735E4-FE9B-3018-EBF1-58CC7A13C0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EC2CE2-8607-40B3-B995-D6A3F3E74E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D4E29-FF2F-43DE-4F15-EDB445F842B1}"/>
              </a:ext>
            </a:extLst>
          </p:cNvPr>
          <p:cNvSpPr>
            <a:spLocks noGrp="1"/>
          </p:cNvSpPr>
          <p:nvPr>
            <p:ph type="dt" sz="half" idx="10"/>
          </p:nvPr>
        </p:nvSpPr>
        <p:spPr/>
        <p:txBody>
          <a:bodyPr/>
          <a:lstStyle/>
          <a:p>
            <a:fld id="{3627C6F7-CFF0-4D66-A371-C5DE24F558FE}" type="datetimeFigureOut">
              <a:rPr lang="en-US" smtClean="0"/>
              <a:t>9/12/2022</a:t>
            </a:fld>
            <a:endParaRPr lang="en-US"/>
          </a:p>
        </p:txBody>
      </p:sp>
      <p:sp>
        <p:nvSpPr>
          <p:cNvPr id="5" name="Footer Placeholder 4">
            <a:extLst>
              <a:ext uri="{FF2B5EF4-FFF2-40B4-BE49-F238E27FC236}">
                <a16:creationId xmlns:a16="http://schemas.microsoft.com/office/drawing/2014/main" id="{56E28260-A4D1-8965-59D7-169E6145F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FA7EC-E886-C5B7-CC5E-0660E38144BA}"/>
              </a:ext>
            </a:extLst>
          </p:cNvPr>
          <p:cNvSpPr>
            <a:spLocks noGrp="1"/>
          </p:cNvSpPr>
          <p:nvPr>
            <p:ph type="sldNum" sz="quarter" idx="12"/>
          </p:nvPr>
        </p:nvSpPr>
        <p:spPr/>
        <p:txBody>
          <a:bodyPr/>
          <a:lstStyle/>
          <a:p>
            <a:fld id="{CAAC89A9-74A2-4C00-B808-5319717881AB}" type="slidenum">
              <a:rPr lang="en-US" smtClean="0"/>
              <a:t>‹#›</a:t>
            </a:fld>
            <a:endParaRPr lang="en-US"/>
          </a:p>
        </p:txBody>
      </p:sp>
    </p:spTree>
    <p:extLst>
      <p:ext uri="{BB962C8B-B14F-4D97-AF65-F5344CB8AC3E}">
        <p14:creationId xmlns:p14="http://schemas.microsoft.com/office/powerpoint/2010/main" val="1247713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D03EF-8EAD-7370-359F-2CF867FE5C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262A8-ABAA-6F61-5C04-EE09E65A40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A863F3-43D2-7E7D-F846-FFDE6454F6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456C04-959D-BE2E-E318-4B4933A3B8C8}"/>
              </a:ext>
            </a:extLst>
          </p:cNvPr>
          <p:cNvSpPr>
            <a:spLocks noGrp="1"/>
          </p:cNvSpPr>
          <p:nvPr>
            <p:ph type="dt" sz="half" idx="10"/>
          </p:nvPr>
        </p:nvSpPr>
        <p:spPr/>
        <p:txBody>
          <a:bodyPr/>
          <a:lstStyle/>
          <a:p>
            <a:fld id="{3627C6F7-CFF0-4D66-A371-C5DE24F558FE}" type="datetimeFigureOut">
              <a:rPr lang="en-US" smtClean="0"/>
              <a:t>9/12/2022</a:t>
            </a:fld>
            <a:endParaRPr lang="en-US"/>
          </a:p>
        </p:txBody>
      </p:sp>
      <p:sp>
        <p:nvSpPr>
          <p:cNvPr id="6" name="Footer Placeholder 5">
            <a:extLst>
              <a:ext uri="{FF2B5EF4-FFF2-40B4-BE49-F238E27FC236}">
                <a16:creationId xmlns:a16="http://schemas.microsoft.com/office/drawing/2014/main" id="{43D91576-D245-5C9C-89B1-A519102AA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5793B-5371-6B4F-3E26-FD640C3F7439}"/>
              </a:ext>
            </a:extLst>
          </p:cNvPr>
          <p:cNvSpPr>
            <a:spLocks noGrp="1"/>
          </p:cNvSpPr>
          <p:nvPr>
            <p:ph type="sldNum" sz="quarter" idx="12"/>
          </p:nvPr>
        </p:nvSpPr>
        <p:spPr/>
        <p:txBody>
          <a:bodyPr/>
          <a:lstStyle/>
          <a:p>
            <a:fld id="{CAAC89A9-74A2-4C00-B808-5319717881AB}" type="slidenum">
              <a:rPr lang="en-US" smtClean="0"/>
              <a:t>‹#›</a:t>
            </a:fld>
            <a:endParaRPr lang="en-US"/>
          </a:p>
        </p:txBody>
      </p:sp>
    </p:spTree>
    <p:extLst>
      <p:ext uri="{BB962C8B-B14F-4D97-AF65-F5344CB8AC3E}">
        <p14:creationId xmlns:p14="http://schemas.microsoft.com/office/powerpoint/2010/main" val="1800161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2DEF3-08E7-65DD-FA10-A7F0A407F9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CC4EC5-27E1-F1F2-843B-122381BA45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8A03BE-2BCD-E7E3-CA88-B8769DD731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2EF420-5455-5B4D-1137-1E2FCDE745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E0FF70-B08A-D900-B7D8-1229857FB3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8DCA22-93A7-7FD2-6264-E2DAA8AEB0CF}"/>
              </a:ext>
            </a:extLst>
          </p:cNvPr>
          <p:cNvSpPr>
            <a:spLocks noGrp="1"/>
          </p:cNvSpPr>
          <p:nvPr>
            <p:ph type="dt" sz="half" idx="10"/>
          </p:nvPr>
        </p:nvSpPr>
        <p:spPr/>
        <p:txBody>
          <a:bodyPr/>
          <a:lstStyle/>
          <a:p>
            <a:fld id="{3627C6F7-CFF0-4D66-A371-C5DE24F558FE}" type="datetimeFigureOut">
              <a:rPr lang="en-US" smtClean="0"/>
              <a:t>9/12/2022</a:t>
            </a:fld>
            <a:endParaRPr lang="en-US"/>
          </a:p>
        </p:txBody>
      </p:sp>
      <p:sp>
        <p:nvSpPr>
          <p:cNvPr id="8" name="Footer Placeholder 7">
            <a:extLst>
              <a:ext uri="{FF2B5EF4-FFF2-40B4-BE49-F238E27FC236}">
                <a16:creationId xmlns:a16="http://schemas.microsoft.com/office/drawing/2014/main" id="{5806A991-427E-4FA9-AA9F-DBFF4DC69D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CD4F7D-9934-7985-BCD4-B4EBD16F0143}"/>
              </a:ext>
            </a:extLst>
          </p:cNvPr>
          <p:cNvSpPr>
            <a:spLocks noGrp="1"/>
          </p:cNvSpPr>
          <p:nvPr>
            <p:ph type="sldNum" sz="quarter" idx="12"/>
          </p:nvPr>
        </p:nvSpPr>
        <p:spPr/>
        <p:txBody>
          <a:bodyPr/>
          <a:lstStyle/>
          <a:p>
            <a:fld id="{CAAC89A9-74A2-4C00-B808-5319717881AB}" type="slidenum">
              <a:rPr lang="en-US" smtClean="0"/>
              <a:t>‹#›</a:t>
            </a:fld>
            <a:endParaRPr lang="en-US"/>
          </a:p>
        </p:txBody>
      </p:sp>
    </p:spTree>
    <p:extLst>
      <p:ext uri="{BB962C8B-B14F-4D97-AF65-F5344CB8AC3E}">
        <p14:creationId xmlns:p14="http://schemas.microsoft.com/office/powerpoint/2010/main" val="316172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131C-0F4F-A3C0-3224-0389F047EF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525F8B-A8A4-6CC6-07D8-7323DA37151F}"/>
              </a:ext>
            </a:extLst>
          </p:cNvPr>
          <p:cNvSpPr>
            <a:spLocks noGrp="1"/>
          </p:cNvSpPr>
          <p:nvPr>
            <p:ph type="dt" sz="half" idx="10"/>
          </p:nvPr>
        </p:nvSpPr>
        <p:spPr/>
        <p:txBody>
          <a:bodyPr/>
          <a:lstStyle/>
          <a:p>
            <a:fld id="{3627C6F7-CFF0-4D66-A371-C5DE24F558FE}" type="datetimeFigureOut">
              <a:rPr lang="en-US" smtClean="0"/>
              <a:t>9/12/2022</a:t>
            </a:fld>
            <a:endParaRPr lang="en-US"/>
          </a:p>
        </p:txBody>
      </p:sp>
      <p:sp>
        <p:nvSpPr>
          <p:cNvPr id="4" name="Footer Placeholder 3">
            <a:extLst>
              <a:ext uri="{FF2B5EF4-FFF2-40B4-BE49-F238E27FC236}">
                <a16:creationId xmlns:a16="http://schemas.microsoft.com/office/drawing/2014/main" id="{07F32AA8-C033-513A-FDEC-2F67CA5EF1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32BB4F-C1C8-2FD2-8DC1-AEE6324D26EB}"/>
              </a:ext>
            </a:extLst>
          </p:cNvPr>
          <p:cNvSpPr>
            <a:spLocks noGrp="1"/>
          </p:cNvSpPr>
          <p:nvPr>
            <p:ph type="sldNum" sz="quarter" idx="12"/>
          </p:nvPr>
        </p:nvSpPr>
        <p:spPr/>
        <p:txBody>
          <a:bodyPr/>
          <a:lstStyle/>
          <a:p>
            <a:fld id="{CAAC89A9-74A2-4C00-B808-5319717881AB}" type="slidenum">
              <a:rPr lang="en-US" smtClean="0"/>
              <a:t>‹#›</a:t>
            </a:fld>
            <a:endParaRPr lang="en-US"/>
          </a:p>
        </p:txBody>
      </p:sp>
    </p:spTree>
    <p:extLst>
      <p:ext uri="{BB962C8B-B14F-4D97-AF65-F5344CB8AC3E}">
        <p14:creationId xmlns:p14="http://schemas.microsoft.com/office/powerpoint/2010/main" val="147214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943EA2-8A4B-4908-5599-7C884753C895}"/>
              </a:ext>
            </a:extLst>
          </p:cNvPr>
          <p:cNvSpPr>
            <a:spLocks noGrp="1"/>
          </p:cNvSpPr>
          <p:nvPr>
            <p:ph type="dt" sz="half" idx="10"/>
          </p:nvPr>
        </p:nvSpPr>
        <p:spPr/>
        <p:txBody>
          <a:bodyPr/>
          <a:lstStyle/>
          <a:p>
            <a:fld id="{3627C6F7-CFF0-4D66-A371-C5DE24F558FE}" type="datetimeFigureOut">
              <a:rPr lang="en-US" smtClean="0"/>
              <a:t>9/12/2022</a:t>
            </a:fld>
            <a:endParaRPr lang="en-US"/>
          </a:p>
        </p:txBody>
      </p:sp>
      <p:sp>
        <p:nvSpPr>
          <p:cNvPr id="3" name="Footer Placeholder 2">
            <a:extLst>
              <a:ext uri="{FF2B5EF4-FFF2-40B4-BE49-F238E27FC236}">
                <a16:creationId xmlns:a16="http://schemas.microsoft.com/office/drawing/2014/main" id="{990FA6C1-1224-C185-9A4C-C625215EA6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648A44-BC09-4CF5-6D1D-75FF15B95425}"/>
              </a:ext>
            </a:extLst>
          </p:cNvPr>
          <p:cNvSpPr>
            <a:spLocks noGrp="1"/>
          </p:cNvSpPr>
          <p:nvPr>
            <p:ph type="sldNum" sz="quarter" idx="12"/>
          </p:nvPr>
        </p:nvSpPr>
        <p:spPr/>
        <p:txBody>
          <a:bodyPr/>
          <a:lstStyle/>
          <a:p>
            <a:fld id="{CAAC89A9-74A2-4C00-B808-5319717881AB}" type="slidenum">
              <a:rPr lang="en-US" smtClean="0"/>
              <a:t>‹#›</a:t>
            </a:fld>
            <a:endParaRPr lang="en-US"/>
          </a:p>
        </p:txBody>
      </p:sp>
    </p:spTree>
    <p:extLst>
      <p:ext uri="{BB962C8B-B14F-4D97-AF65-F5344CB8AC3E}">
        <p14:creationId xmlns:p14="http://schemas.microsoft.com/office/powerpoint/2010/main" val="3507502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358C-9F1C-DAE2-CF3A-44E5636E51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395592-A99A-4A68-4459-70DFB3967A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5B778F-88BD-BF79-D37C-39FD70094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502ABF-48BF-1953-8D59-9CA03826B5B4}"/>
              </a:ext>
            </a:extLst>
          </p:cNvPr>
          <p:cNvSpPr>
            <a:spLocks noGrp="1"/>
          </p:cNvSpPr>
          <p:nvPr>
            <p:ph type="dt" sz="half" idx="10"/>
          </p:nvPr>
        </p:nvSpPr>
        <p:spPr/>
        <p:txBody>
          <a:bodyPr/>
          <a:lstStyle/>
          <a:p>
            <a:fld id="{3627C6F7-CFF0-4D66-A371-C5DE24F558FE}" type="datetimeFigureOut">
              <a:rPr lang="en-US" smtClean="0"/>
              <a:t>9/12/2022</a:t>
            </a:fld>
            <a:endParaRPr lang="en-US"/>
          </a:p>
        </p:txBody>
      </p:sp>
      <p:sp>
        <p:nvSpPr>
          <p:cNvPr id="6" name="Footer Placeholder 5">
            <a:extLst>
              <a:ext uri="{FF2B5EF4-FFF2-40B4-BE49-F238E27FC236}">
                <a16:creationId xmlns:a16="http://schemas.microsoft.com/office/drawing/2014/main" id="{E8D3C29B-B042-17D4-85C6-3A80A4C8D9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D41044-EE2A-828A-118F-EB7A7DFA6882}"/>
              </a:ext>
            </a:extLst>
          </p:cNvPr>
          <p:cNvSpPr>
            <a:spLocks noGrp="1"/>
          </p:cNvSpPr>
          <p:nvPr>
            <p:ph type="sldNum" sz="quarter" idx="12"/>
          </p:nvPr>
        </p:nvSpPr>
        <p:spPr/>
        <p:txBody>
          <a:bodyPr/>
          <a:lstStyle/>
          <a:p>
            <a:fld id="{CAAC89A9-74A2-4C00-B808-5319717881AB}" type="slidenum">
              <a:rPr lang="en-US" smtClean="0"/>
              <a:t>‹#›</a:t>
            </a:fld>
            <a:endParaRPr lang="en-US"/>
          </a:p>
        </p:txBody>
      </p:sp>
    </p:spTree>
    <p:extLst>
      <p:ext uri="{BB962C8B-B14F-4D97-AF65-F5344CB8AC3E}">
        <p14:creationId xmlns:p14="http://schemas.microsoft.com/office/powerpoint/2010/main" val="3411346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74B79-80AD-1C8D-A9C5-4B0D1981F3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C96A4D-227A-3D41-12CD-14C51F6EB8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7C6A5E-DA2F-90EF-E6F8-F64F5FEF2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91B18-4549-B298-6901-46C0E931B255}"/>
              </a:ext>
            </a:extLst>
          </p:cNvPr>
          <p:cNvSpPr>
            <a:spLocks noGrp="1"/>
          </p:cNvSpPr>
          <p:nvPr>
            <p:ph type="dt" sz="half" idx="10"/>
          </p:nvPr>
        </p:nvSpPr>
        <p:spPr/>
        <p:txBody>
          <a:bodyPr/>
          <a:lstStyle/>
          <a:p>
            <a:fld id="{3627C6F7-CFF0-4D66-A371-C5DE24F558FE}" type="datetimeFigureOut">
              <a:rPr lang="en-US" smtClean="0"/>
              <a:t>9/12/2022</a:t>
            </a:fld>
            <a:endParaRPr lang="en-US"/>
          </a:p>
        </p:txBody>
      </p:sp>
      <p:sp>
        <p:nvSpPr>
          <p:cNvPr id="6" name="Footer Placeholder 5">
            <a:extLst>
              <a:ext uri="{FF2B5EF4-FFF2-40B4-BE49-F238E27FC236}">
                <a16:creationId xmlns:a16="http://schemas.microsoft.com/office/drawing/2014/main" id="{48145253-DAB7-BD63-D768-452926F0B6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810EB-AE56-8C7F-DAB4-E29C7A1CBE11}"/>
              </a:ext>
            </a:extLst>
          </p:cNvPr>
          <p:cNvSpPr>
            <a:spLocks noGrp="1"/>
          </p:cNvSpPr>
          <p:nvPr>
            <p:ph type="sldNum" sz="quarter" idx="12"/>
          </p:nvPr>
        </p:nvSpPr>
        <p:spPr/>
        <p:txBody>
          <a:bodyPr/>
          <a:lstStyle/>
          <a:p>
            <a:fld id="{CAAC89A9-74A2-4C00-B808-5319717881AB}" type="slidenum">
              <a:rPr lang="en-US" smtClean="0"/>
              <a:t>‹#›</a:t>
            </a:fld>
            <a:endParaRPr lang="en-US"/>
          </a:p>
        </p:txBody>
      </p:sp>
    </p:spTree>
    <p:extLst>
      <p:ext uri="{BB962C8B-B14F-4D97-AF65-F5344CB8AC3E}">
        <p14:creationId xmlns:p14="http://schemas.microsoft.com/office/powerpoint/2010/main" val="1460437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B7AB9-7D04-29D3-4ADE-C59412D44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A4A9BC-4717-AF98-A112-F3E2AD9A59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F6964-2E85-6F0B-EAFF-9C062EBAAD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27C6F7-CFF0-4D66-A371-C5DE24F558FE}" type="datetimeFigureOut">
              <a:rPr lang="en-US" smtClean="0"/>
              <a:t>9/12/2022</a:t>
            </a:fld>
            <a:endParaRPr lang="en-US"/>
          </a:p>
        </p:txBody>
      </p:sp>
      <p:sp>
        <p:nvSpPr>
          <p:cNvPr id="5" name="Footer Placeholder 4">
            <a:extLst>
              <a:ext uri="{FF2B5EF4-FFF2-40B4-BE49-F238E27FC236}">
                <a16:creationId xmlns:a16="http://schemas.microsoft.com/office/drawing/2014/main" id="{276D5AEA-D440-D67B-150E-7D7A4DE3C8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05F498-5587-11EC-C468-A5D3B75625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C89A9-74A2-4C00-B808-5319717881AB}" type="slidenum">
              <a:rPr lang="en-US" smtClean="0"/>
              <a:t>‹#›</a:t>
            </a:fld>
            <a:endParaRPr lang="en-US"/>
          </a:p>
        </p:txBody>
      </p:sp>
    </p:spTree>
    <p:extLst>
      <p:ext uri="{BB962C8B-B14F-4D97-AF65-F5344CB8AC3E}">
        <p14:creationId xmlns:p14="http://schemas.microsoft.com/office/powerpoint/2010/main" val="2296946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xml"/><Relationship Id="rId7" Type="http://schemas.openxmlformats.org/officeDocument/2006/relationships/image" Target="../media/image21.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0.jpeg"/><Relationship Id="rId5" Type="http://schemas.openxmlformats.org/officeDocument/2006/relationships/image" Target="../media/image6.jpg"/><Relationship Id="rId4" Type="http://schemas.openxmlformats.org/officeDocument/2006/relationships/notesSlide" Target="../notesSlides/notesSlide12.xml"/><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1.xml"/><Relationship Id="rId7" Type="http://schemas.openxmlformats.org/officeDocument/2006/relationships/image" Target="../media/image25.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4.png"/><Relationship Id="rId5" Type="http://schemas.openxmlformats.org/officeDocument/2006/relationships/image" Target="../media/image6.jpg"/><Relationship Id="rId4" Type="http://schemas.openxmlformats.org/officeDocument/2006/relationships/notesSlide" Target="../notesSlides/notesSlide13.xml"/><Relationship Id="rId9" Type="http://schemas.openxmlformats.org/officeDocument/2006/relationships/image" Target="../media/image27.tmp"/></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29.tmp"/><Relationship Id="rId5" Type="http://schemas.openxmlformats.org/officeDocument/2006/relationships/image" Target="../media/image6.jp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mailto:prinehart@lgrms.com" TargetMode="External"/><Relationship Id="rId5" Type="http://schemas.openxmlformats.org/officeDocument/2006/relationships/hyperlink" Target="mailto:camos@lgrms.com" TargetMode="External"/><Relationship Id="rId4" Type="http://schemas.openxmlformats.org/officeDocument/2006/relationships/hyperlink" Target="mailto:srobinson@lgrms.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hyperlink" Target="http://www.lgrms.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71C10-0A3B-81C7-A725-4AEB0404CCFD}"/>
              </a:ext>
            </a:extLst>
          </p:cNvPr>
          <p:cNvSpPr>
            <a:spLocks noGrp="1"/>
          </p:cNvSpPr>
          <p:nvPr>
            <p:ph type="ctrTitle"/>
          </p:nvPr>
        </p:nvSpPr>
        <p:spPr>
          <a:xfrm>
            <a:off x="50799" y="5420743"/>
            <a:ext cx="5837725" cy="1267927"/>
          </a:xfrm>
        </p:spPr>
        <p:txBody>
          <a:bodyPr>
            <a:normAutofit/>
          </a:bodyPr>
          <a:lstStyle/>
          <a:p>
            <a:pPr algn="l"/>
            <a:br>
              <a:rPr lang="en-US" sz="3600" dirty="0">
                <a:solidFill>
                  <a:schemeClr val="bg1"/>
                </a:solidFill>
                <a:effectLst>
                  <a:outerShdw blurRad="38100" dist="38100" dir="2700000" algn="tl">
                    <a:srgbClr val="000000">
                      <a:alpha val="43137"/>
                    </a:srgbClr>
                  </a:outerShdw>
                </a:effectLst>
                <a:latin typeface="Century Gothic" panose="020B0502020202020204" pitchFamily="34" charset="0"/>
              </a:rPr>
            </a:br>
            <a:r>
              <a:rPr lang="en-US" sz="3600" b="1" dirty="0">
                <a:solidFill>
                  <a:schemeClr val="bg1"/>
                </a:solidFill>
                <a:effectLst>
                  <a:outerShdw blurRad="38100" dist="38100" dir="2700000" algn="tl">
                    <a:srgbClr val="000000">
                      <a:alpha val="43137"/>
                    </a:srgbClr>
                  </a:outerShdw>
                </a:effectLst>
                <a:latin typeface="Century Gothic" panose="020B0502020202020204" pitchFamily="34" charset="0"/>
              </a:rPr>
              <a:t>SEPTEMBER 2022</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pic>
        <p:nvPicPr>
          <p:cNvPr id="5" name="Picture 4">
            <a:extLst>
              <a:ext uri="{FF2B5EF4-FFF2-40B4-BE49-F238E27FC236}">
                <a16:creationId xmlns:a16="http://schemas.microsoft.com/office/drawing/2014/main" id="{0EEBF337-5634-3114-76D0-6923388BA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919" y="168207"/>
            <a:ext cx="1585753" cy="735138"/>
          </a:xfrm>
          <a:prstGeom prst="rect">
            <a:avLst/>
          </a:prstGeom>
        </p:spPr>
      </p:pic>
      <p:sp>
        <p:nvSpPr>
          <p:cNvPr id="9" name="TextBox 8">
            <a:extLst>
              <a:ext uri="{FF2B5EF4-FFF2-40B4-BE49-F238E27FC236}">
                <a16:creationId xmlns:a16="http://schemas.microsoft.com/office/drawing/2014/main" id="{4529C793-5A9C-8A54-E818-BE5C7538EABD}"/>
              </a:ext>
            </a:extLst>
          </p:cNvPr>
          <p:cNvSpPr txBox="1"/>
          <p:nvPr/>
        </p:nvSpPr>
        <p:spPr>
          <a:xfrm>
            <a:off x="7247466" y="352873"/>
            <a:ext cx="3998599" cy="2585323"/>
          </a:xfrm>
          <a:prstGeom prst="rect">
            <a:avLst/>
          </a:prstGeom>
          <a:noFill/>
        </p:spPr>
        <p:txBody>
          <a:bodyPr wrap="square">
            <a:spAutoFit/>
          </a:bodyPr>
          <a:lstStyle/>
          <a:p>
            <a:pPr algn="ctr"/>
            <a:r>
              <a:rPr lang="en-US" sz="5400" b="1" dirty="0">
                <a:solidFill>
                  <a:schemeClr val="bg1"/>
                </a:solidFill>
                <a:latin typeface="Century Gothic" panose="020B0502020202020204" pitchFamily="34" charset="0"/>
              </a:rPr>
              <a:t>TACKLING </a:t>
            </a:r>
            <a:r>
              <a:rPr lang="en-US" sz="5400" dirty="0">
                <a:solidFill>
                  <a:schemeClr val="bg1"/>
                </a:solidFill>
                <a:latin typeface="Century Gothic" panose="020B0502020202020204" pitchFamily="34" charset="0"/>
              </a:rPr>
              <a:t>OUR WAY INTO 2023</a:t>
            </a:r>
          </a:p>
        </p:txBody>
      </p:sp>
    </p:spTree>
    <p:extLst>
      <p:ext uri="{BB962C8B-B14F-4D97-AF65-F5344CB8AC3E}">
        <p14:creationId xmlns:p14="http://schemas.microsoft.com/office/powerpoint/2010/main" val="1157444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0" y="2285156"/>
            <a:ext cx="12191999"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b="1" dirty="0">
                <a:solidFill>
                  <a:schemeClr val="bg1"/>
                </a:solidFill>
                <a:uFill>
                  <a:solidFill>
                    <a:schemeClr val="accent1"/>
                  </a:solidFill>
                </a:uFill>
                <a:latin typeface="Century Gothic" panose="020B0502020202020204" pitchFamily="34" charset="0"/>
              </a:rPr>
              <a:t>Play 1. Health</a:t>
            </a:r>
            <a:r>
              <a:rPr lang="en-US" sz="2400" b="1" dirty="0">
                <a:solidFill>
                  <a:schemeClr val="bg1"/>
                </a:solidFill>
                <a:latin typeface="Century Gothic" panose="020B0502020202020204" pitchFamily="34" charset="0"/>
              </a:rPr>
              <a:t> </a:t>
            </a:r>
          </a:p>
          <a:p>
            <a:pPr marL="800100" lvl="1" indent="-342900" algn="l">
              <a:buFont typeface="Arial" panose="020B0604020202020204" pitchFamily="34" charset="0"/>
              <a:buChar char="•"/>
            </a:pPr>
            <a:r>
              <a:rPr lang="en-US" dirty="0">
                <a:solidFill>
                  <a:schemeClr val="bg1"/>
                </a:solidFill>
              </a:rPr>
              <a:t>Beyond the absence of mental and physical illness, health is a feeling of strength and energy from your body and mind</a:t>
            </a:r>
          </a:p>
        </p:txBody>
      </p:sp>
      <p:sp>
        <p:nvSpPr>
          <p:cNvPr id="16" name="Title 1">
            <a:extLst>
              <a:ext uri="{FF2B5EF4-FFF2-40B4-BE49-F238E27FC236}">
                <a16:creationId xmlns:a16="http://schemas.microsoft.com/office/drawing/2014/main" id="{A0244E8A-B3BD-0EAA-15DB-29B979505DE2}"/>
              </a:ext>
            </a:extLst>
          </p:cNvPr>
          <p:cNvSpPr>
            <a:spLocks noGrp="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HUDDLE UP: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Decide Upcoming Plays</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pic>
        <p:nvPicPr>
          <p:cNvPr id="3" name="Picture 2">
            <a:extLst>
              <a:ext uri="{FF2B5EF4-FFF2-40B4-BE49-F238E27FC236}">
                <a16:creationId xmlns:a16="http://schemas.microsoft.com/office/drawing/2014/main" id="{3322D32F-121D-A199-2D06-184156185DA8}"/>
              </a:ext>
            </a:extLst>
          </p:cNvPr>
          <p:cNvPicPr>
            <a:picLocks noChangeAspect="1"/>
          </p:cNvPicPr>
          <p:nvPr/>
        </p:nvPicPr>
        <p:blipFill>
          <a:blip r:embed="rId4"/>
          <a:stretch>
            <a:fillRect/>
          </a:stretch>
        </p:blipFill>
        <p:spPr>
          <a:xfrm>
            <a:off x="5605911" y="4002727"/>
            <a:ext cx="3916482" cy="1775146"/>
          </a:xfrm>
          <a:prstGeom prst="rect">
            <a:avLst/>
          </a:prstGeom>
          <a:effectLst>
            <a:outerShdw blurRad="63500" sx="110000" sy="110000" algn="ctr" rotWithShape="0">
              <a:schemeClr val="bg1">
                <a:alpha val="40000"/>
              </a:schemeClr>
            </a:outerShdw>
          </a:effectLst>
        </p:spPr>
      </p:pic>
      <p:pic>
        <p:nvPicPr>
          <p:cNvPr id="6" name="56A851BD-2E1D-4AF8-B25E-215C3F6B48E3">
            <a:extLst>
              <a:ext uri="{FF2B5EF4-FFF2-40B4-BE49-F238E27FC236}">
                <a16:creationId xmlns:a16="http://schemas.microsoft.com/office/drawing/2014/main" id="{77D0DC3C-D214-0D9E-7431-EA541A7074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43459" y="3370632"/>
            <a:ext cx="1634952" cy="3097804"/>
          </a:xfrm>
          <a:prstGeom prst="rect">
            <a:avLst/>
          </a:prstGeom>
          <a:noFill/>
          <a:ln>
            <a:noFill/>
          </a:ln>
          <a:effectLst>
            <a:outerShdw blurRad="63500" sx="110000" sy="110000" algn="ctr" rotWithShape="0">
              <a:schemeClr val="bg1">
                <a:alpha val="40000"/>
              </a:schemeClr>
            </a:outerShdw>
          </a:effectLst>
        </p:spPr>
      </p:pic>
    </p:spTree>
    <p:extLst>
      <p:ext uri="{BB962C8B-B14F-4D97-AF65-F5344CB8AC3E}">
        <p14:creationId xmlns:p14="http://schemas.microsoft.com/office/powerpoint/2010/main" val="2099784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BA954D23-8DFC-3F8D-3591-745B3D894DB3}"/>
              </a:ext>
            </a:extLst>
          </p:cNvPr>
          <p:cNvSpPr txBox="1">
            <a:spLocks/>
          </p:cNvSpPr>
          <p:nvPr/>
        </p:nvSpPr>
        <p:spPr>
          <a:xfrm>
            <a:off x="3694922" y="1729529"/>
            <a:ext cx="5430417" cy="16994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Place the contents of your presentation here!</a:t>
            </a:r>
          </a:p>
          <a:p>
            <a:pPr algn="l"/>
            <a:endParaRPr lang="en-US" sz="1600" dirty="0"/>
          </a:p>
          <a:p>
            <a:pPr marL="285750" indent="-285750" algn="l">
              <a:buFont typeface="Arial" panose="020B0604020202020204" pitchFamily="34" charset="0"/>
              <a:buChar char="•"/>
            </a:pPr>
            <a:r>
              <a:rPr lang="en-US" sz="1600" dirty="0"/>
              <a:t>Add bullet points etc.</a:t>
            </a:r>
          </a:p>
          <a:p>
            <a:pPr marL="285750" indent="-285750" algn="l">
              <a:buFont typeface="Arial" panose="020B0604020202020204" pitchFamily="34" charset="0"/>
              <a:buChar char="•"/>
            </a:pPr>
            <a:r>
              <a:rPr lang="en-US" sz="1600" dirty="0"/>
              <a:t>Second point here</a:t>
            </a:r>
          </a:p>
          <a:p>
            <a:pPr marL="285750" indent="-285750" algn="l">
              <a:buFont typeface="Arial" panose="020B0604020202020204" pitchFamily="34" charset="0"/>
              <a:buChar char="•"/>
            </a:pPr>
            <a:r>
              <a:rPr lang="en-US" sz="1600" dirty="0"/>
              <a:t>Third point here</a:t>
            </a:r>
          </a:p>
        </p:txBody>
      </p:sp>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0" y="2285156"/>
            <a:ext cx="12191999"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b="1" dirty="0">
                <a:solidFill>
                  <a:schemeClr val="bg1"/>
                </a:solidFill>
                <a:uFill>
                  <a:solidFill>
                    <a:schemeClr val="accent1"/>
                  </a:solidFill>
                </a:uFill>
                <a:latin typeface="Century Gothic" panose="020B0502020202020204" pitchFamily="34" charset="0"/>
              </a:rPr>
              <a:t>Play 2. Meaning</a:t>
            </a:r>
            <a:endParaRPr lang="en-US" dirty="0">
              <a:solidFill>
                <a:schemeClr val="bg1"/>
              </a:solidFill>
            </a:endParaRPr>
          </a:p>
          <a:p>
            <a:pPr marL="800100" lvl="1" indent="-342900" algn="l">
              <a:buFont typeface="Arial" panose="020B0604020202020204" pitchFamily="34" charset="0"/>
              <a:buChar char="•"/>
            </a:pPr>
            <a:r>
              <a:rPr lang="en-US" dirty="0">
                <a:solidFill>
                  <a:schemeClr val="bg1"/>
                </a:solidFill>
              </a:rPr>
              <a:t>Feeling part of something bigger than yourself</a:t>
            </a:r>
            <a:r>
              <a:rPr lang="en-US" dirty="0">
                <a:solidFill>
                  <a:schemeClr val="bg1"/>
                </a:solidFill>
                <a:latin typeface="Calibri" panose="020F0502020204030204" pitchFamily="34" charset="0"/>
                <a:cs typeface="Calibri" panose="020F0502020204030204" pitchFamily="34" charset="0"/>
              </a:rPr>
              <a:t> </a:t>
            </a:r>
          </a:p>
          <a:p>
            <a:pPr marL="800100" lvl="1" indent="-342900" algn="l">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K</a:t>
            </a:r>
            <a:r>
              <a:rPr lang="en-US" dirty="0">
                <a:solidFill>
                  <a:schemeClr val="bg1"/>
                </a:solidFill>
              </a:rPr>
              <a:t>nowing that your work matters </a:t>
            </a:r>
          </a:p>
          <a:p>
            <a:pPr marL="800100" lvl="1" indent="-342900" algn="l">
              <a:buFont typeface="Arial" panose="020B0604020202020204" pitchFamily="34" charset="0"/>
              <a:buChar char="•"/>
            </a:pPr>
            <a:r>
              <a:rPr lang="en-US" dirty="0">
                <a:solidFill>
                  <a:schemeClr val="bg1"/>
                </a:solidFill>
              </a:rPr>
              <a:t>Having purpose in your life </a:t>
            </a:r>
          </a:p>
        </p:txBody>
      </p:sp>
      <p:sp>
        <p:nvSpPr>
          <p:cNvPr id="16" name="Title 1">
            <a:extLst>
              <a:ext uri="{FF2B5EF4-FFF2-40B4-BE49-F238E27FC236}">
                <a16:creationId xmlns:a16="http://schemas.microsoft.com/office/drawing/2014/main" id="{A0244E8A-B3BD-0EAA-15DB-29B979505DE2}"/>
              </a:ext>
            </a:extLst>
          </p:cNvPr>
          <p:cNvSpPr>
            <a:spLocks noGrp="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HUDDLE UP: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Decide Upcoming Plays</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pic>
        <p:nvPicPr>
          <p:cNvPr id="6" name="2E729CC3-2FE0-4A55-9500-1C8EAD20F154">
            <a:extLst>
              <a:ext uri="{FF2B5EF4-FFF2-40B4-BE49-F238E27FC236}">
                <a16:creationId xmlns:a16="http://schemas.microsoft.com/office/drawing/2014/main" id="{9036ACC1-735C-F745-4EEC-A8CBF811A9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5715" y="3243936"/>
            <a:ext cx="3054087" cy="2290565"/>
          </a:xfrm>
          <a:prstGeom prst="rect">
            <a:avLst/>
          </a:prstGeom>
          <a:noFill/>
          <a:ln>
            <a:noFill/>
          </a:ln>
          <a:effectLst>
            <a:outerShdw blurRad="63500" sx="110000" sy="110000" algn="ctr" rotWithShape="0">
              <a:schemeClr val="bg1">
                <a:alpha val="40000"/>
              </a:schemeClr>
            </a:outerShdw>
          </a:effectLst>
        </p:spPr>
      </p:pic>
      <p:pic>
        <p:nvPicPr>
          <p:cNvPr id="8" name="Picture 7">
            <a:extLst>
              <a:ext uri="{FF2B5EF4-FFF2-40B4-BE49-F238E27FC236}">
                <a16:creationId xmlns:a16="http://schemas.microsoft.com/office/drawing/2014/main" id="{DAB85B80-575A-2DDA-177C-7D899CC8F389}"/>
              </a:ext>
            </a:extLst>
          </p:cNvPr>
          <p:cNvPicPr>
            <a:picLocks noChangeAspect="1"/>
          </p:cNvPicPr>
          <p:nvPr/>
        </p:nvPicPr>
        <p:blipFill>
          <a:blip r:embed="rId5"/>
          <a:stretch>
            <a:fillRect/>
          </a:stretch>
        </p:blipFill>
        <p:spPr>
          <a:xfrm>
            <a:off x="3761149" y="4022055"/>
            <a:ext cx="1750794" cy="2469738"/>
          </a:xfrm>
          <a:prstGeom prst="rect">
            <a:avLst/>
          </a:prstGeom>
          <a:effectLst>
            <a:outerShdw blurRad="63500" sx="110000" sy="110000" algn="ctr" rotWithShape="0">
              <a:schemeClr val="bg1">
                <a:alpha val="40000"/>
              </a:schemeClr>
            </a:outerShdw>
          </a:effectLst>
        </p:spPr>
      </p:pic>
      <p:pic>
        <p:nvPicPr>
          <p:cNvPr id="10" name="Picture 9">
            <a:extLst>
              <a:ext uri="{FF2B5EF4-FFF2-40B4-BE49-F238E27FC236}">
                <a16:creationId xmlns:a16="http://schemas.microsoft.com/office/drawing/2014/main" id="{3BCD2198-D602-0BD7-4659-7784A88B5919}"/>
              </a:ext>
            </a:extLst>
          </p:cNvPr>
          <p:cNvPicPr>
            <a:picLocks noChangeAspect="1"/>
          </p:cNvPicPr>
          <p:nvPr/>
        </p:nvPicPr>
        <p:blipFill>
          <a:blip r:embed="rId6"/>
          <a:stretch>
            <a:fillRect/>
          </a:stretch>
        </p:blipFill>
        <p:spPr>
          <a:xfrm>
            <a:off x="9873574" y="2101354"/>
            <a:ext cx="2063858" cy="2937029"/>
          </a:xfrm>
          <a:prstGeom prst="rect">
            <a:avLst/>
          </a:prstGeom>
          <a:effectLst>
            <a:outerShdw blurRad="63500" sx="110000" sy="110000" algn="ctr" rotWithShape="0">
              <a:schemeClr val="bg1">
                <a:alpha val="40000"/>
              </a:schemeClr>
            </a:outerShdw>
          </a:effectLst>
        </p:spPr>
      </p:pic>
    </p:spTree>
    <p:extLst>
      <p:ext uri="{BB962C8B-B14F-4D97-AF65-F5344CB8AC3E}">
        <p14:creationId xmlns:p14="http://schemas.microsoft.com/office/powerpoint/2010/main" val="103533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BA954D23-8DFC-3F8D-3591-745B3D894DB3}"/>
              </a:ext>
            </a:extLst>
          </p:cNvPr>
          <p:cNvSpPr txBox="1">
            <a:spLocks/>
          </p:cNvSpPr>
          <p:nvPr/>
        </p:nvSpPr>
        <p:spPr>
          <a:xfrm>
            <a:off x="3694922" y="1729529"/>
            <a:ext cx="5430417" cy="16994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Place the contents of your presentation here!</a:t>
            </a:r>
          </a:p>
          <a:p>
            <a:pPr algn="l"/>
            <a:endParaRPr lang="en-US" sz="1600" dirty="0"/>
          </a:p>
          <a:p>
            <a:pPr marL="285750" indent="-285750" algn="l">
              <a:buFont typeface="Arial" panose="020B0604020202020204" pitchFamily="34" charset="0"/>
              <a:buChar char="•"/>
            </a:pPr>
            <a:r>
              <a:rPr lang="en-US" sz="1600" dirty="0"/>
              <a:t>Add bullet points etc.</a:t>
            </a:r>
          </a:p>
          <a:p>
            <a:pPr marL="285750" indent="-285750" algn="l">
              <a:buFont typeface="Arial" panose="020B0604020202020204" pitchFamily="34" charset="0"/>
              <a:buChar char="•"/>
            </a:pPr>
            <a:r>
              <a:rPr lang="en-US" sz="1600" dirty="0"/>
              <a:t>Second point here</a:t>
            </a:r>
          </a:p>
          <a:p>
            <a:pPr marL="285750" indent="-285750" algn="l">
              <a:buFont typeface="Arial" panose="020B0604020202020204" pitchFamily="34" charset="0"/>
              <a:buChar char="•"/>
            </a:pPr>
            <a:r>
              <a:rPr lang="en-US" sz="1600" dirty="0"/>
              <a:t>Third point here</a:t>
            </a:r>
          </a:p>
        </p:txBody>
      </p:sp>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0" y="2285156"/>
            <a:ext cx="12191999"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b="1" dirty="0">
                <a:solidFill>
                  <a:schemeClr val="bg1"/>
                </a:solidFill>
                <a:latin typeface="Century Gothic" panose="020B0502020202020204" pitchFamily="34" charset="0"/>
              </a:rPr>
              <a:t>Play 3. Safety</a:t>
            </a:r>
            <a:endParaRPr lang="en-US" dirty="0">
              <a:solidFill>
                <a:schemeClr val="bg1"/>
              </a:solidFill>
            </a:endParaRPr>
          </a:p>
          <a:p>
            <a:pPr marL="800100" lvl="1" indent="-342900" algn="l">
              <a:buFont typeface="Arial" panose="020B0604020202020204" pitchFamily="34" charset="0"/>
              <a:buChar char="•"/>
            </a:pPr>
            <a:r>
              <a:rPr lang="en-US" dirty="0">
                <a:solidFill>
                  <a:schemeClr val="bg1"/>
                </a:solidFill>
              </a:rPr>
              <a:t>Knowing that you are safe from physical and psychological harm at work</a:t>
            </a:r>
          </a:p>
          <a:p>
            <a:pPr marL="800100" lvl="1" indent="-342900" algn="l">
              <a:buFont typeface="Arial" panose="020B0604020202020204" pitchFamily="34" charset="0"/>
              <a:buChar char="•"/>
            </a:pPr>
            <a:r>
              <a:rPr lang="en-US" dirty="0">
                <a:solidFill>
                  <a:schemeClr val="bg1"/>
                </a:solidFill>
              </a:rPr>
              <a:t>Feeling secure enough to take calculated risks and show vulnerability</a:t>
            </a:r>
          </a:p>
          <a:p>
            <a:pPr marL="800100" lvl="1" indent="-342900" algn="l">
              <a:buFont typeface="Arial" panose="020B0604020202020204" pitchFamily="34" charset="0"/>
              <a:buChar char="•"/>
            </a:pPr>
            <a:r>
              <a:rPr lang="en-US" dirty="0">
                <a:solidFill>
                  <a:schemeClr val="bg1"/>
                </a:solidFill>
              </a:rPr>
              <a:t>Free of concern about meeting basic life needs</a:t>
            </a:r>
          </a:p>
        </p:txBody>
      </p:sp>
      <p:sp>
        <p:nvSpPr>
          <p:cNvPr id="16" name="Title 1">
            <a:extLst>
              <a:ext uri="{FF2B5EF4-FFF2-40B4-BE49-F238E27FC236}">
                <a16:creationId xmlns:a16="http://schemas.microsoft.com/office/drawing/2014/main" id="{A0244E8A-B3BD-0EAA-15DB-29B979505DE2}"/>
              </a:ext>
            </a:extLst>
          </p:cNvPr>
          <p:cNvSpPr>
            <a:spLocks noGrp="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HUDDLE UP: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Decide Upcoming Plays</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pic>
        <p:nvPicPr>
          <p:cNvPr id="2" name="990D7799-F786-45F3-86C9-859853ABDDED">
            <a:extLst>
              <a:ext uri="{FF2B5EF4-FFF2-40B4-BE49-F238E27FC236}">
                <a16:creationId xmlns:a16="http://schemas.microsoft.com/office/drawing/2014/main" id="{41AEC352-A7E7-3550-E3AC-F2A29EEEF9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81787" y="3689957"/>
            <a:ext cx="1768041" cy="2357387"/>
          </a:xfrm>
          <a:prstGeom prst="rect">
            <a:avLst/>
          </a:prstGeom>
          <a:noFill/>
          <a:ln>
            <a:noFill/>
          </a:ln>
          <a:effectLst>
            <a:outerShdw blurRad="63500" sx="110000" sy="110000" algn="ctr" rotWithShape="0">
              <a:schemeClr val="bg1">
                <a:alpha val="40000"/>
              </a:schemeClr>
            </a:outerShdw>
          </a:effectLst>
        </p:spPr>
      </p:pic>
      <p:pic>
        <p:nvPicPr>
          <p:cNvPr id="3" name="6980666B-68E8-4AC2-8478-E009A9CAF0A8">
            <a:extLst>
              <a:ext uri="{FF2B5EF4-FFF2-40B4-BE49-F238E27FC236}">
                <a16:creationId xmlns:a16="http://schemas.microsoft.com/office/drawing/2014/main" id="{46B92E89-C982-89C9-402D-8EF31E4CAE7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782182" y="4491705"/>
            <a:ext cx="1754691" cy="2339588"/>
          </a:xfrm>
          <a:prstGeom prst="rect">
            <a:avLst/>
          </a:prstGeom>
          <a:noFill/>
          <a:ln>
            <a:noFill/>
          </a:ln>
          <a:effectLst>
            <a:outerShdw blurRad="63500" sx="110000" sy="110000" algn="ctr" rotWithShape="0">
              <a:schemeClr val="bg1">
                <a:alpha val="40000"/>
              </a:schemeClr>
            </a:outerShdw>
          </a:effectLst>
        </p:spPr>
      </p:pic>
      <p:pic>
        <p:nvPicPr>
          <p:cNvPr id="5" name="1CB285AF-862C-4379-A296-3FA796FEA1A3">
            <a:extLst>
              <a:ext uri="{FF2B5EF4-FFF2-40B4-BE49-F238E27FC236}">
                <a16:creationId xmlns:a16="http://schemas.microsoft.com/office/drawing/2014/main" id="{2CC10E9E-156B-B87B-03AB-18B644FCF0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654387" y="4482803"/>
            <a:ext cx="1768043" cy="2357391"/>
          </a:xfrm>
          <a:prstGeom prst="rect">
            <a:avLst/>
          </a:prstGeom>
          <a:noFill/>
          <a:ln>
            <a:noFill/>
          </a:ln>
          <a:effectLst>
            <a:outerShdw blurRad="63500" sx="110000" sy="110000" algn="ctr" rotWithShape="0">
              <a:schemeClr val="bg1">
                <a:alpha val="40000"/>
              </a:schemeClr>
            </a:outerShdw>
          </a:effectLst>
        </p:spPr>
      </p:pic>
      <p:pic>
        <p:nvPicPr>
          <p:cNvPr id="8" name="B23E204B-F971-4FFC-8095-1C93AAA5654B">
            <a:extLst>
              <a:ext uri="{FF2B5EF4-FFF2-40B4-BE49-F238E27FC236}">
                <a16:creationId xmlns:a16="http://schemas.microsoft.com/office/drawing/2014/main" id="{986ACDA3-4DED-10E0-7835-61AA7FBEC76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9525820" y="3598782"/>
            <a:ext cx="1768043" cy="2357390"/>
          </a:xfrm>
          <a:prstGeom prst="rect">
            <a:avLst/>
          </a:prstGeom>
          <a:noFill/>
          <a:ln>
            <a:noFill/>
          </a:ln>
          <a:effectLst>
            <a:outerShdw blurRad="63500" sx="110000" sy="110000" algn="ctr" rotWithShape="0">
              <a:schemeClr val="bg1">
                <a:alpha val="40000"/>
              </a:schemeClr>
            </a:outerShdw>
          </a:effectLst>
        </p:spPr>
      </p:pic>
    </p:spTree>
    <p:extLst>
      <p:ext uri="{BB962C8B-B14F-4D97-AF65-F5344CB8AC3E}">
        <p14:creationId xmlns:p14="http://schemas.microsoft.com/office/powerpoint/2010/main" val="4260192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BA954D23-8DFC-3F8D-3591-745B3D894DB3}"/>
              </a:ext>
            </a:extLst>
          </p:cNvPr>
          <p:cNvSpPr txBox="1">
            <a:spLocks/>
          </p:cNvSpPr>
          <p:nvPr/>
        </p:nvSpPr>
        <p:spPr>
          <a:xfrm>
            <a:off x="3694922" y="1729529"/>
            <a:ext cx="5430417" cy="16994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Place the contents of your presentation here!</a:t>
            </a:r>
          </a:p>
          <a:p>
            <a:pPr algn="l"/>
            <a:endParaRPr lang="en-US" sz="1600" dirty="0"/>
          </a:p>
          <a:p>
            <a:pPr marL="285750" indent="-285750" algn="l">
              <a:buFont typeface="Arial" panose="020B0604020202020204" pitchFamily="34" charset="0"/>
              <a:buChar char="•"/>
            </a:pPr>
            <a:r>
              <a:rPr lang="en-US" sz="1600" dirty="0"/>
              <a:t>Add bullet points etc.</a:t>
            </a:r>
          </a:p>
          <a:p>
            <a:pPr marL="285750" indent="-285750" algn="l">
              <a:buFont typeface="Arial" panose="020B0604020202020204" pitchFamily="34" charset="0"/>
              <a:buChar char="•"/>
            </a:pPr>
            <a:r>
              <a:rPr lang="en-US" sz="1600" dirty="0"/>
              <a:t>Second point here</a:t>
            </a:r>
          </a:p>
          <a:p>
            <a:pPr marL="285750" indent="-285750" algn="l">
              <a:buFont typeface="Arial" panose="020B0604020202020204" pitchFamily="34" charset="0"/>
              <a:buChar char="•"/>
            </a:pPr>
            <a:r>
              <a:rPr lang="en-US" sz="1600" dirty="0"/>
              <a:t>Third point here</a:t>
            </a:r>
          </a:p>
        </p:txBody>
      </p:sp>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0" y="2285156"/>
            <a:ext cx="12191999"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b="1" dirty="0">
                <a:solidFill>
                  <a:schemeClr val="bg1"/>
                </a:solidFill>
                <a:latin typeface="Century Gothic" panose="020B0502020202020204" pitchFamily="34" charset="0"/>
              </a:rPr>
              <a:t>Play 4. Connection</a:t>
            </a:r>
            <a:endParaRPr lang="en-US" dirty="0">
              <a:solidFill>
                <a:schemeClr val="bg1"/>
              </a:solidFill>
            </a:endParaRPr>
          </a:p>
          <a:p>
            <a:pPr marL="800100" lvl="1" indent="-342900" algn="l">
              <a:buFont typeface="Arial" panose="020B0604020202020204" pitchFamily="34" charset="0"/>
              <a:buChar char="•"/>
            </a:pPr>
            <a:r>
              <a:rPr lang="en-US" dirty="0">
                <a:solidFill>
                  <a:schemeClr val="bg1"/>
                </a:solidFill>
              </a:rPr>
              <a:t>Experiencing positive, trusting relationships with others</a:t>
            </a:r>
          </a:p>
          <a:p>
            <a:pPr marL="800100" lvl="1" indent="-342900" algn="l">
              <a:buFont typeface="Arial" panose="020B0604020202020204" pitchFamily="34" charset="0"/>
              <a:buChar char="•"/>
            </a:pPr>
            <a:r>
              <a:rPr lang="en-US" dirty="0">
                <a:solidFill>
                  <a:schemeClr val="bg1"/>
                </a:solidFill>
              </a:rPr>
              <a:t>Feeling a sense of belonging, acceptance, and support </a:t>
            </a:r>
          </a:p>
        </p:txBody>
      </p:sp>
      <p:sp>
        <p:nvSpPr>
          <p:cNvPr id="16" name="Title 1">
            <a:extLst>
              <a:ext uri="{FF2B5EF4-FFF2-40B4-BE49-F238E27FC236}">
                <a16:creationId xmlns:a16="http://schemas.microsoft.com/office/drawing/2014/main" id="{A0244E8A-B3BD-0EAA-15DB-29B979505DE2}"/>
              </a:ext>
            </a:extLst>
          </p:cNvPr>
          <p:cNvSpPr>
            <a:spLocks noGrp="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HUDDLE UP: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Decide Upcoming Plays</a:t>
            </a:r>
            <a:br>
              <a:rPr lang="en-US" sz="4000" b="1" dirty="0">
                <a:solidFill>
                  <a:schemeClr val="bg1"/>
                </a:solidFill>
                <a:latin typeface="Century Gothic" panose="020B0502020202020204" pitchFamily="34" charset="0"/>
              </a:rPr>
            </a:br>
            <a:endParaRPr lang="en-US" sz="4000" dirty="0">
              <a:solidFill>
                <a:schemeClr val="bg1"/>
              </a:solidFill>
              <a:latin typeface="Century Gothic" panose="020B0502020202020204" pitchFamily="34" charset="0"/>
            </a:endParaRPr>
          </a:p>
        </p:txBody>
      </p:sp>
      <p:pic>
        <p:nvPicPr>
          <p:cNvPr id="7" name="28802B47-568E-4624-9419-04744B5048BB">
            <a:extLst>
              <a:ext uri="{FF2B5EF4-FFF2-40B4-BE49-F238E27FC236}">
                <a16:creationId xmlns:a16="http://schemas.microsoft.com/office/drawing/2014/main" id="{6D5B2DBD-CADC-F5ED-AE16-406405B079C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3068" y="5203659"/>
            <a:ext cx="1905965" cy="1429474"/>
          </a:xfrm>
          <a:prstGeom prst="rect">
            <a:avLst/>
          </a:prstGeom>
          <a:noFill/>
          <a:ln>
            <a:noFill/>
          </a:ln>
          <a:effectLst>
            <a:outerShdw blurRad="63500" sx="110000" sy="110000" algn="ctr" rotWithShape="0">
              <a:schemeClr val="bg1">
                <a:alpha val="40000"/>
              </a:schemeClr>
            </a:outerShdw>
          </a:effectLst>
        </p:spPr>
      </p:pic>
      <p:pic>
        <p:nvPicPr>
          <p:cNvPr id="9" name="25933525-1312-4F9F-81D9-6DF3DEAD898B">
            <a:extLst>
              <a:ext uri="{FF2B5EF4-FFF2-40B4-BE49-F238E27FC236}">
                <a16:creationId xmlns:a16="http://schemas.microsoft.com/office/drawing/2014/main" id="{C17C2DEF-3CC0-10D7-DB60-4865F638149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110755" y="3599692"/>
            <a:ext cx="2309620" cy="3079492"/>
          </a:xfrm>
          <a:prstGeom prst="rect">
            <a:avLst/>
          </a:prstGeom>
          <a:noFill/>
          <a:ln>
            <a:noFill/>
          </a:ln>
          <a:effectLst>
            <a:outerShdw blurRad="63500" sx="110000" sy="110000" algn="ctr" rotWithShape="0">
              <a:schemeClr val="bg1">
                <a:alpha val="40000"/>
              </a:schemeClr>
            </a:outerShdw>
          </a:effectLst>
        </p:spPr>
      </p:pic>
      <p:pic>
        <p:nvPicPr>
          <p:cNvPr id="13" name="5880A062-3142-4903-A069-9C29267DBCA9">
            <a:extLst>
              <a:ext uri="{FF2B5EF4-FFF2-40B4-BE49-F238E27FC236}">
                <a16:creationId xmlns:a16="http://schemas.microsoft.com/office/drawing/2014/main" id="{DFF1CC2E-8511-1B6F-7983-0FF42F62A78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4947" y="3549316"/>
            <a:ext cx="1905967" cy="1429476"/>
          </a:xfrm>
          <a:prstGeom prst="rect">
            <a:avLst/>
          </a:prstGeom>
          <a:noFill/>
          <a:ln>
            <a:noFill/>
          </a:ln>
          <a:effectLst>
            <a:outerShdw blurRad="63500" sx="110000" sy="110000" algn="ctr" rotWithShape="0">
              <a:schemeClr val="bg1">
                <a:alpha val="40000"/>
              </a:schemeClr>
            </a:outerShdw>
          </a:effectLst>
        </p:spPr>
      </p:pic>
      <p:pic>
        <p:nvPicPr>
          <p:cNvPr id="21" name="IMG_3941">
            <a:hlinkClick r:id="" action="ppaction://media"/>
            <a:extLst>
              <a:ext uri="{FF2B5EF4-FFF2-40B4-BE49-F238E27FC236}">
                <a16:creationId xmlns:a16="http://schemas.microsoft.com/office/drawing/2014/main" id="{77C555F9-30BD-9794-B30F-E887C45610D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489362" y="3633603"/>
            <a:ext cx="5154770" cy="2904523"/>
          </a:xfrm>
          <a:prstGeom prst="rect">
            <a:avLst/>
          </a:prstGeom>
          <a:effectLst>
            <a:outerShdw blurRad="63500" sx="110000" sy="110000" algn="ctr" rotWithShape="0">
              <a:schemeClr val="bg1">
                <a:alpha val="40000"/>
              </a:schemeClr>
            </a:outerShdw>
          </a:effectLst>
        </p:spPr>
      </p:pic>
    </p:spTree>
    <p:extLst>
      <p:ext uri="{BB962C8B-B14F-4D97-AF65-F5344CB8AC3E}">
        <p14:creationId xmlns:p14="http://schemas.microsoft.com/office/powerpoint/2010/main" val="2109100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0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BA954D23-8DFC-3F8D-3591-745B3D894DB3}"/>
              </a:ext>
            </a:extLst>
          </p:cNvPr>
          <p:cNvSpPr txBox="1">
            <a:spLocks/>
          </p:cNvSpPr>
          <p:nvPr/>
        </p:nvSpPr>
        <p:spPr>
          <a:xfrm>
            <a:off x="3694922" y="1729529"/>
            <a:ext cx="5430417" cy="16994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Place the contents of your presentation here!</a:t>
            </a:r>
          </a:p>
          <a:p>
            <a:pPr algn="l"/>
            <a:endParaRPr lang="en-US" sz="1600" dirty="0"/>
          </a:p>
          <a:p>
            <a:pPr marL="285750" indent="-285750" algn="l">
              <a:buFont typeface="Arial" panose="020B0604020202020204" pitchFamily="34" charset="0"/>
              <a:buChar char="•"/>
            </a:pPr>
            <a:r>
              <a:rPr lang="en-US" sz="1600" dirty="0"/>
              <a:t>Add bullet points etc.</a:t>
            </a:r>
          </a:p>
          <a:p>
            <a:pPr marL="285750" indent="-285750" algn="l">
              <a:buFont typeface="Arial" panose="020B0604020202020204" pitchFamily="34" charset="0"/>
              <a:buChar char="•"/>
            </a:pPr>
            <a:r>
              <a:rPr lang="en-US" sz="1600" dirty="0"/>
              <a:t>Second point here</a:t>
            </a:r>
          </a:p>
          <a:p>
            <a:pPr marL="285750" indent="-285750" algn="l">
              <a:buFont typeface="Arial" panose="020B0604020202020204" pitchFamily="34" charset="0"/>
              <a:buChar char="•"/>
            </a:pPr>
            <a:r>
              <a:rPr lang="en-US" sz="1600" dirty="0"/>
              <a:t>Third point here</a:t>
            </a:r>
          </a:p>
        </p:txBody>
      </p:sp>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0" y="2285156"/>
            <a:ext cx="12191999"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b="1" dirty="0">
                <a:solidFill>
                  <a:schemeClr val="bg1"/>
                </a:solidFill>
                <a:latin typeface="Century Gothic" panose="020B0502020202020204" pitchFamily="34" charset="0"/>
              </a:rPr>
              <a:t>Play 5. Achievement</a:t>
            </a:r>
            <a:endParaRPr lang="en-US" dirty="0">
              <a:solidFill>
                <a:schemeClr val="bg1"/>
              </a:solidFill>
            </a:endParaRPr>
          </a:p>
          <a:p>
            <a:pPr marL="800100" lvl="1" indent="-342900" algn="l">
              <a:buFont typeface="Arial" panose="020B0604020202020204" pitchFamily="34" charset="0"/>
              <a:buChar char="•"/>
            </a:pPr>
            <a:r>
              <a:rPr lang="en-US" dirty="0">
                <a:solidFill>
                  <a:schemeClr val="bg1"/>
                </a:solidFill>
              </a:rPr>
              <a:t>Feeling you have the support, resources, and autonomy to achieve your goals</a:t>
            </a:r>
          </a:p>
          <a:p>
            <a:pPr marL="800100" lvl="1" indent="-342900" algn="l">
              <a:buFont typeface="Arial" panose="020B0604020202020204" pitchFamily="34" charset="0"/>
              <a:buChar char="•"/>
            </a:pPr>
            <a:r>
              <a:rPr lang="en-US" dirty="0">
                <a:solidFill>
                  <a:schemeClr val="bg1"/>
                </a:solidFill>
              </a:rPr>
              <a:t>Succeeding at meeting your individual goals and work aspirations</a:t>
            </a:r>
          </a:p>
        </p:txBody>
      </p:sp>
      <p:sp>
        <p:nvSpPr>
          <p:cNvPr id="16" name="Title 1">
            <a:extLst>
              <a:ext uri="{FF2B5EF4-FFF2-40B4-BE49-F238E27FC236}">
                <a16:creationId xmlns:a16="http://schemas.microsoft.com/office/drawing/2014/main" id="{A0244E8A-B3BD-0EAA-15DB-29B979505DE2}"/>
              </a:ext>
            </a:extLst>
          </p:cNvPr>
          <p:cNvSpPr>
            <a:spLocks noGrp="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HUDDLE UP: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Decide Upcoming Plays</a:t>
            </a:r>
            <a:br>
              <a:rPr lang="en-US" sz="4000" b="1" dirty="0">
                <a:solidFill>
                  <a:schemeClr val="bg1"/>
                </a:solidFill>
                <a:latin typeface="Century Gothic" panose="020B0502020202020204" pitchFamily="34" charset="0"/>
              </a:rPr>
            </a:br>
            <a:endParaRPr lang="en-US" sz="4000" dirty="0">
              <a:solidFill>
                <a:schemeClr val="bg1"/>
              </a:solidFill>
              <a:latin typeface="Century Gothic" panose="020B0502020202020204" pitchFamily="34" charset="0"/>
            </a:endParaRPr>
          </a:p>
        </p:txBody>
      </p:sp>
      <p:pic>
        <p:nvPicPr>
          <p:cNvPr id="7" name="IMG_5455">
            <a:hlinkClick r:id="" action="ppaction://media"/>
            <a:extLst>
              <a:ext uri="{FF2B5EF4-FFF2-40B4-BE49-F238E27FC236}">
                <a16:creationId xmlns:a16="http://schemas.microsoft.com/office/drawing/2014/main" id="{DD616914-D5F8-E82B-4372-40EECBE9094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59990" y="2051376"/>
            <a:ext cx="2438400" cy="4327525"/>
          </a:xfrm>
          <a:prstGeom prst="rect">
            <a:avLst/>
          </a:prstGeom>
          <a:effectLst>
            <a:outerShdw blurRad="63500" sx="110000" sy="110000" algn="ctr" rotWithShape="0">
              <a:schemeClr val="bg1">
                <a:alpha val="40000"/>
              </a:schemeClr>
            </a:outerShdw>
          </a:effectLst>
        </p:spPr>
      </p:pic>
      <p:pic>
        <p:nvPicPr>
          <p:cNvPr id="9" name="Picture 8">
            <a:extLst>
              <a:ext uri="{FF2B5EF4-FFF2-40B4-BE49-F238E27FC236}">
                <a16:creationId xmlns:a16="http://schemas.microsoft.com/office/drawing/2014/main" id="{7A0EA2FD-DF96-7855-F8E6-253233ECFC67}"/>
              </a:ext>
            </a:extLst>
          </p:cNvPr>
          <p:cNvPicPr>
            <a:picLocks noChangeAspect="1"/>
          </p:cNvPicPr>
          <p:nvPr/>
        </p:nvPicPr>
        <p:blipFill>
          <a:blip r:embed="rId7"/>
          <a:stretch>
            <a:fillRect/>
          </a:stretch>
        </p:blipFill>
        <p:spPr>
          <a:xfrm>
            <a:off x="400700" y="3648121"/>
            <a:ext cx="2175294" cy="2823015"/>
          </a:xfrm>
          <a:prstGeom prst="rect">
            <a:avLst/>
          </a:prstGeom>
          <a:effectLst>
            <a:outerShdw blurRad="63500" sx="110000" sy="110000" algn="ctr" rotWithShape="0">
              <a:schemeClr val="bg1">
                <a:alpha val="40000"/>
              </a:schemeClr>
            </a:outerShdw>
          </a:effectLst>
        </p:spPr>
      </p:pic>
      <p:pic>
        <p:nvPicPr>
          <p:cNvPr id="10" name="14DB2E11-6CEF-4472-878F-2415CE939FC7">
            <a:extLst>
              <a:ext uri="{FF2B5EF4-FFF2-40B4-BE49-F238E27FC236}">
                <a16:creationId xmlns:a16="http://schemas.microsoft.com/office/drawing/2014/main" id="{04E740CE-0B50-E38F-0047-42C3667BC3F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543551" y="3942028"/>
            <a:ext cx="1676400" cy="2235200"/>
          </a:xfrm>
          <a:prstGeom prst="rect">
            <a:avLst/>
          </a:prstGeom>
          <a:noFill/>
          <a:ln>
            <a:noFill/>
          </a:ln>
          <a:effectLst>
            <a:outerShdw blurRad="63500" sx="110000" sy="110000" algn="ctr" rotWithShape="0">
              <a:schemeClr val="bg1">
                <a:lumMod val="95000"/>
                <a:alpha val="40000"/>
              </a:schemeClr>
            </a:outerShdw>
          </a:effectLst>
        </p:spPr>
      </p:pic>
      <p:pic>
        <p:nvPicPr>
          <p:cNvPr id="11" name="448524C6-6D74-4AB7-B91B-C201421581A9">
            <a:extLst>
              <a:ext uri="{FF2B5EF4-FFF2-40B4-BE49-F238E27FC236}">
                <a16:creationId xmlns:a16="http://schemas.microsoft.com/office/drawing/2014/main" id="{3C9AAB49-1284-E1D9-0BCC-6194B8C2EA6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31589" y="3984628"/>
            <a:ext cx="1971923" cy="2201749"/>
          </a:xfrm>
          <a:prstGeom prst="rect">
            <a:avLst/>
          </a:prstGeom>
          <a:noFill/>
          <a:ln>
            <a:noFill/>
          </a:ln>
          <a:effectLst>
            <a:outerShdw blurRad="63500" sx="110000" sy="110000" algn="ctr" rotWithShape="0">
              <a:schemeClr val="bg1">
                <a:alpha val="40000"/>
              </a:schemeClr>
            </a:outerShdw>
          </a:effectLst>
        </p:spPr>
      </p:pic>
    </p:spTree>
    <p:extLst>
      <p:ext uri="{BB962C8B-B14F-4D97-AF65-F5344CB8AC3E}">
        <p14:creationId xmlns:p14="http://schemas.microsoft.com/office/powerpoint/2010/main" val="2902440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BA954D23-8DFC-3F8D-3591-745B3D894DB3}"/>
              </a:ext>
            </a:extLst>
          </p:cNvPr>
          <p:cNvSpPr txBox="1">
            <a:spLocks/>
          </p:cNvSpPr>
          <p:nvPr/>
        </p:nvSpPr>
        <p:spPr>
          <a:xfrm>
            <a:off x="3694922" y="1729529"/>
            <a:ext cx="5430417" cy="16994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Place the contents of your presentation here!</a:t>
            </a:r>
          </a:p>
          <a:p>
            <a:pPr algn="l"/>
            <a:endParaRPr lang="en-US" sz="1600" dirty="0"/>
          </a:p>
          <a:p>
            <a:pPr marL="285750" indent="-285750" algn="l">
              <a:buFont typeface="Arial" panose="020B0604020202020204" pitchFamily="34" charset="0"/>
              <a:buChar char="•"/>
            </a:pPr>
            <a:r>
              <a:rPr lang="en-US" sz="1600" dirty="0"/>
              <a:t>Add bullet points etc.</a:t>
            </a:r>
          </a:p>
          <a:p>
            <a:pPr marL="285750" indent="-285750" algn="l">
              <a:buFont typeface="Arial" panose="020B0604020202020204" pitchFamily="34" charset="0"/>
              <a:buChar char="•"/>
            </a:pPr>
            <a:r>
              <a:rPr lang="en-US" sz="1600" dirty="0"/>
              <a:t>Second point here</a:t>
            </a:r>
          </a:p>
          <a:p>
            <a:pPr marL="285750" indent="-285750" algn="l">
              <a:buFont typeface="Arial" panose="020B0604020202020204" pitchFamily="34" charset="0"/>
              <a:buChar char="•"/>
            </a:pPr>
            <a:r>
              <a:rPr lang="en-US" sz="1600" dirty="0"/>
              <a:t>Third point here</a:t>
            </a:r>
          </a:p>
        </p:txBody>
      </p:sp>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0" y="2285156"/>
            <a:ext cx="12191999"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b="1" dirty="0">
                <a:solidFill>
                  <a:schemeClr val="bg1"/>
                </a:solidFill>
                <a:latin typeface="Century Gothic" panose="020B0502020202020204" pitchFamily="34" charset="0"/>
              </a:rPr>
              <a:t>Play 6. Growth</a:t>
            </a:r>
            <a:endParaRPr lang="en-US" dirty="0">
              <a:solidFill>
                <a:schemeClr val="bg1"/>
              </a:solidFill>
            </a:endParaRPr>
          </a:p>
          <a:p>
            <a:pPr marL="800100" lvl="1" indent="-342900" algn="l">
              <a:buFont typeface="Arial" panose="020B0604020202020204" pitchFamily="34" charset="0"/>
              <a:buChar char="•"/>
            </a:pPr>
            <a:r>
              <a:rPr lang="en-US" dirty="0">
                <a:solidFill>
                  <a:schemeClr val="bg1"/>
                </a:solidFill>
              </a:rPr>
              <a:t>Feeling like you are progressing in your career</a:t>
            </a:r>
          </a:p>
          <a:p>
            <a:pPr marL="800100" lvl="1" indent="-342900" algn="l">
              <a:buFont typeface="Arial" panose="020B0604020202020204" pitchFamily="34" charset="0"/>
              <a:buChar char="•"/>
            </a:pPr>
            <a:r>
              <a:rPr lang="en-US" dirty="0">
                <a:solidFill>
                  <a:schemeClr val="bg1"/>
                </a:solidFill>
              </a:rPr>
              <a:t>Learning and being challenged to use and expand on your strengths</a:t>
            </a:r>
          </a:p>
        </p:txBody>
      </p:sp>
      <p:sp>
        <p:nvSpPr>
          <p:cNvPr id="16" name="Title 1">
            <a:extLst>
              <a:ext uri="{FF2B5EF4-FFF2-40B4-BE49-F238E27FC236}">
                <a16:creationId xmlns:a16="http://schemas.microsoft.com/office/drawing/2014/main" id="{A0244E8A-B3BD-0EAA-15DB-29B979505DE2}"/>
              </a:ext>
            </a:extLst>
          </p:cNvPr>
          <p:cNvSpPr>
            <a:spLocks noGrp="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HUDDLE UP: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Decide Upcoming Plays</a:t>
            </a:r>
            <a:br>
              <a:rPr lang="en-US" sz="4000" b="1" dirty="0">
                <a:solidFill>
                  <a:schemeClr val="bg1"/>
                </a:solidFill>
                <a:latin typeface="Century Gothic" panose="020B0502020202020204" pitchFamily="34" charset="0"/>
              </a:rPr>
            </a:br>
            <a:endParaRPr lang="en-US" sz="4000" dirty="0">
              <a:solidFill>
                <a:schemeClr val="bg1"/>
              </a:solidFill>
              <a:latin typeface="Century Gothic" panose="020B0502020202020204" pitchFamily="34" charset="0"/>
            </a:endParaRPr>
          </a:p>
        </p:txBody>
      </p:sp>
      <p:pic>
        <p:nvPicPr>
          <p:cNvPr id="7" name="Picture 6">
            <a:extLst>
              <a:ext uri="{FF2B5EF4-FFF2-40B4-BE49-F238E27FC236}">
                <a16:creationId xmlns:a16="http://schemas.microsoft.com/office/drawing/2014/main" id="{51B877B3-53F5-038A-0CB3-64D005CA91E3}"/>
              </a:ext>
            </a:extLst>
          </p:cNvPr>
          <p:cNvPicPr>
            <a:picLocks noChangeAspect="1"/>
          </p:cNvPicPr>
          <p:nvPr/>
        </p:nvPicPr>
        <p:blipFill>
          <a:blip r:embed="rId4"/>
          <a:stretch>
            <a:fillRect/>
          </a:stretch>
        </p:blipFill>
        <p:spPr>
          <a:xfrm>
            <a:off x="3611301" y="3668268"/>
            <a:ext cx="5000263" cy="2718589"/>
          </a:xfrm>
          <a:prstGeom prst="rect">
            <a:avLst/>
          </a:prstGeom>
          <a:effectLst>
            <a:outerShdw blurRad="63500" sx="110000" sy="110000" algn="ctr" rotWithShape="0">
              <a:schemeClr val="bg1">
                <a:alpha val="40000"/>
              </a:schemeClr>
            </a:outerShdw>
          </a:effectLst>
        </p:spPr>
      </p:pic>
    </p:spTree>
    <p:extLst>
      <p:ext uri="{BB962C8B-B14F-4D97-AF65-F5344CB8AC3E}">
        <p14:creationId xmlns:p14="http://schemas.microsoft.com/office/powerpoint/2010/main" val="3999574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BA954D23-8DFC-3F8D-3591-745B3D894DB3}"/>
              </a:ext>
            </a:extLst>
          </p:cNvPr>
          <p:cNvSpPr txBox="1">
            <a:spLocks/>
          </p:cNvSpPr>
          <p:nvPr/>
        </p:nvSpPr>
        <p:spPr>
          <a:xfrm>
            <a:off x="3694922" y="1729529"/>
            <a:ext cx="5430417" cy="16994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Place the contents of your presentation here!</a:t>
            </a:r>
          </a:p>
          <a:p>
            <a:pPr algn="l"/>
            <a:endParaRPr lang="en-US" sz="1600" dirty="0"/>
          </a:p>
          <a:p>
            <a:pPr marL="285750" indent="-285750" algn="l">
              <a:buFont typeface="Arial" panose="020B0604020202020204" pitchFamily="34" charset="0"/>
              <a:buChar char="•"/>
            </a:pPr>
            <a:r>
              <a:rPr lang="en-US" sz="1600" dirty="0"/>
              <a:t>Add bullet points etc.</a:t>
            </a:r>
          </a:p>
          <a:p>
            <a:pPr marL="285750" indent="-285750" algn="l">
              <a:buFont typeface="Arial" panose="020B0604020202020204" pitchFamily="34" charset="0"/>
              <a:buChar char="•"/>
            </a:pPr>
            <a:r>
              <a:rPr lang="en-US" sz="1600" dirty="0"/>
              <a:t>Second point here</a:t>
            </a:r>
          </a:p>
          <a:p>
            <a:pPr marL="285750" indent="-285750" algn="l">
              <a:buFont typeface="Arial" panose="020B0604020202020204" pitchFamily="34" charset="0"/>
              <a:buChar char="•"/>
            </a:pPr>
            <a:r>
              <a:rPr lang="en-US" sz="1600" dirty="0"/>
              <a:t>Third point here</a:t>
            </a:r>
          </a:p>
        </p:txBody>
      </p:sp>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0" y="2285156"/>
            <a:ext cx="12191999"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b="1" dirty="0">
                <a:solidFill>
                  <a:schemeClr val="bg1"/>
                </a:solidFill>
                <a:latin typeface="Century Gothic" panose="020B0502020202020204" pitchFamily="34" charset="0"/>
              </a:rPr>
              <a:t>Play 7. Resiliency</a:t>
            </a:r>
            <a:endParaRPr lang="en-US" dirty="0">
              <a:solidFill>
                <a:schemeClr val="bg1"/>
              </a:solidFill>
            </a:endParaRPr>
          </a:p>
          <a:p>
            <a:pPr marL="800100" lvl="1" indent="-342900" algn="l">
              <a:buFont typeface="Arial" panose="020B0604020202020204" pitchFamily="34" charset="0"/>
              <a:buChar char="•"/>
            </a:pPr>
            <a:r>
              <a:rPr lang="en-US" dirty="0">
                <a:solidFill>
                  <a:schemeClr val="bg1"/>
                </a:solidFill>
              </a:rPr>
              <a:t>Viewing life with optimism</a:t>
            </a:r>
          </a:p>
          <a:p>
            <a:pPr marL="800100" lvl="1" indent="-342900" algn="l">
              <a:buFont typeface="Arial" panose="020B0604020202020204" pitchFamily="34" charset="0"/>
              <a:buChar char="•"/>
            </a:pPr>
            <a:r>
              <a:rPr lang="en-US" dirty="0">
                <a:solidFill>
                  <a:schemeClr val="bg1"/>
                </a:solidFill>
              </a:rPr>
              <a:t>Feeling grateful and expressing appreciation</a:t>
            </a:r>
          </a:p>
          <a:p>
            <a:pPr marL="800100" lvl="1" indent="-342900" algn="l">
              <a:buFont typeface="Arial" panose="020B0604020202020204" pitchFamily="34" charset="0"/>
              <a:buChar char="•"/>
            </a:pPr>
            <a:r>
              <a:rPr lang="en-US" dirty="0">
                <a:solidFill>
                  <a:schemeClr val="bg1"/>
                </a:solidFill>
              </a:rPr>
              <a:t>Feeling validated and encouraged</a:t>
            </a:r>
          </a:p>
        </p:txBody>
      </p:sp>
      <p:sp>
        <p:nvSpPr>
          <p:cNvPr id="16" name="Title 1">
            <a:extLst>
              <a:ext uri="{FF2B5EF4-FFF2-40B4-BE49-F238E27FC236}">
                <a16:creationId xmlns:a16="http://schemas.microsoft.com/office/drawing/2014/main" id="{A0244E8A-B3BD-0EAA-15DB-29B979505DE2}"/>
              </a:ext>
            </a:extLst>
          </p:cNvPr>
          <p:cNvSpPr>
            <a:spLocks noGrp="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HUDDLE UP: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Decide Upcoming Plays</a:t>
            </a:r>
            <a:r>
              <a:rPr lang="en-US" sz="4000" b="1" dirty="0">
                <a:solidFill>
                  <a:schemeClr val="bg1"/>
                </a:solidFill>
                <a:latin typeface="Century Gothic" panose="020B0502020202020204" pitchFamily="34" charset="0"/>
              </a:rPr>
              <a:t> </a:t>
            </a:r>
            <a:br>
              <a:rPr lang="en-US" sz="4000" b="1" dirty="0">
                <a:solidFill>
                  <a:schemeClr val="bg1"/>
                </a:solidFill>
                <a:latin typeface="Century Gothic" panose="020B0502020202020204" pitchFamily="34" charset="0"/>
              </a:rPr>
            </a:br>
            <a:endParaRPr lang="en-US" sz="4000" dirty="0">
              <a:solidFill>
                <a:schemeClr val="bg1"/>
              </a:solidFill>
              <a:latin typeface="Century Gothic" panose="020B0502020202020204" pitchFamily="34" charset="0"/>
            </a:endParaRPr>
          </a:p>
        </p:txBody>
      </p:sp>
      <p:pic>
        <p:nvPicPr>
          <p:cNvPr id="9" name="58334D21-3E04-42A8-A2C7-D6CD0673813F">
            <a:extLst>
              <a:ext uri="{FF2B5EF4-FFF2-40B4-BE49-F238E27FC236}">
                <a16:creationId xmlns:a16="http://schemas.microsoft.com/office/drawing/2014/main" id="{53043080-1BCD-F26A-D924-F183EA4423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6956606" y="4221891"/>
            <a:ext cx="2958621" cy="2222798"/>
          </a:xfrm>
          <a:prstGeom prst="rect">
            <a:avLst/>
          </a:prstGeom>
          <a:noFill/>
          <a:ln>
            <a:noFill/>
          </a:ln>
          <a:effectLst>
            <a:outerShdw blurRad="63500" sx="110000" sy="110000" algn="ctr" rotWithShape="0">
              <a:schemeClr val="bg1">
                <a:alpha val="40000"/>
              </a:schemeClr>
            </a:outerShdw>
          </a:effectLst>
        </p:spPr>
      </p:pic>
      <p:pic>
        <p:nvPicPr>
          <p:cNvPr id="10" name="FullSizeRender">
            <a:hlinkClick r:id="" action="ppaction://media"/>
            <a:extLst>
              <a:ext uri="{FF2B5EF4-FFF2-40B4-BE49-F238E27FC236}">
                <a16:creationId xmlns:a16="http://schemas.microsoft.com/office/drawing/2014/main" id="{39540107-3173-1100-F7AF-ADBF7454474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84623" y="4232414"/>
            <a:ext cx="4192425" cy="2201751"/>
          </a:xfrm>
          <a:prstGeom prst="rect">
            <a:avLst/>
          </a:prstGeom>
          <a:effectLst>
            <a:outerShdw blurRad="63500" sx="110000" sy="110000" algn="ctr" rotWithShape="0">
              <a:schemeClr val="bg1">
                <a:alpha val="40000"/>
              </a:schemeClr>
            </a:outerShdw>
          </a:effectLst>
        </p:spPr>
      </p:pic>
    </p:spTree>
    <p:extLst>
      <p:ext uri="{BB962C8B-B14F-4D97-AF65-F5344CB8AC3E}">
        <p14:creationId xmlns:p14="http://schemas.microsoft.com/office/powerpoint/2010/main" val="125782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0" y="2285156"/>
            <a:ext cx="12191999"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chemeClr val="bg1"/>
                </a:solidFill>
              </a:rPr>
              <a:t>Wellbeing Committee</a:t>
            </a:r>
          </a:p>
          <a:p>
            <a:pPr marL="342900" indent="-342900" algn="l">
              <a:buFont typeface="Arial" panose="020B0604020202020204" pitchFamily="34" charset="0"/>
              <a:buChar char="•"/>
            </a:pPr>
            <a:r>
              <a:rPr lang="en-US" dirty="0">
                <a:solidFill>
                  <a:schemeClr val="bg1"/>
                </a:solidFill>
              </a:rPr>
              <a:t>Program Goals &amp; Action Planning</a:t>
            </a:r>
          </a:p>
          <a:p>
            <a:pPr marL="800100" lvl="1" indent="-342900" algn="l">
              <a:buFont typeface="Arial" panose="020B0604020202020204" pitchFamily="34" charset="0"/>
              <a:buChar char="•"/>
            </a:pPr>
            <a:r>
              <a:rPr lang="en-US" dirty="0">
                <a:solidFill>
                  <a:schemeClr val="bg1"/>
                </a:solidFill>
              </a:rPr>
              <a:t>With your Committee and your HPS Representative</a:t>
            </a:r>
          </a:p>
          <a:p>
            <a:pPr marL="800100" lvl="1" indent="-342900" algn="l">
              <a:buFont typeface="Arial" panose="020B0604020202020204" pitchFamily="34" charset="0"/>
              <a:buChar char="•"/>
            </a:pPr>
            <a:r>
              <a:rPr lang="en-US" dirty="0">
                <a:solidFill>
                  <a:schemeClr val="bg1"/>
                </a:solidFill>
              </a:rPr>
              <a:t>Use aggregate data</a:t>
            </a:r>
          </a:p>
          <a:p>
            <a:pPr marL="342900" lvl="0" indent="-342900" algn="l">
              <a:buFont typeface="Arial" panose="020B0604020202020204" pitchFamily="34" charset="0"/>
              <a:buChar char="•"/>
            </a:pPr>
            <a:r>
              <a:rPr lang="en-US" dirty="0">
                <a:solidFill>
                  <a:schemeClr val="bg1"/>
                </a:solidFill>
              </a:rPr>
              <a:t>Allow employee input and ideas </a:t>
            </a:r>
          </a:p>
          <a:p>
            <a:pPr marL="800100" lvl="1" indent="-342900" algn="l">
              <a:buFont typeface="Arial" panose="020B0604020202020204" pitchFamily="34" charset="0"/>
              <a:buChar char="•"/>
            </a:pPr>
            <a:r>
              <a:rPr lang="en-US" dirty="0">
                <a:solidFill>
                  <a:schemeClr val="bg1"/>
                </a:solidFill>
              </a:rPr>
              <a:t>Health Promotion Interest Survey</a:t>
            </a:r>
          </a:p>
          <a:p>
            <a:pPr algn="l"/>
            <a:endParaRPr lang="en-US" dirty="0">
              <a:solidFill>
                <a:schemeClr val="bg1"/>
              </a:solidFill>
            </a:endParaRPr>
          </a:p>
        </p:txBody>
      </p:sp>
      <p:sp>
        <p:nvSpPr>
          <p:cNvPr id="16" name="Title 1">
            <a:extLst>
              <a:ext uri="{FF2B5EF4-FFF2-40B4-BE49-F238E27FC236}">
                <a16:creationId xmlns:a16="http://schemas.microsoft.com/office/drawing/2014/main" id="{A0244E8A-B3BD-0EAA-15DB-29B979505DE2}"/>
              </a:ext>
            </a:extLst>
          </p:cNvPr>
          <p:cNvSpPr>
            <a:spLocks noGrp="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HUDDLE UP: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Create a Culture of Wellbeing</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14439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769E61-4A8D-3159-F637-0780D22A07B3}"/>
              </a:ext>
            </a:extLst>
          </p:cNvPr>
          <p:cNvSpPr txBox="1">
            <a:spLocks/>
          </p:cNvSpPr>
          <p:nvPr/>
        </p:nvSpPr>
        <p:spPr>
          <a:xfrm>
            <a:off x="4859866" y="671623"/>
            <a:ext cx="7332133" cy="12743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latin typeface="Century Gothic" panose="020B0502020202020204" pitchFamily="34" charset="0"/>
              </a:rPr>
              <a:t>IN THE FIELD OF PLAY: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Build A Resilient Workforce</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24" name="Content Placeholder 2">
            <a:extLst>
              <a:ext uri="{FF2B5EF4-FFF2-40B4-BE49-F238E27FC236}">
                <a16:creationId xmlns:a16="http://schemas.microsoft.com/office/drawing/2014/main" id="{9A5899CB-B787-1C73-2C02-B120EF32B472}"/>
              </a:ext>
            </a:extLst>
          </p:cNvPr>
          <p:cNvSpPr txBox="1">
            <a:spLocks/>
          </p:cNvSpPr>
          <p:nvPr/>
        </p:nvSpPr>
        <p:spPr>
          <a:xfrm>
            <a:off x="0" y="2285156"/>
            <a:ext cx="12191999"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“According to psychological research, there are four elements that are essential to building the resilience needed to stay healthy under pressure.  Known as the 4Cs, these are our need for positive interaction with others (</a:t>
            </a:r>
            <a:r>
              <a:rPr lang="en-US" u="sng" dirty="0"/>
              <a:t>community</a:t>
            </a:r>
            <a:r>
              <a:rPr lang="en-US" dirty="0"/>
              <a:t>), wanting to feel part of something important (</a:t>
            </a:r>
            <a:r>
              <a:rPr lang="en-US" u="sng" dirty="0"/>
              <a:t>commitment</a:t>
            </a:r>
            <a:r>
              <a:rPr lang="en-US" dirty="0"/>
              <a:t>), the chance to stretch ourselves without feeling overwhelmed (</a:t>
            </a:r>
            <a:r>
              <a:rPr lang="en-US" u="sng" dirty="0"/>
              <a:t>challenge</a:t>
            </a:r>
            <a:r>
              <a:rPr lang="en-US" dirty="0"/>
              <a:t>), and the need to have a sense of control over our daily lives (</a:t>
            </a:r>
            <a:r>
              <a:rPr lang="en-US" u="sng" dirty="0"/>
              <a:t>control</a:t>
            </a:r>
            <a:r>
              <a:rPr lang="en-US" dirty="0"/>
              <a:t>).” Wolfgang </a:t>
            </a:r>
            <a:r>
              <a:rPr lang="en-US" dirty="0" err="1"/>
              <a:t>Seidl</a:t>
            </a:r>
            <a:r>
              <a:rPr lang="en-US" dirty="0"/>
              <a:t> (2020</a:t>
            </a:r>
            <a:endParaRPr lang="en-US" dirty="0">
              <a:highlight>
                <a:srgbClr val="FFFF00"/>
              </a:highlight>
            </a:endParaRPr>
          </a:p>
        </p:txBody>
      </p:sp>
    </p:spTree>
    <p:extLst>
      <p:ext uri="{BB962C8B-B14F-4D97-AF65-F5344CB8AC3E}">
        <p14:creationId xmlns:p14="http://schemas.microsoft.com/office/powerpoint/2010/main" val="731747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769E61-4A8D-3159-F637-0780D22A07B3}"/>
              </a:ext>
            </a:extLst>
          </p:cNvPr>
          <p:cNvSpPr txBox="1">
            <a:spLocks/>
          </p:cNvSpPr>
          <p:nvPr/>
        </p:nvSpPr>
        <p:spPr>
          <a:xfrm>
            <a:off x="4859866" y="671623"/>
            <a:ext cx="7332133" cy="12743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latin typeface="Century Gothic" panose="020B0502020202020204" pitchFamily="34" charset="0"/>
              </a:rPr>
              <a:t>IN THE FIELD OF PLAY: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Build A Resilient Workforce</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24" name="Content Placeholder 2">
            <a:extLst>
              <a:ext uri="{FF2B5EF4-FFF2-40B4-BE49-F238E27FC236}">
                <a16:creationId xmlns:a16="http://schemas.microsoft.com/office/drawing/2014/main" id="{9A5899CB-B787-1C73-2C02-B120EF32B472}"/>
              </a:ext>
            </a:extLst>
          </p:cNvPr>
          <p:cNvSpPr txBox="1">
            <a:spLocks/>
          </p:cNvSpPr>
          <p:nvPr/>
        </p:nvSpPr>
        <p:spPr>
          <a:xfrm>
            <a:off x="0" y="2285156"/>
            <a:ext cx="12191999"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Aft>
                <a:spcPts val="600"/>
              </a:spcAft>
              <a:buFont typeface="Arial" panose="020B0604020202020204" pitchFamily="34" charset="0"/>
              <a:buChar char="•"/>
            </a:pPr>
            <a:r>
              <a:rPr lang="en-US" dirty="0"/>
              <a:t>Foster </a:t>
            </a:r>
            <a:r>
              <a:rPr lang="en-US" u="sng" dirty="0"/>
              <a:t>community</a:t>
            </a:r>
            <a:r>
              <a:rPr lang="en-US" dirty="0"/>
              <a:t>, </a:t>
            </a:r>
            <a:r>
              <a:rPr lang="en-US" u="sng" dirty="0"/>
              <a:t>commitment</a:t>
            </a:r>
            <a:r>
              <a:rPr lang="en-US" dirty="0"/>
              <a:t>, </a:t>
            </a:r>
            <a:r>
              <a:rPr lang="en-US" u="sng" dirty="0"/>
              <a:t>challenge</a:t>
            </a:r>
            <a:r>
              <a:rPr lang="en-US" dirty="0"/>
              <a:t>, and </a:t>
            </a:r>
            <a:r>
              <a:rPr lang="en-US" u="sng" dirty="0"/>
              <a:t>control</a:t>
            </a:r>
            <a:r>
              <a:rPr lang="en-US" dirty="0"/>
              <a:t> through your workplace wellbeing programs</a:t>
            </a:r>
          </a:p>
          <a:p>
            <a:pPr marL="800100" lvl="1" indent="-342900" algn="l">
              <a:buFont typeface="Arial" panose="020B0604020202020204" pitchFamily="34" charset="0"/>
              <a:buChar char="•"/>
            </a:pPr>
            <a:r>
              <a:rPr lang="en-US" dirty="0"/>
              <a:t>Lead by example and build your own personal resilience</a:t>
            </a:r>
          </a:p>
          <a:p>
            <a:pPr marL="800100" lvl="1" indent="-342900" algn="l">
              <a:buFont typeface="Arial" panose="020B0604020202020204" pitchFamily="34" charset="0"/>
              <a:buChar char="•"/>
            </a:pPr>
            <a:r>
              <a:rPr lang="en-US" dirty="0"/>
              <a:t>Encourage social support among employees</a:t>
            </a:r>
          </a:p>
          <a:p>
            <a:pPr marL="800100" lvl="1" indent="-342900" algn="l">
              <a:buFont typeface="Arial" panose="020B0604020202020204" pitchFamily="34" charset="0"/>
              <a:buChar char="•"/>
            </a:pPr>
            <a:r>
              <a:rPr lang="en-US" dirty="0"/>
              <a:t>Help your employees find meaning in what they do</a:t>
            </a:r>
          </a:p>
          <a:p>
            <a:pPr marL="800100" lvl="1" indent="-342900" algn="l">
              <a:buFont typeface="Arial" panose="020B0604020202020204" pitchFamily="34" charset="0"/>
              <a:buChar char="•"/>
            </a:pPr>
            <a:r>
              <a:rPr lang="en-US" dirty="0"/>
              <a:t>View the changes due to COVID as a challenge</a:t>
            </a:r>
          </a:p>
          <a:p>
            <a:pPr marL="800100" lvl="1" indent="-342900" algn="l">
              <a:buFont typeface="Arial" panose="020B0604020202020204" pitchFamily="34" charset="0"/>
              <a:buChar char="•"/>
            </a:pPr>
            <a:r>
              <a:rPr lang="en-US" dirty="0"/>
              <a:t>Help employees develop a sense of control and self-confidence</a:t>
            </a:r>
          </a:p>
          <a:p>
            <a:pPr marL="800100" lvl="1" indent="-342900" algn="l">
              <a:buFont typeface="Arial" panose="020B0604020202020204" pitchFamily="34" charset="0"/>
              <a:buChar char="•"/>
            </a:pPr>
            <a:r>
              <a:rPr lang="en-US" dirty="0"/>
              <a:t>Be optimistic and use positive messaging</a:t>
            </a:r>
          </a:p>
          <a:p>
            <a:pPr marL="800100" lvl="1" indent="-342900" algn="l">
              <a:buFont typeface="Arial" panose="020B0604020202020204" pitchFamily="34" charset="0"/>
              <a:buChar char="•"/>
            </a:pPr>
            <a:r>
              <a:rPr lang="en-US" dirty="0"/>
              <a:t>Encourage healthy habits across all dimensions  </a:t>
            </a:r>
          </a:p>
        </p:txBody>
      </p:sp>
    </p:spTree>
    <p:extLst>
      <p:ext uri="{BB962C8B-B14F-4D97-AF65-F5344CB8AC3E}">
        <p14:creationId xmlns:p14="http://schemas.microsoft.com/office/powerpoint/2010/main" val="3225420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F3E450-0240-B701-2C4B-FAEAD9EAEE09}"/>
              </a:ext>
            </a:extLst>
          </p:cNvPr>
          <p:cNvPicPr>
            <a:picLocks noChangeAspect="1"/>
          </p:cNvPicPr>
          <p:nvPr/>
        </p:nvPicPr>
        <p:blipFill>
          <a:blip r:embed="rId3"/>
          <a:stretch>
            <a:fillRect/>
          </a:stretch>
        </p:blipFill>
        <p:spPr>
          <a:xfrm>
            <a:off x="0" y="0"/>
            <a:ext cx="5076118" cy="6858000"/>
          </a:xfrm>
          <a:prstGeom prst="rect">
            <a:avLst/>
          </a:prstGeom>
        </p:spPr>
      </p:pic>
      <p:sp>
        <p:nvSpPr>
          <p:cNvPr id="7" name="Title 1">
            <a:extLst>
              <a:ext uri="{FF2B5EF4-FFF2-40B4-BE49-F238E27FC236}">
                <a16:creationId xmlns:a16="http://schemas.microsoft.com/office/drawing/2014/main" id="{D9458BDF-7CF2-DEDD-5772-6B0088C9FBC3}"/>
              </a:ext>
            </a:extLst>
          </p:cNvPr>
          <p:cNvSpPr txBox="1">
            <a:spLocks/>
          </p:cNvSpPr>
          <p:nvPr/>
        </p:nvSpPr>
        <p:spPr>
          <a:xfrm>
            <a:off x="5432626" y="1184468"/>
            <a:ext cx="6309360" cy="4323643"/>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cap="small" dirty="0">
                <a:solidFill>
                  <a:schemeClr val="bg1"/>
                </a:solidFill>
                <a:latin typeface="+mn-lt"/>
              </a:rPr>
              <a:t>Welcome</a:t>
            </a:r>
            <a:r>
              <a:rPr lang="en-US" b="1" cap="small" dirty="0">
                <a:latin typeface="+mn-lt"/>
              </a:rPr>
              <a:t> </a:t>
            </a:r>
            <a:r>
              <a:rPr lang="en-US" b="1" cap="small" dirty="0">
                <a:solidFill>
                  <a:schemeClr val="accent4">
                    <a:lumMod val="75000"/>
                  </a:schemeClr>
                </a:solidFill>
                <a:effectLst>
                  <a:outerShdw blurRad="38100" dist="38100" dir="2700000" algn="tl">
                    <a:srgbClr val="000000">
                      <a:alpha val="43137"/>
                    </a:srgbClr>
                  </a:outerShdw>
                </a:effectLst>
                <a:latin typeface="+mn-lt"/>
              </a:rPr>
              <a:t>Health Promotion Champions</a:t>
            </a:r>
            <a:r>
              <a:rPr lang="en-US" b="1" cap="small" dirty="0">
                <a:latin typeface="+mn-lt"/>
              </a:rPr>
              <a:t> </a:t>
            </a:r>
            <a:r>
              <a:rPr lang="en-US" b="1" cap="small" dirty="0">
                <a:solidFill>
                  <a:schemeClr val="bg1"/>
                </a:solidFill>
                <a:latin typeface="+mn-lt"/>
              </a:rPr>
              <a:t>and Congratulations!</a:t>
            </a:r>
            <a:endParaRPr lang="en-US" dirty="0">
              <a:solidFill>
                <a:schemeClr val="bg1"/>
              </a:solidFill>
              <a:latin typeface="+mn-lt"/>
            </a:endParaRPr>
          </a:p>
        </p:txBody>
      </p:sp>
    </p:spTree>
    <p:extLst>
      <p:ext uri="{BB962C8B-B14F-4D97-AF65-F5344CB8AC3E}">
        <p14:creationId xmlns:p14="http://schemas.microsoft.com/office/powerpoint/2010/main" val="784363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769E61-4A8D-3159-F637-0780D22A07B3}"/>
              </a:ext>
            </a:extLst>
          </p:cNvPr>
          <p:cNvSpPr txBox="1">
            <a:spLocks/>
          </p:cNvSpPr>
          <p:nvPr/>
        </p:nvSpPr>
        <p:spPr>
          <a:xfrm>
            <a:off x="4859866" y="671623"/>
            <a:ext cx="7332133" cy="12743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latin typeface="Century Gothic" panose="020B0502020202020204" pitchFamily="34" charset="0"/>
              </a:rPr>
              <a:t>IN THE FIELD OF PLAY: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HPS Field Representatives</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24" name="Content Placeholder 2">
            <a:extLst>
              <a:ext uri="{FF2B5EF4-FFF2-40B4-BE49-F238E27FC236}">
                <a16:creationId xmlns:a16="http://schemas.microsoft.com/office/drawing/2014/main" id="{9A5899CB-B787-1C73-2C02-B120EF32B472}"/>
              </a:ext>
            </a:extLst>
          </p:cNvPr>
          <p:cNvSpPr txBox="1">
            <a:spLocks/>
          </p:cNvSpPr>
          <p:nvPr/>
        </p:nvSpPr>
        <p:spPr>
          <a:xfrm>
            <a:off x="0" y="2285156"/>
            <a:ext cx="12191999"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altLang="en-US" b="1" dirty="0"/>
              <a:t>Sherea Robinson, </a:t>
            </a:r>
            <a:r>
              <a:rPr lang="en-US" altLang="en-US" dirty="0"/>
              <a:t>Health Promotion Services Manager</a:t>
            </a:r>
          </a:p>
          <a:p>
            <a:pPr algn="l"/>
            <a:r>
              <a:rPr lang="en-US" altLang="en-US" dirty="0"/>
              <a:t>     </a:t>
            </a:r>
            <a:r>
              <a:rPr lang="en-US" altLang="en-US" dirty="0">
                <a:hlinkClick r:id="rId4"/>
              </a:rPr>
              <a:t>srobinson@lgrms.com</a:t>
            </a:r>
            <a:r>
              <a:rPr lang="en-US" altLang="en-US" dirty="0"/>
              <a:t>; 404.821.4741</a:t>
            </a:r>
          </a:p>
          <a:p>
            <a:pPr marL="342900" indent="-342900" algn="l">
              <a:buFont typeface="Arial" panose="020B0604020202020204" pitchFamily="34" charset="0"/>
              <a:buChar char="•"/>
            </a:pPr>
            <a:endParaRPr lang="en-US" altLang="en-US" dirty="0"/>
          </a:p>
          <a:p>
            <a:pPr marL="342900" indent="-342900" algn="l">
              <a:buFont typeface="Arial" panose="020B0604020202020204" pitchFamily="34" charset="0"/>
              <a:buChar char="•"/>
            </a:pPr>
            <a:r>
              <a:rPr lang="en-US" altLang="en-US" b="1" dirty="0"/>
              <a:t>Candace Amos, </a:t>
            </a:r>
            <a:r>
              <a:rPr lang="en-US" altLang="en-US" dirty="0"/>
              <a:t>Southwest Central Region</a:t>
            </a:r>
          </a:p>
          <a:p>
            <a:pPr algn="l"/>
            <a:r>
              <a:rPr lang="en-US" altLang="en-US" dirty="0"/>
              <a:t>     </a:t>
            </a:r>
            <a:r>
              <a:rPr lang="en-US" altLang="en-US" dirty="0">
                <a:hlinkClick r:id="rId5"/>
              </a:rPr>
              <a:t>camos@lgrms.com</a:t>
            </a:r>
            <a:r>
              <a:rPr lang="en-US" altLang="en-US" dirty="0"/>
              <a:t>; 404.416.3379</a:t>
            </a:r>
          </a:p>
          <a:p>
            <a:pPr marL="342900" indent="-342900" algn="l">
              <a:buFont typeface="Arial" panose="020B0604020202020204" pitchFamily="34" charset="0"/>
              <a:buChar char="•"/>
            </a:pPr>
            <a:endParaRPr lang="en-US" altLang="en-US" dirty="0"/>
          </a:p>
          <a:p>
            <a:pPr marL="342900" indent="-342900" algn="l">
              <a:buFont typeface="Arial" panose="020B0604020202020204" pitchFamily="34" charset="0"/>
              <a:buChar char="•"/>
            </a:pPr>
            <a:r>
              <a:rPr lang="en-US" altLang="en-US" b="1" dirty="0"/>
              <a:t>Paige Rinehart, </a:t>
            </a:r>
            <a:r>
              <a:rPr lang="en-US" altLang="en-US" dirty="0"/>
              <a:t>Northeast Central Region</a:t>
            </a:r>
          </a:p>
          <a:p>
            <a:pPr algn="l"/>
            <a:r>
              <a:rPr lang="en-US" altLang="en-US" dirty="0"/>
              <a:t>     </a:t>
            </a:r>
            <a:r>
              <a:rPr lang="en-US" altLang="en-US" dirty="0">
                <a:hlinkClick r:id="rId6"/>
              </a:rPr>
              <a:t>prinehart@lgrms.com</a:t>
            </a:r>
            <a:r>
              <a:rPr lang="en-US" altLang="en-US" dirty="0"/>
              <a:t>; 404.295.4979</a:t>
            </a:r>
          </a:p>
          <a:p>
            <a:pPr algn="l"/>
            <a:endParaRPr lang="en-US" altLang="en-US" dirty="0"/>
          </a:p>
          <a:p>
            <a:pPr algn="l"/>
            <a:endParaRPr lang="en-US" altLang="en-US" dirty="0"/>
          </a:p>
        </p:txBody>
      </p:sp>
      <p:pic>
        <p:nvPicPr>
          <p:cNvPr id="3" name="Picture 2">
            <a:extLst>
              <a:ext uri="{FF2B5EF4-FFF2-40B4-BE49-F238E27FC236}">
                <a16:creationId xmlns:a16="http://schemas.microsoft.com/office/drawing/2014/main" id="{C6416290-3F46-3AEA-0422-668E1023C0ED}"/>
              </a:ext>
            </a:extLst>
          </p:cNvPr>
          <p:cNvPicPr>
            <a:picLocks noChangeAspect="1"/>
          </p:cNvPicPr>
          <p:nvPr/>
        </p:nvPicPr>
        <p:blipFill>
          <a:blip r:embed="rId7"/>
          <a:stretch>
            <a:fillRect/>
          </a:stretch>
        </p:blipFill>
        <p:spPr>
          <a:xfrm rot="496222">
            <a:off x="7564501" y="2223691"/>
            <a:ext cx="3447361" cy="4130932"/>
          </a:xfrm>
          <a:prstGeom prst="rect">
            <a:avLst/>
          </a:prstGeom>
          <a:effectLst>
            <a:outerShdw blurRad="63500" sx="110000" sy="110000" algn="ctr" rotWithShape="0">
              <a:prstClr val="black">
                <a:alpha val="40000"/>
              </a:prstClr>
            </a:outerShdw>
          </a:effectLst>
        </p:spPr>
      </p:pic>
    </p:spTree>
    <p:extLst>
      <p:ext uri="{BB962C8B-B14F-4D97-AF65-F5344CB8AC3E}">
        <p14:creationId xmlns:p14="http://schemas.microsoft.com/office/powerpoint/2010/main" val="2532716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769E61-4A8D-3159-F637-0780D22A07B3}"/>
              </a:ext>
            </a:extLst>
          </p:cNvPr>
          <p:cNvSpPr txBox="1">
            <a:spLocks/>
          </p:cNvSpPr>
          <p:nvPr/>
        </p:nvSpPr>
        <p:spPr>
          <a:xfrm>
            <a:off x="4859866" y="671623"/>
            <a:ext cx="7332133" cy="12743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latin typeface="Century Gothic" panose="020B0502020202020204" pitchFamily="34" charset="0"/>
              </a:rPr>
              <a:t>IN THE FIELD OF PLAY: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Services and Resources</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24" name="Content Placeholder 2">
            <a:extLst>
              <a:ext uri="{FF2B5EF4-FFF2-40B4-BE49-F238E27FC236}">
                <a16:creationId xmlns:a16="http://schemas.microsoft.com/office/drawing/2014/main" id="{9A5899CB-B787-1C73-2C02-B120EF32B472}"/>
              </a:ext>
            </a:extLst>
          </p:cNvPr>
          <p:cNvSpPr txBox="1">
            <a:spLocks/>
          </p:cNvSpPr>
          <p:nvPr/>
        </p:nvSpPr>
        <p:spPr>
          <a:xfrm>
            <a:off x="0" y="2285156"/>
            <a:ext cx="8297693"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b="1" dirty="0"/>
              <a:t>Awareness Resources and Health Communication Campaigns</a:t>
            </a:r>
            <a:endParaRPr lang="en-US" dirty="0"/>
          </a:p>
          <a:p>
            <a:pPr marL="800100" lvl="1" indent="-342900" algn="l">
              <a:buFont typeface="Arial" panose="020B0604020202020204" pitchFamily="34" charset="0"/>
              <a:buChar char="•"/>
            </a:pPr>
            <a:r>
              <a:rPr lang="en-US" dirty="0"/>
              <a:t>Our website: </a:t>
            </a:r>
            <a:r>
              <a:rPr lang="en-US" u="sng" dirty="0">
                <a:hlinkClick r:id="rId4"/>
              </a:rPr>
              <a:t>www.LGRMS.com</a:t>
            </a:r>
            <a:r>
              <a:rPr lang="en-US" u="sng" dirty="0"/>
              <a:t> </a:t>
            </a:r>
            <a:r>
              <a:rPr lang="en-US" dirty="0"/>
              <a:t> offers access to a wide array of wellbeing resources</a:t>
            </a:r>
          </a:p>
          <a:p>
            <a:pPr marL="1371600" lvl="2" indent="-457200" algn="l">
              <a:buSzPct val="75000"/>
              <a:buFont typeface="Arial" panose="020B0604020202020204" pitchFamily="34" charset="0"/>
              <a:buChar char="•"/>
            </a:pPr>
            <a:r>
              <a:rPr lang="en-US" sz="2600" dirty="0">
                <a:latin typeface="Freestyle Script" panose="030804020302050B0404" pitchFamily="66" charset="0"/>
              </a:rPr>
              <a:t>2022 Health Promotion Champion Training Manual</a:t>
            </a:r>
            <a:r>
              <a:rPr lang="en-US" sz="2600" dirty="0"/>
              <a:t> </a:t>
            </a:r>
          </a:p>
          <a:p>
            <a:pPr marL="1657350" lvl="3" indent="-285750" algn="l">
              <a:buFont typeface="Arial" panose="020B0604020202020204" pitchFamily="34" charset="0"/>
              <a:buChar char="•"/>
            </a:pPr>
            <a:r>
              <a:rPr lang="en-US" dirty="0"/>
              <a:t>Appendix contains planning templates, flyers, community resources, and more!</a:t>
            </a:r>
          </a:p>
          <a:p>
            <a:pPr marL="1257300" lvl="2" indent="-342900" algn="l">
              <a:buFont typeface="Arial" panose="020B0604020202020204" pitchFamily="34" charset="0"/>
              <a:buChar char="•"/>
            </a:pPr>
            <a:r>
              <a:rPr lang="en-US" dirty="0"/>
              <a:t>Health Promotion Interest Survey </a:t>
            </a:r>
          </a:p>
          <a:p>
            <a:pPr marL="1257300" lvl="2" indent="-342900" algn="l">
              <a:buFont typeface="Arial" panose="020B0604020202020204" pitchFamily="34" charset="0"/>
              <a:buChar char="•"/>
            </a:pPr>
            <a:r>
              <a:rPr lang="en-US" dirty="0"/>
              <a:t>Weekly Health Scoop</a:t>
            </a:r>
          </a:p>
          <a:p>
            <a:pPr marL="1257300" lvl="2" indent="-342900" algn="l">
              <a:buFont typeface="Arial" panose="020B0604020202020204" pitchFamily="34" charset="0"/>
              <a:buChar char="•"/>
            </a:pPr>
            <a:r>
              <a:rPr lang="en-US" dirty="0"/>
              <a:t>Health and Wellbeing Poster Campaign</a:t>
            </a:r>
          </a:p>
          <a:p>
            <a:pPr marL="1257300" lvl="2" indent="-342900" algn="l">
              <a:buFont typeface="Arial" panose="020B0604020202020204" pitchFamily="34" charset="0"/>
              <a:buChar char="•"/>
            </a:pPr>
            <a:r>
              <a:rPr lang="en-US" dirty="0"/>
              <a:t>Living Well Georgia in the SHARE Newsletter</a:t>
            </a:r>
          </a:p>
          <a:p>
            <a:pPr marL="1257300" lvl="2" indent="-342900" algn="l">
              <a:buFont typeface="Arial" panose="020B0604020202020204" pitchFamily="34" charset="0"/>
              <a:buChar char="•"/>
            </a:pPr>
            <a:r>
              <a:rPr lang="en-US" dirty="0"/>
              <a:t>Monthly Forum Call</a:t>
            </a:r>
          </a:p>
        </p:txBody>
      </p:sp>
      <p:pic>
        <p:nvPicPr>
          <p:cNvPr id="4" name="Picture 3">
            <a:extLst>
              <a:ext uri="{FF2B5EF4-FFF2-40B4-BE49-F238E27FC236}">
                <a16:creationId xmlns:a16="http://schemas.microsoft.com/office/drawing/2014/main" id="{4F73F8E0-8AEE-26C6-9B73-9B1A70DFD32B}"/>
              </a:ext>
            </a:extLst>
          </p:cNvPr>
          <p:cNvPicPr>
            <a:picLocks noChangeAspect="1"/>
          </p:cNvPicPr>
          <p:nvPr/>
        </p:nvPicPr>
        <p:blipFill>
          <a:blip r:embed="rId5"/>
          <a:stretch>
            <a:fillRect/>
          </a:stretch>
        </p:blipFill>
        <p:spPr>
          <a:xfrm>
            <a:off x="8297693" y="2115573"/>
            <a:ext cx="1555983" cy="2027901"/>
          </a:xfrm>
          <a:prstGeom prst="rect">
            <a:avLst/>
          </a:prstGeom>
          <a:effectLst>
            <a:outerShdw blurRad="63500" sx="110000" sy="110000" algn="ctr" rotWithShape="0">
              <a:schemeClr val="tx1">
                <a:alpha val="40000"/>
              </a:schemeClr>
            </a:outerShdw>
          </a:effectLst>
        </p:spPr>
      </p:pic>
      <p:pic>
        <p:nvPicPr>
          <p:cNvPr id="8" name="Picture 7">
            <a:extLst>
              <a:ext uri="{FF2B5EF4-FFF2-40B4-BE49-F238E27FC236}">
                <a16:creationId xmlns:a16="http://schemas.microsoft.com/office/drawing/2014/main" id="{AEC0B433-A372-7ED7-8CB4-A43667F0F1C3}"/>
              </a:ext>
            </a:extLst>
          </p:cNvPr>
          <p:cNvPicPr>
            <a:picLocks noChangeAspect="1"/>
          </p:cNvPicPr>
          <p:nvPr/>
        </p:nvPicPr>
        <p:blipFill>
          <a:blip r:embed="rId6"/>
          <a:stretch>
            <a:fillRect/>
          </a:stretch>
        </p:blipFill>
        <p:spPr>
          <a:xfrm>
            <a:off x="10260175" y="2126449"/>
            <a:ext cx="1597080" cy="2027900"/>
          </a:xfrm>
          <a:prstGeom prst="rect">
            <a:avLst/>
          </a:prstGeom>
          <a:effectLst>
            <a:outerShdw blurRad="63500" sx="110000" sy="110000" algn="ctr" rotWithShape="0">
              <a:prstClr val="black">
                <a:alpha val="40000"/>
              </a:prstClr>
            </a:outerShdw>
          </a:effectLst>
        </p:spPr>
      </p:pic>
      <p:pic>
        <p:nvPicPr>
          <p:cNvPr id="10" name="Picture 9">
            <a:extLst>
              <a:ext uri="{FF2B5EF4-FFF2-40B4-BE49-F238E27FC236}">
                <a16:creationId xmlns:a16="http://schemas.microsoft.com/office/drawing/2014/main" id="{C6296E72-D0C2-50E7-FFC8-A3947B45D378}"/>
              </a:ext>
            </a:extLst>
          </p:cNvPr>
          <p:cNvPicPr>
            <a:picLocks noChangeAspect="1"/>
          </p:cNvPicPr>
          <p:nvPr/>
        </p:nvPicPr>
        <p:blipFill>
          <a:blip r:embed="rId7"/>
          <a:stretch>
            <a:fillRect/>
          </a:stretch>
        </p:blipFill>
        <p:spPr>
          <a:xfrm>
            <a:off x="8124662" y="4334855"/>
            <a:ext cx="3838920" cy="2411067"/>
          </a:xfrm>
          <a:prstGeom prst="rect">
            <a:avLst/>
          </a:prstGeom>
        </p:spPr>
      </p:pic>
      <p:sp>
        <p:nvSpPr>
          <p:cNvPr id="7" name="Arrow: Down 6">
            <a:extLst>
              <a:ext uri="{FF2B5EF4-FFF2-40B4-BE49-F238E27FC236}">
                <a16:creationId xmlns:a16="http://schemas.microsoft.com/office/drawing/2014/main" id="{349DC2A4-3969-DF96-7B84-2226497DE7F3}"/>
              </a:ext>
            </a:extLst>
          </p:cNvPr>
          <p:cNvSpPr/>
          <p:nvPr/>
        </p:nvSpPr>
        <p:spPr>
          <a:xfrm>
            <a:off x="132726" y="1402653"/>
            <a:ext cx="1632278" cy="892292"/>
          </a:xfrm>
          <a:prstGeom prst="downArrow">
            <a:avLst/>
          </a:prstGeom>
          <a:solidFill>
            <a:schemeClr val="accent4">
              <a:lumMod val="75000"/>
            </a:schemeClr>
          </a:solidFill>
          <a:ln>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effectLst>
                <a:outerShdw blurRad="38100" dist="38100" dir="2700000" algn="tl">
                  <a:srgbClr val="000000">
                    <a:alpha val="43137"/>
                  </a:srgbClr>
                </a:outerShdw>
              </a:effectLst>
            </a:endParaRPr>
          </a:p>
          <a:p>
            <a:pPr algn="ctr"/>
            <a:r>
              <a:rPr lang="en-US" sz="1100" dirty="0">
                <a:effectLst>
                  <a:outerShdw blurRad="38100" dist="38100" dir="2700000" algn="tl">
                    <a:srgbClr val="000000">
                      <a:alpha val="43137"/>
                    </a:srgbClr>
                  </a:outerShdw>
                </a:effectLst>
              </a:rPr>
              <a:t>Workplace Offerings</a:t>
            </a:r>
          </a:p>
        </p:txBody>
      </p:sp>
    </p:spTree>
    <p:extLst>
      <p:ext uri="{BB962C8B-B14F-4D97-AF65-F5344CB8AC3E}">
        <p14:creationId xmlns:p14="http://schemas.microsoft.com/office/powerpoint/2010/main" val="472113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769E61-4A8D-3159-F637-0780D22A07B3}"/>
              </a:ext>
            </a:extLst>
          </p:cNvPr>
          <p:cNvSpPr txBox="1">
            <a:spLocks/>
          </p:cNvSpPr>
          <p:nvPr/>
        </p:nvSpPr>
        <p:spPr>
          <a:xfrm>
            <a:off x="4859866" y="671623"/>
            <a:ext cx="7332133" cy="12743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latin typeface="Century Gothic" panose="020B0502020202020204" pitchFamily="34" charset="0"/>
              </a:rPr>
              <a:t>IN THE FIELD OF PLAY: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Services and Resources</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24" name="Content Placeholder 2">
            <a:extLst>
              <a:ext uri="{FF2B5EF4-FFF2-40B4-BE49-F238E27FC236}">
                <a16:creationId xmlns:a16="http://schemas.microsoft.com/office/drawing/2014/main" id="{9A5899CB-B787-1C73-2C02-B120EF32B472}"/>
              </a:ext>
            </a:extLst>
          </p:cNvPr>
          <p:cNvSpPr txBox="1">
            <a:spLocks/>
          </p:cNvSpPr>
          <p:nvPr/>
        </p:nvSpPr>
        <p:spPr>
          <a:xfrm>
            <a:off x="1" y="2285156"/>
            <a:ext cx="6096000"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b="1" dirty="0"/>
              <a:t>Prevention and Health Education Trainings</a:t>
            </a:r>
            <a:endParaRPr lang="en-US" dirty="0"/>
          </a:p>
          <a:p>
            <a:pPr marL="800100" lvl="1" indent="-342900" algn="l">
              <a:buFont typeface="Arial" panose="020B0604020202020204" pitchFamily="34" charset="0"/>
              <a:buChar char="•"/>
            </a:pPr>
            <a:r>
              <a:rPr lang="en-US" dirty="0"/>
              <a:t>LGRMS Training</a:t>
            </a:r>
          </a:p>
          <a:p>
            <a:pPr marL="1257300" lvl="2" indent="-342900" algn="l">
              <a:buFont typeface="Arial" panose="020B0604020202020204" pitchFamily="34" charset="0"/>
              <a:buChar char="•"/>
            </a:pPr>
            <a:r>
              <a:rPr lang="en-US" dirty="0"/>
              <a:t>Physical Health</a:t>
            </a:r>
          </a:p>
          <a:p>
            <a:pPr marL="1257300" lvl="2" indent="-342900" algn="l">
              <a:buFont typeface="Arial" panose="020B0604020202020204" pitchFamily="34" charset="0"/>
              <a:buChar char="•"/>
            </a:pPr>
            <a:r>
              <a:rPr lang="en-US" dirty="0"/>
              <a:t>Emotional/Mental Health</a:t>
            </a:r>
          </a:p>
          <a:p>
            <a:pPr marL="1257300" lvl="2" indent="-342900" algn="l">
              <a:buFont typeface="Arial" panose="020B0604020202020204" pitchFamily="34" charset="0"/>
              <a:buChar char="•"/>
            </a:pPr>
            <a:r>
              <a:rPr lang="en-US" dirty="0"/>
              <a:t>General Health</a:t>
            </a:r>
          </a:p>
          <a:p>
            <a:pPr marL="1257300" lvl="2" indent="-342900" algn="l">
              <a:buFont typeface="Arial" panose="020B0604020202020204" pitchFamily="34" charset="0"/>
              <a:buChar char="•"/>
            </a:pPr>
            <a:r>
              <a:rPr lang="en-US" dirty="0"/>
              <a:t>Occupational Health</a:t>
            </a:r>
          </a:p>
          <a:p>
            <a:pPr marL="1257300" lvl="2" indent="-342900" algn="l">
              <a:buFont typeface="Arial" panose="020B0604020202020204" pitchFamily="34" charset="0"/>
              <a:buChar char="•"/>
            </a:pPr>
            <a:r>
              <a:rPr lang="en-US" dirty="0"/>
              <a:t>Leadership and Wellbeing Committee Training</a:t>
            </a:r>
          </a:p>
          <a:p>
            <a:pPr marL="1257300" lvl="2" indent="-342900" algn="l">
              <a:buFont typeface="Arial" panose="020B0604020202020204" pitchFamily="34" charset="0"/>
              <a:buChar char="•"/>
            </a:pPr>
            <a:r>
              <a:rPr lang="en-US" i="1" dirty="0"/>
              <a:t>Fast Forward</a:t>
            </a:r>
            <a:r>
              <a:rPr lang="en-US" dirty="0"/>
              <a:t> Series</a:t>
            </a:r>
            <a:endParaRPr lang="en-US" sz="2200" dirty="0"/>
          </a:p>
        </p:txBody>
      </p:sp>
      <p:pic>
        <p:nvPicPr>
          <p:cNvPr id="3" name="Picture 2">
            <a:extLst>
              <a:ext uri="{FF2B5EF4-FFF2-40B4-BE49-F238E27FC236}">
                <a16:creationId xmlns:a16="http://schemas.microsoft.com/office/drawing/2014/main" id="{6300CFAE-611C-5F2A-3E88-F320D258D261}"/>
              </a:ext>
            </a:extLst>
          </p:cNvPr>
          <p:cNvPicPr>
            <a:picLocks noChangeAspect="1"/>
          </p:cNvPicPr>
          <p:nvPr/>
        </p:nvPicPr>
        <p:blipFill>
          <a:blip r:embed="rId4"/>
          <a:stretch>
            <a:fillRect/>
          </a:stretch>
        </p:blipFill>
        <p:spPr>
          <a:xfrm>
            <a:off x="6333066" y="2250977"/>
            <a:ext cx="5334001" cy="4120502"/>
          </a:xfrm>
          <a:prstGeom prst="rect">
            <a:avLst/>
          </a:prstGeom>
          <a:effectLst>
            <a:outerShdw blurRad="63500" sx="110000" sy="110000" algn="ctr" rotWithShape="0">
              <a:prstClr val="black">
                <a:alpha val="40000"/>
              </a:prstClr>
            </a:outerShdw>
          </a:effectLst>
        </p:spPr>
      </p:pic>
      <p:sp>
        <p:nvSpPr>
          <p:cNvPr id="9" name="Arrow: Down 8">
            <a:extLst>
              <a:ext uri="{FF2B5EF4-FFF2-40B4-BE49-F238E27FC236}">
                <a16:creationId xmlns:a16="http://schemas.microsoft.com/office/drawing/2014/main" id="{595A1839-2C37-D26A-4A8D-524B8F2948E2}"/>
              </a:ext>
            </a:extLst>
          </p:cNvPr>
          <p:cNvSpPr/>
          <p:nvPr/>
        </p:nvSpPr>
        <p:spPr>
          <a:xfrm>
            <a:off x="132726" y="1402653"/>
            <a:ext cx="1632278" cy="892292"/>
          </a:xfrm>
          <a:prstGeom prst="downArrow">
            <a:avLst/>
          </a:prstGeom>
          <a:solidFill>
            <a:schemeClr val="accent4">
              <a:lumMod val="75000"/>
            </a:schemeClr>
          </a:solidFill>
          <a:ln>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effectLst>
                <a:outerShdw blurRad="38100" dist="38100" dir="2700000" algn="tl">
                  <a:srgbClr val="000000">
                    <a:alpha val="43137"/>
                  </a:srgbClr>
                </a:outerShdw>
              </a:effectLst>
            </a:endParaRPr>
          </a:p>
          <a:p>
            <a:pPr algn="ctr"/>
            <a:r>
              <a:rPr lang="en-US" sz="1100" dirty="0">
                <a:effectLst>
                  <a:outerShdw blurRad="38100" dist="38100" dir="2700000" algn="tl">
                    <a:srgbClr val="000000">
                      <a:alpha val="43137"/>
                    </a:srgbClr>
                  </a:outerShdw>
                </a:effectLst>
              </a:rPr>
              <a:t>Workplace Offerings</a:t>
            </a:r>
          </a:p>
        </p:txBody>
      </p:sp>
    </p:spTree>
    <p:extLst>
      <p:ext uri="{BB962C8B-B14F-4D97-AF65-F5344CB8AC3E}">
        <p14:creationId xmlns:p14="http://schemas.microsoft.com/office/powerpoint/2010/main" val="1028948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769E61-4A8D-3159-F637-0780D22A07B3}"/>
              </a:ext>
            </a:extLst>
          </p:cNvPr>
          <p:cNvSpPr txBox="1">
            <a:spLocks/>
          </p:cNvSpPr>
          <p:nvPr/>
        </p:nvSpPr>
        <p:spPr>
          <a:xfrm>
            <a:off x="4859866" y="671623"/>
            <a:ext cx="7332133" cy="12743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latin typeface="Century Gothic" panose="020B0502020202020204" pitchFamily="34" charset="0"/>
              </a:rPr>
              <a:t>IN THE FIELD OF PLAY: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Services and Resources</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24" name="Content Placeholder 2">
            <a:extLst>
              <a:ext uri="{FF2B5EF4-FFF2-40B4-BE49-F238E27FC236}">
                <a16:creationId xmlns:a16="http://schemas.microsoft.com/office/drawing/2014/main" id="{9A5899CB-B787-1C73-2C02-B120EF32B472}"/>
              </a:ext>
            </a:extLst>
          </p:cNvPr>
          <p:cNvSpPr txBox="1">
            <a:spLocks/>
          </p:cNvSpPr>
          <p:nvPr/>
        </p:nvSpPr>
        <p:spPr>
          <a:xfrm>
            <a:off x="1" y="2287123"/>
            <a:ext cx="12191998"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b="1" dirty="0"/>
              <a:t>Prevention and Health Education Trainings</a:t>
            </a:r>
          </a:p>
          <a:p>
            <a:pPr marL="800100" lvl="1" indent="-342900" algn="l">
              <a:buFont typeface="Arial" panose="020B0604020202020204" pitchFamily="34" charset="0"/>
              <a:buChar char="•"/>
            </a:pPr>
            <a:r>
              <a:rPr lang="en-US" dirty="0"/>
              <a:t>LGRMS Training</a:t>
            </a:r>
          </a:p>
          <a:p>
            <a:pPr marL="1257300" lvl="2" indent="-342900" algn="l">
              <a:buFont typeface="Arial" panose="020B0604020202020204" pitchFamily="34" charset="0"/>
              <a:buChar char="•"/>
            </a:pPr>
            <a:r>
              <a:rPr lang="en-US" dirty="0"/>
              <a:t>Anthem Resources, Toolkits, and </a:t>
            </a:r>
            <a:r>
              <a:rPr lang="en-US" dirty="0" err="1"/>
              <a:t>LiveHealth</a:t>
            </a:r>
            <a:r>
              <a:rPr lang="en-US" dirty="0"/>
              <a:t> Online</a:t>
            </a:r>
          </a:p>
          <a:p>
            <a:pPr marL="1257300" lvl="2" indent="-342900" algn="l">
              <a:buFont typeface="Arial" panose="020B0604020202020204" pitchFamily="34" charset="0"/>
              <a:buChar char="•"/>
            </a:pPr>
            <a:r>
              <a:rPr lang="en-US" dirty="0"/>
              <a:t>Health Risk Assessments (HRAs)</a:t>
            </a:r>
          </a:p>
          <a:p>
            <a:pPr marL="1714500" lvl="3" indent="-342900" algn="l">
              <a:buFont typeface="Arial" panose="020B0604020202020204" pitchFamily="34" charset="0"/>
              <a:buChar char="•"/>
            </a:pPr>
            <a:r>
              <a:rPr lang="en-US" dirty="0"/>
              <a:t>LGRMS HRA: Electronic and Paper</a:t>
            </a:r>
          </a:p>
          <a:p>
            <a:pPr marL="2171700" lvl="4" indent="-342900" algn="l">
              <a:buFont typeface="Arial" panose="020B0604020202020204" pitchFamily="34" charset="0"/>
              <a:buChar char="•"/>
            </a:pPr>
            <a:r>
              <a:rPr lang="en-US" sz="1400" dirty="0">
                <a:effectLst/>
                <a:ea typeface="Calibri" panose="020F0502020204030204" pitchFamily="34" charset="0"/>
              </a:rPr>
              <a:t>Types of HRAs: (1) Health Assessment</a:t>
            </a:r>
            <a:r>
              <a:rPr lang="en-US" sz="1400" dirty="0">
                <a:effectLst/>
              </a:rPr>
              <a:t>, (2) Short Health Assessment without Biometrics, (3) Financial Health, (4) Financial and General Health, (5) Short Financial and General Health without Biometrics, and (6) Coping &amp; Resilience</a:t>
            </a:r>
          </a:p>
          <a:p>
            <a:pPr marL="2171700" lvl="4" indent="-342900" algn="l">
              <a:buFont typeface="Arial" panose="020B0604020202020204" pitchFamily="34" charset="0"/>
              <a:buChar char="•"/>
            </a:pPr>
            <a:r>
              <a:rPr lang="en-US" sz="1400" dirty="0"/>
              <a:t>HRA Request Form and Eligibility File</a:t>
            </a:r>
          </a:p>
          <a:p>
            <a:pPr marL="1714500" lvl="3" indent="-342900" algn="l">
              <a:buFont typeface="Arial" panose="020B0604020202020204" pitchFamily="34" charset="0"/>
              <a:buChar char="•"/>
            </a:pPr>
            <a:r>
              <a:rPr lang="en-US" dirty="0"/>
              <a:t>Anthem BCBS HRA: Online through Anthem Portal</a:t>
            </a:r>
          </a:p>
          <a:p>
            <a:pPr marL="914400" lvl="1" indent="-457200" algn="l">
              <a:buFont typeface="Arial" panose="020B0604020202020204" pitchFamily="34" charset="0"/>
              <a:buChar char="•"/>
            </a:pPr>
            <a:r>
              <a:rPr lang="en-US" dirty="0" err="1"/>
              <a:t>LocalGovU</a:t>
            </a:r>
            <a:r>
              <a:rPr lang="en-US" dirty="0"/>
              <a:t> E-Learning</a:t>
            </a:r>
            <a:endParaRPr lang="en-US" sz="1600" dirty="0"/>
          </a:p>
          <a:p>
            <a:pPr marL="1257300" lvl="2" indent="-342900" algn="l">
              <a:buFont typeface="Arial" panose="020B0604020202020204" pitchFamily="34" charset="0"/>
              <a:buChar char="•"/>
            </a:pPr>
            <a:r>
              <a:rPr lang="en-US" dirty="0">
                <a:ea typeface="Calibri" panose="020F0502020204030204" pitchFamily="34" charset="0"/>
                <a:cs typeface="Times New Roman" panose="02020603050405020304" pitchFamily="18" charset="0"/>
              </a:rPr>
              <a:t>O</a:t>
            </a:r>
            <a:r>
              <a:rPr lang="en-US" dirty="0">
                <a:effectLst/>
                <a:ea typeface="Calibri" panose="020F0502020204030204" pitchFamily="34" charset="0"/>
                <a:cs typeface="Times New Roman" panose="02020603050405020304" pitchFamily="18" charset="0"/>
              </a:rPr>
              <a:t>nline training courses with topics in: Health Promotion &amp; Wellness, Employee Safety, Corrections, Law Enforcement, and Management</a:t>
            </a:r>
            <a:endParaRPr lang="en-US" dirty="0"/>
          </a:p>
          <a:p>
            <a:pPr marL="914400" lvl="1" indent="-457200" algn="l">
              <a:buFont typeface="Arial" panose="020B0604020202020204" pitchFamily="34" charset="0"/>
              <a:buChar char="•"/>
            </a:pPr>
            <a:r>
              <a:rPr lang="en-US" dirty="0"/>
              <a:t>Safety National</a:t>
            </a:r>
            <a:endParaRPr lang="en-US" sz="1600" dirty="0"/>
          </a:p>
          <a:p>
            <a:pPr marL="1257300" lvl="2" indent="-342900" algn="l">
              <a:buFont typeface="Arial" panose="020B0604020202020204" pitchFamily="34" charset="0"/>
              <a:buChar char="•"/>
            </a:pPr>
            <a:r>
              <a:rPr lang="en-US" dirty="0">
                <a:ea typeface="Calibri" panose="020F0502020204030204" pitchFamily="34" charset="0"/>
                <a:cs typeface="Times New Roman" panose="02020603050405020304" pitchFamily="18" charset="0"/>
              </a:rPr>
              <a:t>T</a:t>
            </a:r>
            <a:r>
              <a:rPr lang="en-US" dirty="0">
                <a:effectLst/>
                <a:ea typeface="Calibri" panose="020F0502020204030204" pitchFamily="34" charset="0"/>
                <a:cs typeface="Times New Roman" panose="02020603050405020304" pitchFamily="18" charset="0"/>
              </a:rPr>
              <a:t>raining and education, including classes and seminars on safety and risk control topics geared toward managers, supervisors, and employees</a:t>
            </a:r>
            <a:endParaRPr lang="en-US" dirty="0"/>
          </a:p>
        </p:txBody>
      </p:sp>
      <p:pic>
        <p:nvPicPr>
          <p:cNvPr id="2" name="F2A9A905-1183-44F0-AF7F-E96DB57F0486">
            <a:extLst>
              <a:ext uri="{FF2B5EF4-FFF2-40B4-BE49-F238E27FC236}">
                <a16:creationId xmlns:a16="http://schemas.microsoft.com/office/drawing/2014/main" id="{83C7AEBB-864D-1D08-7FC8-780E3639FD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20642" y="1981112"/>
            <a:ext cx="2419350" cy="1814513"/>
          </a:xfrm>
          <a:prstGeom prst="rect">
            <a:avLst/>
          </a:prstGeom>
          <a:noFill/>
          <a:ln>
            <a:noFill/>
          </a:ln>
          <a:effectLst>
            <a:outerShdw blurRad="63500" sx="110000" sy="110000" algn="ctr" rotWithShape="0">
              <a:prstClr val="black">
                <a:alpha val="40000"/>
              </a:prstClr>
            </a:outerShdw>
          </a:effectLst>
        </p:spPr>
      </p:pic>
      <p:pic>
        <p:nvPicPr>
          <p:cNvPr id="4" name="5C6F25C2-9904-4B60-A9F1-5F2C578E24D1">
            <a:extLst>
              <a:ext uri="{FF2B5EF4-FFF2-40B4-BE49-F238E27FC236}">
                <a16:creationId xmlns:a16="http://schemas.microsoft.com/office/drawing/2014/main" id="{3C8201F6-3282-5DF2-6ACF-02E6EDB5C1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7954" y="1981111"/>
            <a:ext cx="2419350" cy="1814513"/>
          </a:xfrm>
          <a:prstGeom prst="rect">
            <a:avLst/>
          </a:prstGeom>
          <a:noFill/>
          <a:ln>
            <a:noFill/>
          </a:ln>
          <a:effectLst>
            <a:outerShdw blurRad="63500" sx="110000" sy="110000" algn="ctr" rotWithShape="0">
              <a:prstClr val="black">
                <a:alpha val="40000"/>
              </a:prstClr>
            </a:outerShdw>
          </a:effectLst>
        </p:spPr>
      </p:pic>
      <p:sp>
        <p:nvSpPr>
          <p:cNvPr id="8" name="Arrow: Down 7">
            <a:extLst>
              <a:ext uri="{FF2B5EF4-FFF2-40B4-BE49-F238E27FC236}">
                <a16:creationId xmlns:a16="http://schemas.microsoft.com/office/drawing/2014/main" id="{E86B1EDB-8F60-E929-A17A-AF4F8028E192}"/>
              </a:ext>
            </a:extLst>
          </p:cNvPr>
          <p:cNvSpPr/>
          <p:nvPr/>
        </p:nvSpPr>
        <p:spPr>
          <a:xfrm>
            <a:off x="132726" y="1402653"/>
            <a:ext cx="1632278" cy="892292"/>
          </a:xfrm>
          <a:prstGeom prst="downArrow">
            <a:avLst/>
          </a:prstGeom>
          <a:solidFill>
            <a:schemeClr val="accent4">
              <a:lumMod val="75000"/>
            </a:schemeClr>
          </a:solidFill>
          <a:ln>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effectLst>
                <a:outerShdw blurRad="38100" dist="38100" dir="2700000" algn="tl">
                  <a:srgbClr val="000000">
                    <a:alpha val="43137"/>
                  </a:srgbClr>
                </a:outerShdw>
              </a:effectLst>
            </a:endParaRPr>
          </a:p>
          <a:p>
            <a:pPr algn="ctr"/>
            <a:r>
              <a:rPr lang="en-US" sz="1100" dirty="0">
                <a:effectLst>
                  <a:outerShdw blurRad="38100" dist="38100" dir="2700000" algn="tl">
                    <a:srgbClr val="000000">
                      <a:alpha val="43137"/>
                    </a:srgbClr>
                  </a:outerShdw>
                </a:effectLst>
              </a:rPr>
              <a:t>Workplace Offerings</a:t>
            </a:r>
          </a:p>
        </p:txBody>
      </p:sp>
    </p:spTree>
    <p:extLst>
      <p:ext uri="{BB962C8B-B14F-4D97-AF65-F5344CB8AC3E}">
        <p14:creationId xmlns:p14="http://schemas.microsoft.com/office/powerpoint/2010/main" val="4061494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769E61-4A8D-3159-F637-0780D22A07B3}"/>
              </a:ext>
            </a:extLst>
          </p:cNvPr>
          <p:cNvSpPr txBox="1">
            <a:spLocks/>
          </p:cNvSpPr>
          <p:nvPr/>
        </p:nvSpPr>
        <p:spPr>
          <a:xfrm>
            <a:off x="4859866" y="671623"/>
            <a:ext cx="7332133" cy="12743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latin typeface="Century Gothic" panose="020B0502020202020204" pitchFamily="34" charset="0"/>
              </a:rPr>
              <a:t>IN THE FIELD OF PLAY: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Services and Resources</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24" name="Content Placeholder 2">
            <a:extLst>
              <a:ext uri="{FF2B5EF4-FFF2-40B4-BE49-F238E27FC236}">
                <a16:creationId xmlns:a16="http://schemas.microsoft.com/office/drawing/2014/main" id="{9A5899CB-B787-1C73-2C02-B120EF32B472}"/>
              </a:ext>
            </a:extLst>
          </p:cNvPr>
          <p:cNvSpPr txBox="1">
            <a:spLocks/>
          </p:cNvSpPr>
          <p:nvPr/>
        </p:nvSpPr>
        <p:spPr>
          <a:xfrm>
            <a:off x="1" y="2287123"/>
            <a:ext cx="12191998"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b="1" dirty="0">
                <a:uFill>
                  <a:solidFill>
                    <a:schemeClr val="accent1"/>
                  </a:solidFill>
                </a:uFill>
              </a:rPr>
              <a:t>Behavior Change and Disease Management Programs</a:t>
            </a:r>
          </a:p>
          <a:p>
            <a:pPr marL="800100" lvl="1" indent="-342900" algn="l">
              <a:buFont typeface="Arial" panose="020B0604020202020204" pitchFamily="34" charset="0"/>
              <a:buChar char="•"/>
            </a:pPr>
            <a:r>
              <a:rPr lang="en-US" dirty="0"/>
              <a:t>Team Building </a:t>
            </a:r>
          </a:p>
          <a:p>
            <a:pPr marL="800100" lvl="1" indent="-342900" algn="l">
              <a:buFont typeface="Arial" panose="020B0604020202020204" pitchFamily="34" charset="0"/>
              <a:buChar char="•"/>
            </a:pPr>
            <a:r>
              <a:rPr lang="en-US" dirty="0"/>
              <a:t>Heart Health 6-Week Program</a:t>
            </a:r>
          </a:p>
          <a:p>
            <a:pPr marL="800100" lvl="1" indent="-342900" algn="l">
              <a:buFont typeface="Arial" panose="020B0604020202020204" pitchFamily="34" charset="0"/>
              <a:buChar char="•"/>
            </a:pPr>
            <a:r>
              <a:rPr lang="en-US" dirty="0" err="1"/>
              <a:t>Freshstart</a:t>
            </a:r>
            <a:r>
              <a:rPr lang="en-US" dirty="0"/>
              <a:t> Tobacco Cessation</a:t>
            </a:r>
          </a:p>
          <a:p>
            <a:pPr marL="800100" lvl="1" indent="-342900" algn="l">
              <a:buFont typeface="Arial" panose="020B0604020202020204" pitchFamily="34" charset="0"/>
              <a:buChar char="•"/>
            </a:pPr>
            <a:r>
              <a:rPr lang="en-US" dirty="0"/>
              <a:t>Healthy Workplace Consultations and Honors</a:t>
            </a:r>
          </a:p>
          <a:p>
            <a:pPr marL="1257300" lvl="2" indent="-342900" algn="l">
              <a:buFont typeface="Arial" panose="020B0604020202020204" pitchFamily="34" charset="0"/>
              <a:buChar char="•"/>
            </a:pPr>
            <a:r>
              <a:rPr lang="en-US" dirty="0"/>
              <a:t>Wellbeing Program Action Planning</a:t>
            </a:r>
          </a:p>
          <a:p>
            <a:pPr marL="1257300" lvl="2" indent="-342900" algn="l">
              <a:buFont typeface="Arial" panose="020B0604020202020204" pitchFamily="34" charset="0"/>
              <a:buChar char="•"/>
            </a:pPr>
            <a:r>
              <a:rPr lang="en-US" dirty="0"/>
              <a:t>Workplace Health Audit</a:t>
            </a:r>
          </a:p>
          <a:p>
            <a:pPr marL="1257300" lvl="2" indent="-342900" algn="l">
              <a:buFont typeface="Arial" panose="020B0604020202020204" pitchFamily="34" charset="0"/>
              <a:buChar char="•"/>
            </a:pPr>
            <a:r>
              <a:rPr lang="en-US" dirty="0"/>
              <a:t>HRA Group Summary Report Analysis</a:t>
            </a:r>
          </a:p>
          <a:p>
            <a:pPr marL="1257300" lvl="2" indent="-342900" algn="l">
              <a:buFont typeface="Arial" panose="020B0604020202020204" pitchFamily="34" charset="0"/>
              <a:buChar char="•"/>
            </a:pPr>
            <a:r>
              <a:rPr lang="en-US" dirty="0"/>
              <a:t>Eudaemonia Award Program*</a:t>
            </a:r>
          </a:p>
        </p:txBody>
      </p:sp>
      <p:sp>
        <p:nvSpPr>
          <p:cNvPr id="5" name="Arrow: Down 4">
            <a:extLst>
              <a:ext uri="{FF2B5EF4-FFF2-40B4-BE49-F238E27FC236}">
                <a16:creationId xmlns:a16="http://schemas.microsoft.com/office/drawing/2014/main" id="{EBB4370A-9899-BC8B-A1AF-B0AE5ABB5FF8}"/>
              </a:ext>
            </a:extLst>
          </p:cNvPr>
          <p:cNvSpPr/>
          <p:nvPr/>
        </p:nvSpPr>
        <p:spPr>
          <a:xfrm>
            <a:off x="132726" y="1402653"/>
            <a:ext cx="1632278" cy="892292"/>
          </a:xfrm>
          <a:prstGeom prst="downArrow">
            <a:avLst/>
          </a:prstGeom>
          <a:solidFill>
            <a:schemeClr val="accent4">
              <a:lumMod val="75000"/>
            </a:schemeClr>
          </a:solidFill>
          <a:ln>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effectLst>
                <a:outerShdw blurRad="38100" dist="38100" dir="2700000" algn="tl">
                  <a:srgbClr val="000000">
                    <a:alpha val="43137"/>
                  </a:srgbClr>
                </a:outerShdw>
              </a:effectLst>
            </a:endParaRPr>
          </a:p>
          <a:p>
            <a:pPr algn="ctr"/>
            <a:r>
              <a:rPr lang="en-US" sz="1100" dirty="0">
                <a:effectLst>
                  <a:outerShdw blurRad="38100" dist="38100" dir="2700000" algn="tl">
                    <a:srgbClr val="000000">
                      <a:alpha val="43137"/>
                    </a:srgbClr>
                  </a:outerShdw>
                </a:effectLst>
              </a:rPr>
              <a:t>Workplace Offerings</a:t>
            </a:r>
          </a:p>
        </p:txBody>
      </p:sp>
    </p:spTree>
    <p:extLst>
      <p:ext uri="{BB962C8B-B14F-4D97-AF65-F5344CB8AC3E}">
        <p14:creationId xmlns:p14="http://schemas.microsoft.com/office/powerpoint/2010/main" val="944118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BA954D23-8DFC-3F8D-3591-745B3D894DB3}"/>
              </a:ext>
            </a:extLst>
          </p:cNvPr>
          <p:cNvSpPr txBox="1">
            <a:spLocks/>
          </p:cNvSpPr>
          <p:nvPr/>
        </p:nvSpPr>
        <p:spPr>
          <a:xfrm>
            <a:off x="3694922" y="1729529"/>
            <a:ext cx="5430417" cy="16994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Place the contents of your presentation here!</a:t>
            </a:r>
          </a:p>
          <a:p>
            <a:pPr algn="l"/>
            <a:endParaRPr lang="en-US" sz="1600" dirty="0"/>
          </a:p>
          <a:p>
            <a:pPr marL="285750" indent="-285750" algn="l">
              <a:buFont typeface="Arial" panose="020B0604020202020204" pitchFamily="34" charset="0"/>
              <a:buChar char="•"/>
            </a:pPr>
            <a:r>
              <a:rPr lang="en-US" sz="1600" dirty="0"/>
              <a:t>Add bullet points etc.</a:t>
            </a:r>
          </a:p>
          <a:p>
            <a:pPr marL="285750" indent="-285750" algn="l">
              <a:buFont typeface="Arial" panose="020B0604020202020204" pitchFamily="34" charset="0"/>
              <a:buChar char="•"/>
            </a:pPr>
            <a:r>
              <a:rPr lang="en-US" sz="1600" dirty="0"/>
              <a:t>Second point here</a:t>
            </a:r>
          </a:p>
          <a:p>
            <a:pPr marL="285750" indent="-285750" algn="l">
              <a:buFont typeface="Arial" panose="020B0604020202020204" pitchFamily="34" charset="0"/>
              <a:buChar char="•"/>
            </a:pPr>
            <a:r>
              <a:rPr lang="en-US" sz="1600" dirty="0"/>
              <a:t>Third point here</a:t>
            </a:r>
          </a:p>
        </p:txBody>
      </p:sp>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0" y="2285156"/>
            <a:ext cx="12191999" cy="457284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b="1" dirty="0">
                <a:solidFill>
                  <a:schemeClr val="bg1"/>
                </a:solidFill>
                <a:uFill>
                  <a:solidFill>
                    <a:schemeClr val="accent1"/>
                  </a:solidFill>
                </a:uFill>
              </a:rPr>
              <a:t>Grant Requirements</a:t>
            </a:r>
          </a:p>
          <a:p>
            <a:pPr marL="800100" lvl="1" indent="-342900" algn="l">
              <a:buFont typeface="Arial" panose="020B0604020202020204" pitchFamily="34" charset="0"/>
              <a:buChar char="•"/>
            </a:pPr>
            <a:r>
              <a:rPr lang="en-US" b="1" dirty="0">
                <a:solidFill>
                  <a:schemeClr val="bg1"/>
                </a:solidFill>
              </a:rPr>
              <a:t>Yard 1. </a:t>
            </a:r>
            <a:r>
              <a:rPr lang="en-US" dirty="0">
                <a:solidFill>
                  <a:schemeClr val="bg1"/>
                </a:solidFill>
              </a:rPr>
              <a:t>Designate a Health Promotion Champion</a:t>
            </a:r>
          </a:p>
          <a:p>
            <a:pPr marL="800100" lvl="1" indent="-342900" algn="l">
              <a:buFont typeface="Arial" panose="020B0604020202020204" pitchFamily="34" charset="0"/>
              <a:buChar char="•"/>
            </a:pPr>
            <a:r>
              <a:rPr lang="en-US" b="1" dirty="0">
                <a:solidFill>
                  <a:schemeClr val="bg1"/>
                </a:solidFill>
              </a:rPr>
              <a:t>Yard 2. </a:t>
            </a:r>
            <a:r>
              <a:rPr lang="en-US" dirty="0">
                <a:solidFill>
                  <a:schemeClr val="bg1"/>
                </a:solidFill>
              </a:rPr>
              <a:t>Attend the Health Promotion Champion Training workshop </a:t>
            </a:r>
          </a:p>
          <a:p>
            <a:pPr marL="800100" lvl="1" indent="-342900" algn="l">
              <a:buFont typeface="Arial" panose="020B0604020202020204" pitchFamily="34" charset="0"/>
              <a:buChar char="•"/>
            </a:pPr>
            <a:r>
              <a:rPr lang="en-US" b="1" dirty="0">
                <a:solidFill>
                  <a:schemeClr val="bg1"/>
                </a:solidFill>
              </a:rPr>
              <a:t>Yard 3.</a:t>
            </a:r>
            <a:r>
              <a:rPr lang="en-US" dirty="0">
                <a:solidFill>
                  <a:schemeClr val="bg1"/>
                </a:solidFill>
              </a:rPr>
              <a:t> </a:t>
            </a:r>
          </a:p>
          <a:p>
            <a:pPr marL="1257300" lvl="2" indent="-342900" algn="l">
              <a:buFont typeface="Arial" panose="020B0604020202020204" pitchFamily="34" charset="0"/>
              <a:buChar char="•"/>
            </a:pPr>
            <a:r>
              <a:rPr lang="en-US" sz="2000" dirty="0">
                <a:solidFill>
                  <a:schemeClr val="bg1"/>
                </a:solidFill>
              </a:rPr>
              <a:t>Distribute an initial Grant Press Release to local media and all employees announcing support of the program </a:t>
            </a:r>
          </a:p>
          <a:p>
            <a:pPr marL="1257300" lvl="2" indent="-342900" algn="l">
              <a:buFont typeface="Arial" panose="020B0604020202020204" pitchFamily="34" charset="0"/>
              <a:buChar char="•"/>
            </a:pPr>
            <a:r>
              <a:rPr lang="en-US" sz="2000" dirty="0">
                <a:solidFill>
                  <a:schemeClr val="bg1"/>
                </a:solidFill>
              </a:rPr>
              <a:t>Implement at least two communications to employees promoting the </a:t>
            </a:r>
            <a:r>
              <a:rPr lang="en-US" sz="2000" i="1" dirty="0">
                <a:solidFill>
                  <a:schemeClr val="bg1"/>
                </a:solidFill>
              </a:rPr>
              <a:t>Anthem Blue Cross Blue Shield 24/7 </a:t>
            </a:r>
            <a:r>
              <a:rPr lang="en-US" sz="2000" i="1" dirty="0" err="1">
                <a:solidFill>
                  <a:schemeClr val="bg1"/>
                </a:solidFill>
              </a:rPr>
              <a:t>NurseLine</a:t>
            </a:r>
            <a:r>
              <a:rPr lang="en-US" sz="2000" i="1" dirty="0">
                <a:solidFill>
                  <a:schemeClr val="bg1"/>
                </a:solidFill>
              </a:rPr>
              <a:t> </a:t>
            </a:r>
            <a:r>
              <a:rPr lang="en-US" sz="2000" dirty="0">
                <a:solidFill>
                  <a:schemeClr val="bg1"/>
                </a:solidFill>
              </a:rPr>
              <a:t>and four other Anthem health communications during the year </a:t>
            </a:r>
          </a:p>
          <a:p>
            <a:pPr marL="800100" lvl="1" indent="-342900" algn="l">
              <a:buFont typeface="Arial" panose="020B0604020202020204" pitchFamily="34" charset="0"/>
              <a:buChar char="•"/>
            </a:pPr>
            <a:r>
              <a:rPr lang="en-US" dirty="0">
                <a:solidFill>
                  <a:schemeClr val="bg1"/>
                </a:solidFill>
              </a:rPr>
              <a:t> </a:t>
            </a:r>
            <a:r>
              <a:rPr lang="en-US" b="1" dirty="0">
                <a:solidFill>
                  <a:schemeClr val="bg1"/>
                </a:solidFill>
              </a:rPr>
              <a:t> Yard 4.</a:t>
            </a:r>
            <a:r>
              <a:rPr lang="en-US" dirty="0">
                <a:solidFill>
                  <a:schemeClr val="bg1"/>
                </a:solidFill>
              </a:rPr>
              <a:t> </a:t>
            </a:r>
          </a:p>
          <a:p>
            <a:pPr marL="1257300" lvl="2" indent="-342900" algn="l">
              <a:buFont typeface="Arial" panose="020B0604020202020204" pitchFamily="34" charset="0"/>
              <a:buChar char="•"/>
            </a:pPr>
            <a:r>
              <a:rPr lang="en-US" sz="2000" dirty="0">
                <a:solidFill>
                  <a:schemeClr val="bg1"/>
                </a:solidFill>
              </a:rPr>
              <a:t>Complete Health Risk Assessment (HRA)</a:t>
            </a:r>
            <a:r>
              <a:rPr lang="en-US" sz="2000" b="1" dirty="0">
                <a:solidFill>
                  <a:schemeClr val="bg1"/>
                </a:solidFill>
              </a:rPr>
              <a:t>	</a:t>
            </a:r>
          </a:p>
          <a:p>
            <a:pPr marL="1257300" lvl="2" indent="-342900" algn="l">
              <a:buFont typeface="Arial" panose="020B0604020202020204" pitchFamily="34" charset="0"/>
              <a:buChar char="•"/>
            </a:pPr>
            <a:r>
              <a:rPr lang="en-US" sz="2000" dirty="0">
                <a:solidFill>
                  <a:schemeClr val="bg1"/>
                </a:solidFill>
              </a:rPr>
              <a:t>HRA Results Review    </a:t>
            </a:r>
          </a:p>
          <a:p>
            <a:pPr marL="800100" lvl="1" indent="-342900" algn="l">
              <a:buFont typeface="Arial" panose="020B0604020202020204" pitchFamily="34" charset="0"/>
              <a:buChar char="•"/>
            </a:pPr>
            <a:r>
              <a:rPr lang="en-US" b="1" dirty="0">
                <a:solidFill>
                  <a:schemeClr val="bg1"/>
                </a:solidFill>
              </a:rPr>
              <a:t>Yard 5.</a:t>
            </a:r>
          </a:p>
          <a:p>
            <a:pPr marL="1257300" lvl="2" indent="-342900" algn="l">
              <a:buFont typeface="Arial" panose="020B0604020202020204" pitchFamily="34" charset="0"/>
              <a:buChar char="•"/>
            </a:pPr>
            <a:r>
              <a:rPr lang="en-US" sz="2000" dirty="0">
                <a:solidFill>
                  <a:schemeClr val="bg1"/>
                </a:solidFill>
              </a:rPr>
              <a:t>Implement a Workplace Wellness Policy</a:t>
            </a:r>
          </a:p>
          <a:p>
            <a:pPr marL="1257300" lvl="2" indent="-342900" algn="l">
              <a:buFont typeface="Arial" panose="020B0604020202020204" pitchFamily="34" charset="0"/>
              <a:buChar char="•"/>
            </a:pPr>
            <a:r>
              <a:rPr lang="en-US" sz="2000" dirty="0">
                <a:solidFill>
                  <a:schemeClr val="bg1"/>
                </a:solidFill>
              </a:rPr>
              <a:t>Participate in Wellbeing Committee Meetings</a:t>
            </a:r>
          </a:p>
          <a:p>
            <a:pPr algn="l"/>
            <a:endParaRPr lang="en-US" dirty="0">
              <a:solidFill>
                <a:schemeClr val="bg1"/>
              </a:solidFill>
            </a:endParaRPr>
          </a:p>
        </p:txBody>
      </p:sp>
      <p:sp>
        <p:nvSpPr>
          <p:cNvPr id="16" name="Title 1">
            <a:extLst>
              <a:ext uri="{FF2B5EF4-FFF2-40B4-BE49-F238E27FC236}">
                <a16:creationId xmlns:a16="http://schemas.microsoft.com/office/drawing/2014/main" id="{A0244E8A-B3BD-0EAA-15DB-29B979505DE2}"/>
              </a:ext>
            </a:extLst>
          </p:cNvPr>
          <p:cNvSpPr>
            <a:spLocks noGrp="1" noRot="1" noMove="1" noResize="1" noEditPoints="1" noAdjustHandles="1" noChangeArrowheads="1" noChangeShapeType="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LINE OF SCRIMMAGE: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Gain Yards</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968622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0" y="2285156"/>
            <a:ext cx="12191999" cy="45728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b="1" dirty="0">
                <a:solidFill>
                  <a:schemeClr val="bg1"/>
                </a:solidFill>
                <a:uFill>
                  <a:solidFill>
                    <a:schemeClr val="accent1"/>
                  </a:solidFill>
                </a:uFill>
              </a:rPr>
              <a:t>Grant Requirements</a:t>
            </a:r>
          </a:p>
          <a:p>
            <a:pPr marL="800100" lvl="1" indent="-342900" algn="l">
              <a:buFont typeface="Arial" panose="020B0604020202020204" pitchFamily="34" charset="0"/>
              <a:buChar char="•"/>
            </a:pPr>
            <a:r>
              <a:rPr lang="en-US" b="1" dirty="0">
                <a:solidFill>
                  <a:schemeClr val="bg1"/>
                </a:solidFill>
              </a:rPr>
              <a:t>Yard 6. </a:t>
            </a:r>
            <a:r>
              <a:rPr lang="en-US" dirty="0">
                <a:solidFill>
                  <a:schemeClr val="bg1"/>
                </a:solidFill>
              </a:rPr>
              <a:t>Offer at least two health promotion programs to all employees</a:t>
            </a:r>
          </a:p>
          <a:p>
            <a:pPr marL="1257300" lvl="2" indent="-342900" algn="l">
              <a:buFont typeface="Arial" panose="020B0604020202020204" pitchFamily="34" charset="0"/>
              <a:buChar char="•"/>
            </a:pPr>
            <a:r>
              <a:rPr lang="en-US" sz="2000" dirty="0">
                <a:solidFill>
                  <a:schemeClr val="bg1"/>
                </a:solidFill>
              </a:rPr>
              <a:t>Examples: </a:t>
            </a:r>
            <a:r>
              <a:rPr lang="en-US" sz="2000" dirty="0">
                <a:solidFill>
                  <a:schemeClr val="bg1"/>
                </a:solidFill>
                <a:effectLst/>
                <a:latin typeface="Arial" panose="020B0604020202020204" pitchFamily="34" charset="0"/>
                <a:ea typeface="Times New Roman" panose="02020603050405020304" pitchFamily="18" charset="0"/>
              </a:rPr>
              <a:t>immunization program (flu shots), health trainings, lunch and learns, cancer screenings, CPR/First-Aid training, tobacco use reduction program, nutrition-weight programs, stress management programs, etc.</a:t>
            </a:r>
            <a:endParaRPr lang="en-US" sz="2000" dirty="0">
              <a:solidFill>
                <a:schemeClr val="bg1"/>
              </a:solidFill>
            </a:endParaRPr>
          </a:p>
          <a:p>
            <a:pPr marL="800100" lvl="1" indent="-342900" algn="l">
              <a:buFont typeface="Arial" panose="020B0604020202020204" pitchFamily="34" charset="0"/>
              <a:buChar char="•"/>
            </a:pPr>
            <a:r>
              <a:rPr lang="en-US" b="1" dirty="0">
                <a:solidFill>
                  <a:schemeClr val="bg1"/>
                </a:solidFill>
              </a:rPr>
              <a:t>Yard 7. </a:t>
            </a:r>
            <a:r>
              <a:rPr lang="en-US" dirty="0">
                <a:solidFill>
                  <a:schemeClr val="bg1"/>
                </a:solidFill>
              </a:rPr>
              <a:t>Create a 12-month Action Plan for the workplace wellbeing program; including awareness, communications, prevention and behavior change programs</a:t>
            </a:r>
          </a:p>
          <a:p>
            <a:pPr marL="800100" lvl="1" indent="-342900" algn="l">
              <a:buFont typeface="Arial" panose="020B0604020202020204" pitchFamily="34" charset="0"/>
              <a:buChar char="•"/>
            </a:pPr>
            <a:r>
              <a:rPr lang="en-US" b="1" dirty="0">
                <a:solidFill>
                  <a:schemeClr val="bg1"/>
                </a:solidFill>
              </a:rPr>
              <a:t>Yard 8. </a:t>
            </a:r>
          </a:p>
          <a:p>
            <a:pPr marL="1257300" lvl="2" indent="-342900" algn="l">
              <a:buFont typeface="Arial" panose="020B0604020202020204" pitchFamily="34" charset="0"/>
              <a:buChar char="•"/>
            </a:pPr>
            <a:r>
              <a:rPr lang="en-US" sz="2000" dirty="0">
                <a:solidFill>
                  <a:schemeClr val="bg1"/>
                </a:solidFill>
              </a:rPr>
              <a:t>Mid-Point Check (</a:t>
            </a:r>
            <a:r>
              <a:rPr lang="en-US" sz="2000" i="1" dirty="0">
                <a:solidFill>
                  <a:schemeClr val="bg1"/>
                </a:solidFill>
              </a:rPr>
              <a:t>Due January 1) </a:t>
            </a:r>
            <a:endParaRPr lang="en-US" sz="2000" dirty="0">
              <a:solidFill>
                <a:schemeClr val="bg1"/>
              </a:solidFill>
            </a:endParaRPr>
          </a:p>
          <a:p>
            <a:pPr marL="1257300" lvl="2" indent="-342900" algn="l">
              <a:buFont typeface="Arial" panose="020B0604020202020204" pitchFamily="34" charset="0"/>
              <a:buChar char="•"/>
            </a:pPr>
            <a:r>
              <a:rPr lang="en-US" sz="2000" dirty="0">
                <a:solidFill>
                  <a:schemeClr val="bg1"/>
                </a:solidFill>
              </a:rPr>
              <a:t>Year-End Report </a:t>
            </a:r>
            <a:r>
              <a:rPr lang="en-US" sz="2000" i="1" dirty="0">
                <a:solidFill>
                  <a:schemeClr val="bg1"/>
                </a:solidFill>
              </a:rPr>
              <a:t>(Due June 1) </a:t>
            </a:r>
            <a:endParaRPr lang="en-US" sz="2000" dirty="0">
              <a:solidFill>
                <a:schemeClr val="bg1"/>
              </a:solidFill>
            </a:endParaRPr>
          </a:p>
          <a:p>
            <a:pPr marL="1257300" lvl="2" indent="-342900" algn="l">
              <a:buFont typeface="Arial" panose="020B0604020202020204" pitchFamily="34" charset="0"/>
              <a:buChar char="•"/>
            </a:pPr>
            <a:r>
              <a:rPr lang="en-US" sz="2000" dirty="0">
                <a:solidFill>
                  <a:schemeClr val="bg1"/>
                </a:solidFill>
              </a:rPr>
              <a:t>Receipts </a:t>
            </a:r>
            <a:r>
              <a:rPr lang="en-US" sz="2000" i="1" dirty="0">
                <a:solidFill>
                  <a:schemeClr val="bg1"/>
                </a:solidFill>
              </a:rPr>
              <a:t>(Due June 1)</a:t>
            </a:r>
            <a:r>
              <a:rPr lang="en-US" sz="2000" b="1" dirty="0">
                <a:solidFill>
                  <a:schemeClr val="bg1"/>
                </a:solidFill>
              </a:rPr>
              <a:t> </a:t>
            </a:r>
            <a:endParaRPr lang="en-US" sz="2000" dirty="0">
              <a:solidFill>
                <a:schemeClr val="bg1"/>
              </a:solidFill>
            </a:endParaRPr>
          </a:p>
          <a:p>
            <a:pPr marL="1257300" lvl="2" indent="-342900" algn="l">
              <a:buFont typeface="Arial" panose="020B0604020202020204" pitchFamily="34" charset="0"/>
              <a:buChar char="•"/>
            </a:pPr>
            <a:r>
              <a:rPr lang="en-US" sz="2000" dirty="0">
                <a:solidFill>
                  <a:schemeClr val="bg1"/>
                </a:solidFill>
              </a:rPr>
              <a:t>Grant Requirements Checklist </a:t>
            </a:r>
            <a:r>
              <a:rPr lang="en-US" sz="2000" i="1" dirty="0">
                <a:solidFill>
                  <a:schemeClr val="bg1"/>
                </a:solidFill>
              </a:rPr>
              <a:t>(Due June 1)</a:t>
            </a:r>
            <a:r>
              <a:rPr lang="en-US" sz="2000" dirty="0">
                <a:solidFill>
                  <a:schemeClr val="bg1"/>
                </a:solidFill>
              </a:rPr>
              <a:t> </a:t>
            </a:r>
          </a:p>
          <a:p>
            <a:pPr marL="800100" lvl="1" indent="-342900" algn="l">
              <a:buFont typeface="Arial" panose="020B0604020202020204" pitchFamily="34" charset="0"/>
              <a:buChar char="•"/>
            </a:pPr>
            <a:r>
              <a:rPr lang="en-US" cap="small" dirty="0">
                <a:solidFill>
                  <a:schemeClr val="bg1"/>
                </a:solidFill>
              </a:rPr>
              <a:t> </a:t>
            </a:r>
            <a:r>
              <a:rPr lang="en-US" b="1" dirty="0">
                <a:solidFill>
                  <a:schemeClr val="bg1"/>
                </a:solidFill>
              </a:rPr>
              <a:t>Yard 9.</a:t>
            </a:r>
            <a:r>
              <a:rPr lang="en-US" dirty="0">
                <a:solidFill>
                  <a:schemeClr val="bg1"/>
                </a:solidFill>
              </a:rPr>
              <a:t> Attend at least one other LGRMS HPS Regional Training class during the current Grant year</a:t>
            </a:r>
          </a:p>
        </p:txBody>
      </p:sp>
      <p:sp>
        <p:nvSpPr>
          <p:cNvPr id="16" name="Title 1">
            <a:extLst>
              <a:ext uri="{FF2B5EF4-FFF2-40B4-BE49-F238E27FC236}">
                <a16:creationId xmlns:a16="http://schemas.microsoft.com/office/drawing/2014/main" id="{A0244E8A-B3BD-0EAA-15DB-29B979505DE2}"/>
              </a:ext>
            </a:extLst>
          </p:cNvPr>
          <p:cNvSpPr>
            <a:spLocks noGrp="1" noRot="1" noMove="1" noResize="1" noEditPoints="1" noAdjustHandles="1" noChangeArrowheads="1" noChangeShapeType="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LINE OF SCRIMMAGE: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Gain Yards</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091864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0" y="2285156"/>
            <a:ext cx="12191999" cy="45728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b="1" dirty="0">
                <a:solidFill>
                  <a:schemeClr val="bg1"/>
                </a:solidFill>
                <a:uFill>
                  <a:solidFill>
                    <a:schemeClr val="accent1"/>
                  </a:solidFill>
                </a:uFill>
              </a:rPr>
              <a:t>Grant Year Timeline</a:t>
            </a:r>
            <a:endParaRPr lang="en-US" dirty="0">
              <a:solidFill>
                <a:schemeClr val="bg1"/>
              </a:solidFill>
              <a:uFill>
                <a:solidFill>
                  <a:schemeClr val="accent1"/>
                </a:solidFill>
              </a:uFill>
            </a:endParaRPr>
          </a:p>
          <a:p>
            <a:pPr marL="800100" lvl="1" indent="-342900" algn="l">
              <a:buFont typeface="Arial" panose="020B0604020202020204" pitchFamily="34" charset="0"/>
              <a:buChar char="•"/>
            </a:pPr>
            <a:r>
              <a:rPr lang="en-US" dirty="0">
                <a:solidFill>
                  <a:schemeClr val="bg1"/>
                </a:solidFill>
              </a:rPr>
              <a:t>Start of Current Grant Year…………………………………….………………………………………………………………….July 1, 2022</a:t>
            </a:r>
          </a:p>
          <a:p>
            <a:pPr marL="800100" lvl="1" indent="-342900" algn="l">
              <a:buFont typeface="Arial" panose="020B0604020202020204" pitchFamily="34" charset="0"/>
              <a:buChar char="•"/>
            </a:pPr>
            <a:r>
              <a:rPr lang="en-US" dirty="0">
                <a:solidFill>
                  <a:schemeClr val="bg1"/>
                </a:solidFill>
              </a:rPr>
              <a:t>Health Promotion Champion Training Workshop……………………………………………………………….September 2022</a:t>
            </a:r>
          </a:p>
          <a:p>
            <a:pPr marL="800100" lvl="1" indent="-342900" algn="l">
              <a:buFont typeface="Arial" panose="020B0604020202020204" pitchFamily="34" charset="0"/>
              <a:buChar char="•"/>
            </a:pPr>
            <a:r>
              <a:rPr lang="en-US" dirty="0">
                <a:solidFill>
                  <a:schemeClr val="bg1"/>
                </a:solidFill>
              </a:rPr>
              <a:t>12-Month Action Planning……………………………………………………………..Schedule with Your HPS Representative</a:t>
            </a:r>
          </a:p>
          <a:p>
            <a:pPr marL="800100" lvl="1" indent="-342900" algn="l">
              <a:buFont typeface="Arial" panose="020B0604020202020204" pitchFamily="34" charset="0"/>
              <a:buChar char="•"/>
            </a:pPr>
            <a:r>
              <a:rPr lang="en-US" dirty="0">
                <a:solidFill>
                  <a:schemeClr val="bg1"/>
                </a:solidFill>
              </a:rPr>
              <a:t>Monthly Forum Call……………………………………………………………….……………………………………………Exact Dates TBD</a:t>
            </a:r>
          </a:p>
          <a:p>
            <a:pPr marL="800100" lvl="1" indent="-342900" algn="l">
              <a:buFont typeface="Arial" panose="020B0604020202020204" pitchFamily="34" charset="0"/>
              <a:buChar char="•"/>
            </a:pPr>
            <a:r>
              <a:rPr lang="en-US" dirty="0">
                <a:solidFill>
                  <a:schemeClr val="bg1"/>
                </a:solidFill>
              </a:rPr>
              <a:t>Mid-Point Check Due……………………………………………………………..…………………………………………….January 1, 2023</a:t>
            </a:r>
          </a:p>
          <a:p>
            <a:pPr marL="800100" lvl="1" indent="-342900" algn="l">
              <a:buFont typeface="Arial" panose="020B0604020202020204" pitchFamily="34" charset="0"/>
              <a:buChar char="•"/>
            </a:pPr>
            <a:r>
              <a:rPr lang="en-US" dirty="0">
                <a:solidFill>
                  <a:schemeClr val="bg1"/>
                </a:solidFill>
              </a:rPr>
              <a:t>HPS Regional Training………………………………………………………..…………………………..Spring 2023 (Exact Dates TBD)</a:t>
            </a:r>
          </a:p>
          <a:p>
            <a:pPr marL="800100" lvl="1" indent="-342900" algn="l">
              <a:buFont typeface="Arial" panose="020B0604020202020204" pitchFamily="34" charset="0"/>
              <a:buChar char="•"/>
            </a:pPr>
            <a:r>
              <a:rPr lang="en-US" dirty="0">
                <a:solidFill>
                  <a:schemeClr val="bg1"/>
                </a:solidFill>
              </a:rPr>
              <a:t>Year-End Report Due (Report, Checklist, Receipts)…………………………………………………….……………..June 1, 2023</a:t>
            </a:r>
          </a:p>
          <a:p>
            <a:pPr marL="800100" lvl="1" indent="-342900" algn="l">
              <a:buFont typeface="Arial" panose="020B0604020202020204" pitchFamily="34" charset="0"/>
              <a:buChar char="•"/>
            </a:pPr>
            <a:r>
              <a:rPr lang="en-US" dirty="0">
                <a:solidFill>
                  <a:schemeClr val="bg1"/>
                </a:solidFill>
              </a:rPr>
              <a:t>End of Current Grant Year…………………………………………………………………………………….…………………June 30, 2023</a:t>
            </a:r>
            <a:endParaRPr lang="en-US" b="1" dirty="0">
              <a:solidFill>
                <a:schemeClr val="bg1"/>
              </a:solidFill>
            </a:endParaRPr>
          </a:p>
        </p:txBody>
      </p:sp>
      <p:sp>
        <p:nvSpPr>
          <p:cNvPr id="16" name="Title 1">
            <a:extLst>
              <a:ext uri="{FF2B5EF4-FFF2-40B4-BE49-F238E27FC236}">
                <a16:creationId xmlns:a16="http://schemas.microsoft.com/office/drawing/2014/main" id="{A0244E8A-B3BD-0EAA-15DB-29B979505DE2}"/>
              </a:ext>
            </a:extLst>
          </p:cNvPr>
          <p:cNvSpPr>
            <a:spLocks noGrp="1" noRot="1" noMove="1" noResize="1" noEditPoints="1" noAdjustHandles="1" noChangeArrowheads="1" noChangeShapeType="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LINE OF SCRIMMAGE: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Gain Yards</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4009321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0" y="2285156"/>
            <a:ext cx="12191999" cy="45728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b="1" dirty="0">
                <a:solidFill>
                  <a:schemeClr val="bg1"/>
                </a:solidFill>
                <a:uFill>
                  <a:solidFill>
                    <a:schemeClr val="accent1"/>
                  </a:solidFill>
                </a:uFill>
              </a:rPr>
              <a:t>Grant Monetary Distribution</a:t>
            </a:r>
          </a:p>
          <a:p>
            <a:pPr marL="800100" lvl="1" indent="-342900" algn="l">
              <a:buFont typeface="Arial" panose="020B0604020202020204" pitchFamily="34" charset="0"/>
              <a:buChar char="•"/>
            </a:pPr>
            <a:r>
              <a:rPr lang="en-US" dirty="0">
                <a:solidFill>
                  <a:schemeClr val="bg1"/>
                </a:solidFill>
              </a:rPr>
              <a:t>ACCG </a:t>
            </a:r>
          </a:p>
          <a:p>
            <a:pPr marL="1257300" lvl="2" indent="-342900" algn="l">
              <a:buFont typeface="Arial" panose="020B0604020202020204" pitchFamily="34" charset="0"/>
              <a:buChar char="•"/>
            </a:pPr>
            <a:r>
              <a:rPr lang="en-US" dirty="0">
                <a:solidFill>
                  <a:schemeClr val="bg1"/>
                </a:solidFill>
              </a:rPr>
              <a:t>All award recipients will receive 50% of their initial grant amount at the Health Promotion Champion Training Workshop.  The remaining 50% will be received after the Mid-Point Check has been submitted.</a:t>
            </a:r>
          </a:p>
          <a:p>
            <a:pPr marL="800100" lvl="1" indent="-342900" algn="l">
              <a:buFont typeface="Arial" panose="020B0604020202020204" pitchFamily="34" charset="0"/>
              <a:buChar char="•"/>
            </a:pPr>
            <a:r>
              <a:rPr lang="en-US" dirty="0">
                <a:solidFill>
                  <a:schemeClr val="bg1"/>
                </a:solidFill>
              </a:rPr>
              <a:t>GMA</a:t>
            </a:r>
          </a:p>
          <a:p>
            <a:pPr marL="1257300" lvl="2" indent="-342900" algn="l">
              <a:buFont typeface="Arial" panose="020B0604020202020204" pitchFamily="34" charset="0"/>
              <a:buChar char="•"/>
            </a:pPr>
            <a:r>
              <a:rPr lang="en-US" dirty="0">
                <a:solidFill>
                  <a:schemeClr val="bg1"/>
                </a:solidFill>
              </a:rPr>
              <a:t>All award recipients will receive 50% of the initial grant amount via mail after the Health Promotion Champion Training Workshop.  The remaining 50% will be received after the mid-point check has been submitted.</a:t>
            </a:r>
          </a:p>
        </p:txBody>
      </p:sp>
      <p:sp>
        <p:nvSpPr>
          <p:cNvPr id="16" name="Title 1">
            <a:extLst>
              <a:ext uri="{FF2B5EF4-FFF2-40B4-BE49-F238E27FC236}">
                <a16:creationId xmlns:a16="http://schemas.microsoft.com/office/drawing/2014/main" id="{A0244E8A-B3BD-0EAA-15DB-29B979505DE2}"/>
              </a:ext>
            </a:extLst>
          </p:cNvPr>
          <p:cNvSpPr>
            <a:spLocks noGrp="1" noRot="1" noMove="1" noResize="1" noEditPoints="1" noAdjustHandles="1" noChangeArrowheads="1" noChangeShapeType="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LINE OF SCRIMMAGE: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Gain Yards</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928950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1" y="2285156"/>
            <a:ext cx="6096000" cy="45728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b="1" dirty="0">
                <a:solidFill>
                  <a:schemeClr val="bg1"/>
                </a:solidFill>
                <a:uFill>
                  <a:solidFill>
                    <a:schemeClr val="accent1"/>
                  </a:solidFill>
                </a:uFill>
              </a:rPr>
              <a:t>Grant Funds Usage</a:t>
            </a:r>
          </a:p>
          <a:p>
            <a:pPr marL="800100" lvl="1" indent="-342900" algn="l">
              <a:buFont typeface="Arial" panose="020B0604020202020204" pitchFamily="34" charset="0"/>
              <a:buChar char="•"/>
            </a:pPr>
            <a:r>
              <a:rPr lang="en-US" dirty="0">
                <a:solidFill>
                  <a:schemeClr val="bg1"/>
                </a:solidFill>
              </a:rPr>
              <a:t>PPE</a:t>
            </a:r>
          </a:p>
          <a:p>
            <a:pPr marL="800100" lvl="1" indent="-342900" algn="l">
              <a:buFont typeface="Arial" panose="020B0604020202020204" pitchFamily="34" charset="0"/>
              <a:buChar char="•"/>
            </a:pPr>
            <a:r>
              <a:rPr lang="en-US" dirty="0">
                <a:solidFill>
                  <a:schemeClr val="bg1"/>
                </a:solidFill>
              </a:rPr>
              <a:t>Exercise equipment (Commercial Grade)</a:t>
            </a:r>
          </a:p>
          <a:p>
            <a:pPr marL="800100" lvl="1" indent="-342900" algn="l">
              <a:buFont typeface="Arial" panose="020B0604020202020204" pitchFamily="34" charset="0"/>
              <a:buChar char="•"/>
            </a:pPr>
            <a:r>
              <a:rPr lang="en-US" dirty="0">
                <a:solidFill>
                  <a:schemeClr val="bg1"/>
                </a:solidFill>
              </a:rPr>
              <a:t>Healthy food for Training</a:t>
            </a:r>
          </a:p>
          <a:p>
            <a:pPr marL="800100" lvl="1" indent="-342900" algn="l">
              <a:buFont typeface="Arial" panose="020B0604020202020204" pitchFamily="34" charset="0"/>
              <a:buChar char="•"/>
            </a:pPr>
            <a:r>
              <a:rPr lang="en-US" dirty="0">
                <a:solidFill>
                  <a:schemeClr val="bg1"/>
                </a:solidFill>
              </a:rPr>
              <a:t>Door prizes</a:t>
            </a:r>
          </a:p>
          <a:p>
            <a:pPr marL="800100" lvl="1" indent="-342900" algn="l">
              <a:buFont typeface="Arial" panose="020B0604020202020204" pitchFamily="34" charset="0"/>
              <a:buChar char="•"/>
            </a:pPr>
            <a:r>
              <a:rPr lang="en-US" dirty="0">
                <a:solidFill>
                  <a:schemeClr val="bg1"/>
                </a:solidFill>
              </a:rPr>
              <a:t>Sunscreen</a:t>
            </a:r>
          </a:p>
          <a:p>
            <a:pPr marL="800100" lvl="1" indent="-342900" algn="l">
              <a:buFont typeface="Arial" panose="020B0604020202020204" pitchFamily="34" charset="0"/>
              <a:buChar char="•"/>
            </a:pPr>
            <a:r>
              <a:rPr lang="en-US" dirty="0">
                <a:solidFill>
                  <a:schemeClr val="bg1"/>
                </a:solidFill>
              </a:rPr>
              <a:t>Ergonomic chairs (only if have the Ergonomics training offered through LGRMS)</a:t>
            </a:r>
          </a:p>
          <a:p>
            <a:pPr marL="800100" lvl="1" indent="-342900" algn="l">
              <a:buFont typeface="Arial" panose="020B0604020202020204" pitchFamily="34" charset="0"/>
              <a:buChar char="•"/>
            </a:pPr>
            <a:r>
              <a:rPr lang="en-US" dirty="0">
                <a:solidFill>
                  <a:schemeClr val="bg1"/>
                </a:solidFill>
              </a:rPr>
              <a:t>Reusable lunch totes</a:t>
            </a:r>
          </a:p>
          <a:p>
            <a:pPr marL="800100" lvl="1" indent="-342900" algn="l">
              <a:buFont typeface="Arial" panose="020B0604020202020204" pitchFamily="34" charset="0"/>
              <a:buChar char="•"/>
            </a:pPr>
            <a:r>
              <a:rPr lang="en-US" dirty="0">
                <a:solidFill>
                  <a:schemeClr val="bg1"/>
                </a:solidFill>
              </a:rPr>
              <a:t>Pedometers</a:t>
            </a:r>
          </a:p>
        </p:txBody>
      </p:sp>
      <p:sp>
        <p:nvSpPr>
          <p:cNvPr id="16" name="Title 1">
            <a:extLst>
              <a:ext uri="{FF2B5EF4-FFF2-40B4-BE49-F238E27FC236}">
                <a16:creationId xmlns:a16="http://schemas.microsoft.com/office/drawing/2014/main" id="{A0244E8A-B3BD-0EAA-15DB-29B979505DE2}"/>
              </a:ext>
            </a:extLst>
          </p:cNvPr>
          <p:cNvSpPr>
            <a:spLocks noGrp="1" noRot="1" noMove="1" noResize="1" noEditPoints="1" noAdjustHandles="1" noChangeArrowheads="1" noChangeShapeType="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LINE OF SCRIMMAGE: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Gain Yards</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5" name="Content Placeholder 2">
            <a:extLst>
              <a:ext uri="{FF2B5EF4-FFF2-40B4-BE49-F238E27FC236}">
                <a16:creationId xmlns:a16="http://schemas.microsoft.com/office/drawing/2014/main" id="{DBE80B10-6BD9-00BF-592E-1A5A1254E125}"/>
              </a:ext>
            </a:extLst>
          </p:cNvPr>
          <p:cNvSpPr txBox="1">
            <a:spLocks/>
          </p:cNvSpPr>
          <p:nvPr/>
        </p:nvSpPr>
        <p:spPr>
          <a:xfrm>
            <a:off x="6086295" y="2291641"/>
            <a:ext cx="6096000" cy="45728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Font typeface="Arial" panose="020B0604020202020204" pitchFamily="34" charset="0"/>
              <a:buChar char="•"/>
            </a:pPr>
            <a:r>
              <a:rPr lang="en-US" sz="2000" dirty="0">
                <a:solidFill>
                  <a:schemeClr val="bg1"/>
                </a:solidFill>
              </a:rPr>
              <a:t>Tobacco cessation aids (only if have the Tobacco Cessation training offered through LGRMS)</a:t>
            </a:r>
          </a:p>
          <a:p>
            <a:pPr marL="342900" lvl="0" indent="-342900" algn="l">
              <a:buFont typeface="Arial" panose="020B0604020202020204" pitchFamily="34" charset="0"/>
              <a:buChar char="•"/>
            </a:pPr>
            <a:r>
              <a:rPr lang="en-US" sz="2000" dirty="0">
                <a:solidFill>
                  <a:schemeClr val="bg1"/>
                </a:solidFill>
              </a:rPr>
              <a:t>Keyboard wrist support (only if have the Ergonomics training offered through LGRMS)</a:t>
            </a:r>
          </a:p>
          <a:p>
            <a:pPr marL="342900" lvl="0" indent="-342900" algn="l">
              <a:buFont typeface="Arial" panose="020B0604020202020204" pitchFamily="34" charset="0"/>
              <a:buChar char="•"/>
            </a:pPr>
            <a:r>
              <a:rPr lang="en-US" sz="2000" dirty="0">
                <a:solidFill>
                  <a:schemeClr val="bg1"/>
                </a:solidFill>
              </a:rPr>
              <a:t>Water</a:t>
            </a:r>
          </a:p>
          <a:p>
            <a:pPr marL="342900" lvl="0" indent="-342900" algn="l">
              <a:buFont typeface="Arial" panose="020B0604020202020204" pitchFamily="34" charset="0"/>
              <a:buChar char="•"/>
            </a:pPr>
            <a:r>
              <a:rPr lang="en-US" sz="2000" dirty="0">
                <a:solidFill>
                  <a:schemeClr val="bg1"/>
                </a:solidFill>
              </a:rPr>
              <a:t>Blood pressure cuffs</a:t>
            </a:r>
          </a:p>
          <a:p>
            <a:pPr marL="342900" lvl="0" indent="-342900" algn="l">
              <a:buFont typeface="Arial" panose="020B0604020202020204" pitchFamily="34" charset="0"/>
              <a:buChar char="•"/>
            </a:pPr>
            <a:r>
              <a:rPr lang="en-US" sz="2000" dirty="0">
                <a:solidFill>
                  <a:schemeClr val="bg1"/>
                </a:solidFill>
              </a:rPr>
              <a:t>AED</a:t>
            </a:r>
          </a:p>
          <a:p>
            <a:pPr marL="342900" lvl="0" indent="-342900" algn="l">
              <a:buFont typeface="Arial" panose="020B0604020202020204" pitchFamily="34" charset="0"/>
              <a:buChar char="•"/>
            </a:pPr>
            <a:r>
              <a:rPr lang="en-US" sz="2000" dirty="0">
                <a:solidFill>
                  <a:schemeClr val="bg1"/>
                </a:solidFill>
              </a:rPr>
              <a:t>Computer desk (only if have the Ergonomics training offered through LGRMS)</a:t>
            </a:r>
          </a:p>
          <a:p>
            <a:pPr marL="342900" lvl="0" indent="-342900" algn="l">
              <a:buFont typeface="Arial" panose="020B0604020202020204" pitchFamily="34" charset="0"/>
              <a:buChar char="•"/>
            </a:pPr>
            <a:r>
              <a:rPr lang="en-US" sz="2000" dirty="0">
                <a:solidFill>
                  <a:schemeClr val="bg1"/>
                </a:solidFill>
              </a:rPr>
              <a:t>Hand sanitizer </a:t>
            </a:r>
          </a:p>
        </p:txBody>
      </p:sp>
    </p:spTree>
    <p:extLst>
      <p:ext uri="{BB962C8B-B14F-4D97-AF65-F5344CB8AC3E}">
        <p14:creationId xmlns:p14="http://schemas.microsoft.com/office/powerpoint/2010/main" val="3135511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71C10-0A3B-81C7-A725-4AEB0404CCFD}"/>
              </a:ext>
            </a:extLst>
          </p:cNvPr>
          <p:cNvSpPr>
            <a:spLocks noGrp="1"/>
          </p:cNvSpPr>
          <p:nvPr>
            <p:ph type="ctrTitle"/>
          </p:nvPr>
        </p:nvSpPr>
        <p:spPr>
          <a:xfrm>
            <a:off x="111967" y="1451947"/>
            <a:ext cx="3219061" cy="1782320"/>
          </a:xfrm>
        </p:spPr>
        <p:txBody>
          <a:bodyPr anchor="t" anchorCtr="0">
            <a:noAutofit/>
          </a:bodyPr>
          <a:lstStyle/>
          <a:p>
            <a:pPr algn="l"/>
            <a:r>
              <a:rPr lang="en-US" sz="4000" b="1" dirty="0">
                <a:solidFill>
                  <a:schemeClr val="bg1">
                    <a:lumMod val="95000"/>
                  </a:schemeClr>
                </a:solidFill>
                <a:effectLst>
                  <a:outerShdw blurRad="38100" dist="38100" dir="2700000" algn="tl">
                    <a:srgbClr val="000000">
                      <a:alpha val="43137"/>
                    </a:srgbClr>
                  </a:outerShdw>
                </a:effectLst>
                <a:latin typeface="Century Gothic" panose="020B0502020202020204" pitchFamily="34" charset="0"/>
              </a:rPr>
              <a:t>TACKLING OUR WAY INTO 2023</a:t>
            </a:r>
            <a:endParaRPr lang="en-US" sz="4000" dirty="0">
              <a:solidFill>
                <a:schemeClr val="bg1">
                  <a:lumMod val="9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7" name="Title 1">
            <a:extLst>
              <a:ext uri="{FF2B5EF4-FFF2-40B4-BE49-F238E27FC236}">
                <a16:creationId xmlns:a16="http://schemas.microsoft.com/office/drawing/2014/main" id="{443350B1-1832-E159-5DB5-CF9423B9A1A3}"/>
              </a:ext>
            </a:extLst>
          </p:cNvPr>
          <p:cNvSpPr txBox="1">
            <a:spLocks/>
          </p:cNvSpPr>
          <p:nvPr/>
        </p:nvSpPr>
        <p:spPr>
          <a:xfrm>
            <a:off x="4803754" y="1817513"/>
            <a:ext cx="5253318" cy="43236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cap="small" dirty="0">
                <a:latin typeface="+mn-lt"/>
              </a:rPr>
              <a:t>HUT, HUT, HIKE!</a:t>
            </a:r>
          </a:p>
          <a:p>
            <a:pPr algn="ctr"/>
            <a:r>
              <a:rPr lang="en-US" dirty="0">
                <a:latin typeface="+mn-lt"/>
              </a:rPr>
              <a:t>Pre-Snap Calls</a:t>
            </a:r>
            <a:r>
              <a:rPr lang="en-US" b="1" dirty="0">
                <a:latin typeface="+mn-lt"/>
              </a:rPr>
              <a:t> </a:t>
            </a:r>
            <a:endParaRPr lang="en-US" dirty="0">
              <a:latin typeface="+mn-lt"/>
            </a:endParaRPr>
          </a:p>
        </p:txBody>
      </p:sp>
    </p:spTree>
    <p:extLst>
      <p:ext uri="{BB962C8B-B14F-4D97-AF65-F5344CB8AC3E}">
        <p14:creationId xmlns:p14="http://schemas.microsoft.com/office/powerpoint/2010/main" val="1650565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769E61-4A8D-3159-F637-0780D22A07B3}"/>
              </a:ext>
            </a:extLst>
          </p:cNvPr>
          <p:cNvSpPr txBox="1">
            <a:spLocks/>
          </p:cNvSpPr>
          <p:nvPr/>
        </p:nvSpPr>
        <p:spPr>
          <a:xfrm>
            <a:off x="4859866" y="671623"/>
            <a:ext cx="7332133" cy="12743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latin typeface="Century Gothic" panose="020B0502020202020204" pitchFamily="34" charset="0"/>
              </a:rPr>
              <a:t>SPECIAL TEAMS</a:t>
            </a:r>
            <a:endParaRPr lang="en-US" sz="4000" dirty="0">
              <a:latin typeface="Century Gothic" panose="020B0502020202020204" pitchFamily="34" charset="0"/>
            </a:endParaRPr>
          </a:p>
        </p:txBody>
      </p:sp>
      <p:pic>
        <p:nvPicPr>
          <p:cNvPr id="4" name="Picture 3">
            <a:extLst>
              <a:ext uri="{FF2B5EF4-FFF2-40B4-BE49-F238E27FC236}">
                <a16:creationId xmlns:a16="http://schemas.microsoft.com/office/drawing/2014/main" id="{E77136A4-D45B-3CE0-43D5-9B83C8A61748}"/>
              </a:ext>
            </a:extLst>
          </p:cNvPr>
          <p:cNvPicPr>
            <a:picLocks noChangeAspect="1"/>
          </p:cNvPicPr>
          <p:nvPr/>
        </p:nvPicPr>
        <p:blipFill>
          <a:blip r:embed="rId4"/>
          <a:stretch>
            <a:fillRect/>
          </a:stretch>
        </p:blipFill>
        <p:spPr>
          <a:xfrm>
            <a:off x="200634" y="2928026"/>
            <a:ext cx="6355398" cy="2600426"/>
          </a:xfrm>
          <a:prstGeom prst="rect">
            <a:avLst/>
          </a:prstGeom>
        </p:spPr>
      </p:pic>
      <p:pic>
        <p:nvPicPr>
          <p:cNvPr id="7" name="Picture 6">
            <a:extLst>
              <a:ext uri="{FF2B5EF4-FFF2-40B4-BE49-F238E27FC236}">
                <a16:creationId xmlns:a16="http://schemas.microsoft.com/office/drawing/2014/main" id="{66C25BF7-992B-7DFD-F822-403296D7242E}"/>
              </a:ext>
            </a:extLst>
          </p:cNvPr>
          <p:cNvPicPr>
            <a:picLocks noChangeAspect="1"/>
          </p:cNvPicPr>
          <p:nvPr/>
        </p:nvPicPr>
        <p:blipFill>
          <a:blip r:embed="rId5"/>
          <a:stretch>
            <a:fillRect/>
          </a:stretch>
        </p:blipFill>
        <p:spPr>
          <a:xfrm>
            <a:off x="6931866" y="2945856"/>
            <a:ext cx="4866177" cy="2475588"/>
          </a:xfrm>
          <a:prstGeom prst="rect">
            <a:avLst/>
          </a:prstGeom>
        </p:spPr>
      </p:pic>
    </p:spTree>
    <p:extLst>
      <p:ext uri="{BB962C8B-B14F-4D97-AF65-F5344CB8AC3E}">
        <p14:creationId xmlns:p14="http://schemas.microsoft.com/office/powerpoint/2010/main" val="3443147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769E61-4A8D-3159-F637-0780D22A07B3}"/>
              </a:ext>
            </a:extLst>
          </p:cNvPr>
          <p:cNvSpPr txBox="1">
            <a:spLocks/>
          </p:cNvSpPr>
          <p:nvPr/>
        </p:nvSpPr>
        <p:spPr>
          <a:xfrm>
            <a:off x="4859866" y="671623"/>
            <a:ext cx="7332133" cy="12743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latin typeface="Century Gothic" panose="020B0502020202020204" pitchFamily="34" charset="0"/>
              </a:rPr>
              <a:t>SPECIAL TEAMS</a:t>
            </a:r>
            <a:endParaRPr lang="en-US" sz="4000" dirty="0">
              <a:latin typeface="Century Gothic" panose="020B0502020202020204" pitchFamily="34" charset="0"/>
            </a:endParaRPr>
          </a:p>
        </p:txBody>
      </p:sp>
      <p:pic>
        <p:nvPicPr>
          <p:cNvPr id="9" name="Picture 8">
            <a:extLst>
              <a:ext uri="{FF2B5EF4-FFF2-40B4-BE49-F238E27FC236}">
                <a16:creationId xmlns:a16="http://schemas.microsoft.com/office/drawing/2014/main" id="{E32EAC6A-3452-5D37-9B31-5068DBE4A0D6}"/>
              </a:ext>
            </a:extLst>
          </p:cNvPr>
          <p:cNvPicPr>
            <a:picLocks noChangeAspect="1"/>
          </p:cNvPicPr>
          <p:nvPr/>
        </p:nvPicPr>
        <p:blipFill>
          <a:blip r:embed="rId4"/>
          <a:stretch>
            <a:fillRect/>
          </a:stretch>
        </p:blipFill>
        <p:spPr>
          <a:xfrm>
            <a:off x="411691" y="3018715"/>
            <a:ext cx="4810125" cy="2296912"/>
          </a:xfrm>
          <a:prstGeom prst="rect">
            <a:avLst/>
          </a:prstGeom>
        </p:spPr>
      </p:pic>
      <p:pic>
        <p:nvPicPr>
          <p:cNvPr id="11" name="Picture 10">
            <a:extLst>
              <a:ext uri="{FF2B5EF4-FFF2-40B4-BE49-F238E27FC236}">
                <a16:creationId xmlns:a16="http://schemas.microsoft.com/office/drawing/2014/main" id="{D78D4486-7B47-ECD3-B366-0448128FFDBF}"/>
              </a:ext>
            </a:extLst>
          </p:cNvPr>
          <p:cNvPicPr>
            <a:picLocks noChangeAspect="1"/>
          </p:cNvPicPr>
          <p:nvPr/>
        </p:nvPicPr>
        <p:blipFill>
          <a:blip r:embed="rId5"/>
          <a:stretch>
            <a:fillRect/>
          </a:stretch>
        </p:blipFill>
        <p:spPr>
          <a:xfrm>
            <a:off x="6303525" y="3421574"/>
            <a:ext cx="5300664" cy="1490484"/>
          </a:xfrm>
          <a:prstGeom prst="rect">
            <a:avLst/>
          </a:prstGeom>
        </p:spPr>
      </p:pic>
    </p:spTree>
    <p:extLst>
      <p:ext uri="{BB962C8B-B14F-4D97-AF65-F5344CB8AC3E}">
        <p14:creationId xmlns:p14="http://schemas.microsoft.com/office/powerpoint/2010/main" val="4268524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0A7924-FF97-1C1C-9D83-401A94E11684}"/>
              </a:ext>
            </a:extLst>
          </p:cNvPr>
          <p:cNvSpPr txBox="1">
            <a:spLocks/>
          </p:cNvSpPr>
          <p:nvPr/>
        </p:nvSpPr>
        <p:spPr>
          <a:xfrm>
            <a:off x="4182891" y="2218267"/>
            <a:ext cx="6828817" cy="395869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t>“Employers who can connect their people to a sense of purpose and invite them to rise to the challenge will not only give them a sense of direction that will protect their mental health, but also will allow them to emerge stronger from the crisis as a result” (</a:t>
            </a:r>
            <a:r>
              <a:rPr lang="en-US" dirty="0" err="1"/>
              <a:t>Seidl</a:t>
            </a:r>
            <a:r>
              <a:rPr lang="en-US" dirty="0"/>
              <a:t>, 2020). Although we’ve made it to the end zone, it doesn’t mean that our game is over. </a:t>
            </a:r>
          </a:p>
          <a:p>
            <a:pPr algn="just"/>
            <a:endParaRPr lang="en-US" dirty="0"/>
          </a:p>
          <a:p>
            <a:pPr algn="just"/>
            <a:r>
              <a:rPr lang="en-US" dirty="0"/>
              <a:t>Wellbeing is unending. We're tackling our way into 2023!</a:t>
            </a:r>
          </a:p>
          <a:p>
            <a:endParaRPr lang="en-US" dirty="0"/>
          </a:p>
          <a:p>
            <a:r>
              <a:rPr lang="en-US" dirty="0"/>
              <a:t>Be on the lookout for the Monthly Forum Calls and 12-Month Action Planning!</a:t>
            </a:r>
          </a:p>
        </p:txBody>
      </p:sp>
      <p:sp>
        <p:nvSpPr>
          <p:cNvPr id="16" name="Title 1">
            <a:extLst>
              <a:ext uri="{FF2B5EF4-FFF2-40B4-BE49-F238E27FC236}">
                <a16:creationId xmlns:a16="http://schemas.microsoft.com/office/drawing/2014/main" id="{27455555-0566-B88A-F460-D55DD67D2977}"/>
              </a:ext>
            </a:extLst>
          </p:cNvPr>
          <p:cNvSpPr>
            <a:spLocks noGrp="1"/>
          </p:cNvSpPr>
          <p:nvPr>
            <p:ph type="ctrTitle"/>
          </p:nvPr>
        </p:nvSpPr>
        <p:spPr>
          <a:xfrm>
            <a:off x="111967" y="1451947"/>
            <a:ext cx="3652637" cy="1782320"/>
          </a:xfrm>
        </p:spPr>
        <p:txBody>
          <a:bodyPr anchor="t" anchorCtr="0">
            <a:noAutofit/>
          </a:bodyPr>
          <a:lstStyle/>
          <a:p>
            <a:pPr algn="l"/>
            <a:r>
              <a:rPr lang="en-US" sz="4000" b="1" dirty="0">
                <a:solidFill>
                  <a:schemeClr val="bg1">
                    <a:lumMod val="95000"/>
                  </a:schemeClr>
                </a:solidFill>
                <a:effectLst>
                  <a:outerShdw blurRad="38100" dist="38100" dir="2700000" algn="tl">
                    <a:srgbClr val="000000">
                      <a:alpha val="43137"/>
                    </a:srgbClr>
                  </a:outerShdw>
                </a:effectLst>
                <a:latin typeface="Century Gothic" panose="020B0502020202020204" pitchFamily="34" charset="0"/>
              </a:rPr>
              <a:t>TOUCHDOWN!</a:t>
            </a:r>
            <a:endParaRPr lang="en-US" sz="4000" dirty="0">
              <a:solidFill>
                <a:schemeClr val="bg1">
                  <a:lumMod val="95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586823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1" y="2285156"/>
            <a:ext cx="12191998" cy="45728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dirty="0">
                <a:solidFill>
                  <a:schemeClr val="bg1"/>
                </a:solidFill>
              </a:rPr>
              <a:t>Plan from November 2022 to June 2023</a:t>
            </a:r>
          </a:p>
          <a:p>
            <a:pPr marL="457200" indent="-457200" algn="l">
              <a:buFont typeface="Arial" panose="020B0604020202020204" pitchFamily="34" charset="0"/>
              <a:buChar char="•"/>
            </a:pPr>
            <a:r>
              <a:rPr lang="en-US" dirty="0">
                <a:solidFill>
                  <a:schemeClr val="bg1"/>
                </a:solidFill>
              </a:rPr>
              <a:t>For every month:</a:t>
            </a:r>
          </a:p>
          <a:p>
            <a:pPr marL="914400" lvl="1" indent="-457200" algn="l">
              <a:buFont typeface="+mj-lt"/>
              <a:buAutoNum type="arabicPeriod"/>
            </a:pPr>
            <a:r>
              <a:rPr lang="en-US" dirty="0">
                <a:solidFill>
                  <a:schemeClr val="bg1"/>
                </a:solidFill>
              </a:rPr>
              <a:t>Choose a topic</a:t>
            </a:r>
          </a:p>
          <a:p>
            <a:pPr marL="914400" lvl="1" indent="-457200" algn="l">
              <a:buFont typeface="+mj-lt"/>
              <a:buAutoNum type="arabicPeriod"/>
            </a:pPr>
            <a:r>
              <a:rPr lang="en-US" dirty="0">
                <a:solidFill>
                  <a:schemeClr val="bg1"/>
                </a:solidFill>
              </a:rPr>
              <a:t>Then specify one dimension/area to focus on</a:t>
            </a:r>
          </a:p>
          <a:p>
            <a:pPr marL="800100" lvl="1" indent="-342900" algn="l">
              <a:buFont typeface="+mj-lt"/>
              <a:buAutoNum type="arabicPeriod"/>
            </a:pPr>
            <a:r>
              <a:rPr lang="en-US" dirty="0">
                <a:solidFill>
                  <a:schemeClr val="bg1"/>
                </a:solidFill>
              </a:rPr>
              <a:t>List strategies (activities/events) of how to accomplish</a:t>
            </a:r>
          </a:p>
          <a:p>
            <a:pPr marL="342900" indent="-342900" algn="l">
              <a:buFont typeface="Arial" panose="020B0604020202020204" pitchFamily="34" charset="0"/>
              <a:buChar char="•"/>
            </a:pPr>
            <a:r>
              <a:rPr lang="en-US" dirty="0">
                <a:solidFill>
                  <a:schemeClr val="bg1"/>
                </a:solidFill>
              </a:rPr>
              <a:t>Each group member will receive:</a:t>
            </a:r>
            <a:r>
              <a:rPr lang="en-US" sz="2600" dirty="0">
                <a:solidFill>
                  <a:schemeClr val="bg1"/>
                </a:solidFill>
              </a:rPr>
              <a:t> </a:t>
            </a:r>
          </a:p>
          <a:p>
            <a:pPr marL="742950" lvl="1" indent="-285750" algn="l">
              <a:buFont typeface="Arial" panose="020B0604020202020204" pitchFamily="34" charset="0"/>
              <a:buChar char="•"/>
            </a:pPr>
            <a:r>
              <a:rPr lang="en-US" dirty="0">
                <a:solidFill>
                  <a:schemeClr val="bg1"/>
                </a:solidFill>
              </a:rPr>
              <a:t>1  Resource Packet (Health Topic Calendars, List of Dimensions/Areas, Wellbeing Strategies, and Action Planning Form from November 2022-June 2023)</a:t>
            </a:r>
          </a:p>
          <a:p>
            <a:pPr marL="342900" indent="-342900" algn="l">
              <a:buFont typeface="Arial" panose="020B0604020202020204" pitchFamily="34" charset="0"/>
              <a:buChar char="•"/>
            </a:pPr>
            <a:endParaRPr lang="en-US" b="1" dirty="0">
              <a:solidFill>
                <a:schemeClr val="bg1"/>
              </a:solidFill>
              <a:uFill>
                <a:solidFill>
                  <a:schemeClr val="accent1"/>
                </a:solidFill>
              </a:uFill>
            </a:endParaRPr>
          </a:p>
        </p:txBody>
      </p:sp>
      <p:sp>
        <p:nvSpPr>
          <p:cNvPr id="16" name="Title 1">
            <a:extLst>
              <a:ext uri="{FF2B5EF4-FFF2-40B4-BE49-F238E27FC236}">
                <a16:creationId xmlns:a16="http://schemas.microsoft.com/office/drawing/2014/main" id="{A0244E8A-B3BD-0EAA-15DB-29B979505DE2}"/>
              </a:ext>
            </a:extLst>
          </p:cNvPr>
          <p:cNvSpPr>
            <a:spLocks noGrp="1" noRot="1" noMove="1" noResize="1" noEditPoints="1" noAdjustHandles="1" noChangeArrowheads="1" noChangeShapeType="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ACTIVITY: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Action Plan</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697327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71C10-0A3B-81C7-A725-4AEB0404CCFD}"/>
              </a:ext>
            </a:extLst>
          </p:cNvPr>
          <p:cNvSpPr>
            <a:spLocks noGrp="1"/>
          </p:cNvSpPr>
          <p:nvPr>
            <p:ph type="ctrTitle"/>
          </p:nvPr>
        </p:nvSpPr>
        <p:spPr>
          <a:xfrm>
            <a:off x="50799" y="5420743"/>
            <a:ext cx="5837725" cy="1267927"/>
          </a:xfrm>
        </p:spPr>
        <p:txBody>
          <a:bodyPr>
            <a:normAutofit/>
          </a:bodyPr>
          <a:lstStyle/>
          <a:p>
            <a:pPr algn="l"/>
            <a:r>
              <a:rPr lang="en-US" sz="3600" b="1" dirty="0">
                <a:solidFill>
                  <a:schemeClr val="bg1"/>
                </a:solidFill>
                <a:effectLst>
                  <a:outerShdw blurRad="38100" dist="38100" dir="2700000" algn="tl">
                    <a:srgbClr val="000000">
                      <a:alpha val="43137"/>
                    </a:srgbClr>
                  </a:outerShdw>
                </a:effectLst>
                <a:latin typeface="Century Gothic" panose="020B0502020202020204" pitchFamily="34" charset="0"/>
              </a:rPr>
              <a:t>THANK YOU!</a:t>
            </a:r>
            <a:endParaRPr lang="en-US" sz="36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pic>
        <p:nvPicPr>
          <p:cNvPr id="5" name="Picture 4">
            <a:extLst>
              <a:ext uri="{FF2B5EF4-FFF2-40B4-BE49-F238E27FC236}">
                <a16:creationId xmlns:a16="http://schemas.microsoft.com/office/drawing/2014/main" id="{0EEBF337-5634-3114-76D0-6923388BA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919" y="168207"/>
            <a:ext cx="1585753" cy="735138"/>
          </a:xfrm>
          <a:prstGeom prst="rect">
            <a:avLst/>
          </a:prstGeom>
        </p:spPr>
      </p:pic>
      <p:sp>
        <p:nvSpPr>
          <p:cNvPr id="9" name="TextBox 8">
            <a:extLst>
              <a:ext uri="{FF2B5EF4-FFF2-40B4-BE49-F238E27FC236}">
                <a16:creationId xmlns:a16="http://schemas.microsoft.com/office/drawing/2014/main" id="{4529C793-5A9C-8A54-E818-BE5C7538EABD}"/>
              </a:ext>
            </a:extLst>
          </p:cNvPr>
          <p:cNvSpPr txBox="1"/>
          <p:nvPr/>
        </p:nvSpPr>
        <p:spPr>
          <a:xfrm>
            <a:off x="7247466" y="352873"/>
            <a:ext cx="4250628" cy="923330"/>
          </a:xfrm>
          <a:prstGeom prst="rect">
            <a:avLst/>
          </a:prstGeom>
          <a:noFill/>
        </p:spPr>
        <p:txBody>
          <a:bodyPr wrap="square">
            <a:spAutoFit/>
          </a:bodyPr>
          <a:lstStyle/>
          <a:p>
            <a:pPr algn="ctr"/>
            <a:r>
              <a:rPr lang="en-US" sz="5400" b="1" dirty="0">
                <a:solidFill>
                  <a:schemeClr val="bg1"/>
                </a:solidFill>
                <a:latin typeface="Century Gothic" panose="020B0502020202020204" pitchFamily="34" charset="0"/>
              </a:rPr>
              <a:t>QUESTIONS?</a:t>
            </a:r>
            <a:endParaRPr lang="en-US" sz="5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23596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769E61-4A8D-3159-F637-0780D22A07B3}"/>
              </a:ext>
            </a:extLst>
          </p:cNvPr>
          <p:cNvSpPr txBox="1">
            <a:spLocks/>
          </p:cNvSpPr>
          <p:nvPr/>
        </p:nvSpPr>
        <p:spPr>
          <a:xfrm>
            <a:off x="4859866" y="671623"/>
            <a:ext cx="7332133" cy="12743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latin typeface="Century Gothic" panose="020B0502020202020204" pitchFamily="34" charset="0"/>
              </a:rPr>
              <a:t>LINE ASSIGNMENT: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SUBDUE THE OPPONENT</a:t>
            </a:r>
            <a:endParaRPr lang="en-US" sz="4000" dirty="0">
              <a:solidFill>
                <a:schemeClr val="accent4">
                  <a:lumMod val="75000"/>
                </a:schemeClr>
              </a:solidFill>
              <a:effectLst>
                <a:outerShdw blurRad="38100" dist="38100" dir="2700000" algn="tl">
                  <a:srgbClr val="000000">
                    <a:alpha val="43137"/>
                  </a:srgbClr>
                </a:outerShdw>
              </a:effectLst>
              <a:highlight>
                <a:srgbClr val="FFFF00"/>
              </a:highlight>
              <a:latin typeface="Century Gothic" panose="020B0502020202020204" pitchFamily="34" charset="0"/>
            </a:endParaRPr>
          </a:p>
        </p:txBody>
      </p:sp>
      <p:sp>
        <p:nvSpPr>
          <p:cNvPr id="24" name="Content Placeholder 2">
            <a:extLst>
              <a:ext uri="{FF2B5EF4-FFF2-40B4-BE49-F238E27FC236}">
                <a16:creationId xmlns:a16="http://schemas.microsoft.com/office/drawing/2014/main" id="{9A5899CB-B787-1C73-2C02-B120EF32B472}"/>
              </a:ext>
            </a:extLst>
          </p:cNvPr>
          <p:cNvSpPr txBox="1">
            <a:spLocks/>
          </p:cNvSpPr>
          <p:nvPr/>
        </p:nvSpPr>
        <p:spPr>
          <a:xfrm>
            <a:off x="0" y="2285156"/>
            <a:ext cx="12191999"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i="0" u="none" strike="noStrike" baseline="0" dirty="0">
                <a:latin typeface="CenturyGothic,Bold"/>
              </a:rPr>
              <a:t>Use your w</a:t>
            </a:r>
            <a:r>
              <a:rPr lang="en-US" sz="2400" i="0" u="none" strike="noStrike" baseline="0" dirty="0">
                <a:latin typeface="CenturyGothic-Bold"/>
              </a:rPr>
              <a:t>ellbeing </a:t>
            </a:r>
            <a:r>
              <a:rPr lang="en-US" dirty="0">
                <a:latin typeface="CenturyGothic-Bold"/>
              </a:rPr>
              <a:t>p</a:t>
            </a:r>
            <a:r>
              <a:rPr lang="en-US" sz="2400" i="0" u="none" strike="noStrike" baseline="0" dirty="0">
                <a:latin typeface="CenturyGothic-Bold"/>
              </a:rPr>
              <a:t>rogram </a:t>
            </a:r>
            <a:r>
              <a:rPr lang="en-US" sz="2400" i="0" u="none" strike="noStrike" baseline="0" dirty="0">
                <a:latin typeface="CenturyGothic,Bold"/>
              </a:rPr>
              <a:t>to </a:t>
            </a:r>
            <a:r>
              <a:rPr lang="en-US" dirty="0">
                <a:latin typeface="CenturyGothic-Bold"/>
              </a:rPr>
              <a:t>t</a:t>
            </a:r>
            <a:r>
              <a:rPr lang="en-US" sz="2400" i="0" u="none" strike="noStrike" baseline="0" dirty="0">
                <a:latin typeface="CenturyGothic-Bold"/>
              </a:rPr>
              <a:t>ackle </a:t>
            </a:r>
            <a:r>
              <a:rPr lang="en-US" dirty="0">
                <a:latin typeface="CenturyGothic,Bold"/>
              </a:rPr>
              <a:t>c</a:t>
            </a:r>
            <a:r>
              <a:rPr lang="en-US" sz="2400" i="0" u="none" strike="noStrike" baseline="0" dirty="0">
                <a:latin typeface="CenturyGothic,Bold"/>
              </a:rPr>
              <a:t>hallenges </a:t>
            </a:r>
            <a:r>
              <a:rPr lang="en-US" dirty="0">
                <a:latin typeface="CenturyGothic,Bold"/>
              </a:rPr>
              <a:t>c</a:t>
            </a:r>
            <a:r>
              <a:rPr lang="en-US" sz="2400" i="0" u="none" strike="noStrike" baseline="0" dirty="0">
                <a:latin typeface="CenturyGothic,Bold"/>
              </a:rPr>
              <a:t>oming </a:t>
            </a:r>
            <a:r>
              <a:rPr lang="en-US" dirty="0">
                <a:latin typeface="CenturyGothic,Bold"/>
              </a:rPr>
              <a:t>o</a:t>
            </a:r>
            <a:r>
              <a:rPr lang="en-US" sz="2400" i="0" u="none" strike="noStrike" baseline="0" dirty="0">
                <a:latin typeface="CenturyGothic,Bold"/>
              </a:rPr>
              <a:t>ut of COVID-19</a:t>
            </a:r>
          </a:p>
          <a:p>
            <a:pPr marL="342900" indent="-342900" algn="l">
              <a:buFont typeface="Arial" panose="020B0604020202020204" pitchFamily="34" charset="0"/>
              <a:buChar char="•"/>
            </a:pPr>
            <a:r>
              <a:rPr lang="en-US" dirty="0"/>
              <a:t> These are stressful times for many</a:t>
            </a:r>
          </a:p>
          <a:p>
            <a:pPr marL="800100" lvl="1" indent="-342900" algn="l">
              <a:buFont typeface="Arial" panose="020B0604020202020204" pitchFamily="34" charset="0"/>
              <a:buChar char="•"/>
            </a:pPr>
            <a:r>
              <a:rPr lang="en-US" dirty="0"/>
              <a:t>Hardships</a:t>
            </a:r>
          </a:p>
          <a:p>
            <a:pPr marL="800100" lvl="1" indent="-342900" algn="l">
              <a:buFont typeface="Arial" panose="020B0604020202020204" pitchFamily="34" charset="0"/>
              <a:buChar char="•"/>
            </a:pPr>
            <a:r>
              <a:rPr lang="en-US" dirty="0"/>
              <a:t>Unending cycle of issue after issue</a:t>
            </a:r>
          </a:p>
          <a:p>
            <a:pPr marL="342900" indent="-342900" algn="l">
              <a:buFont typeface="Arial" panose="020B0604020202020204" pitchFamily="34" charset="0"/>
              <a:buChar char="•"/>
            </a:pPr>
            <a:r>
              <a:rPr lang="en-US" dirty="0"/>
              <a:t>Prepare your employees to:</a:t>
            </a:r>
          </a:p>
          <a:p>
            <a:pPr marL="800100" lvl="1" indent="-342900" algn="l">
              <a:buFont typeface="Arial" panose="020B0604020202020204" pitchFamily="34" charset="0"/>
              <a:buChar char="•"/>
            </a:pPr>
            <a:r>
              <a:rPr lang="en-US" dirty="0"/>
              <a:t>Stand firm</a:t>
            </a:r>
          </a:p>
          <a:p>
            <a:pPr marL="800100" lvl="1" indent="-342900" algn="l">
              <a:buFont typeface="Arial" panose="020B0604020202020204" pitchFamily="34" charset="0"/>
              <a:buChar char="•"/>
            </a:pPr>
            <a:r>
              <a:rPr lang="en-US" dirty="0"/>
              <a:t>Adjust to the defenses of challenges</a:t>
            </a:r>
          </a:p>
          <a:p>
            <a:pPr marL="342900" indent="-342900" algn="l">
              <a:buFont typeface="Arial" panose="020B0604020202020204" pitchFamily="34" charset="0"/>
              <a:buChar char="•"/>
            </a:pPr>
            <a:r>
              <a:rPr lang="en-US" dirty="0"/>
              <a:t>Change the game play</a:t>
            </a:r>
          </a:p>
        </p:txBody>
      </p:sp>
    </p:spTree>
    <p:extLst>
      <p:ext uri="{BB962C8B-B14F-4D97-AF65-F5344CB8AC3E}">
        <p14:creationId xmlns:p14="http://schemas.microsoft.com/office/powerpoint/2010/main" val="2087121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BA954D23-8DFC-3F8D-3591-745B3D894DB3}"/>
              </a:ext>
            </a:extLst>
          </p:cNvPr>
          <p:cNvSpPr txBox="1">
            <a:spLocks/>
          </p:cNvSpPr>
          <p:nvPr/>
        </p:nvSpPr>
        <p:spPr>
          <a:xfrm>
            <a:off x="3694922" y="1729529"/>
            <a:ext cx="5430417" cy="16994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Place the contents of your presentation here!</a:t>
            </a:r>
          </a:p>
          <a:p>
            <a:pPr algn="l"/>
            <a:endParaRPr lang="en-US" sz="1600" dirty="0"/>
          </a:p>
          <a:p>
            <a:pPr marL="285750" indent="-285750" algn="l">
              <a:buFont typeface="Arial" panose="020B0604020202020204" pitchFamily="34" charset="0"/>
              <a:buChar char="•"/>
            </a:pPr>
            <a:r>
              <a:rPr lang="en-US" sz="1600" dirty="0"/>
              <a:t>Add bullet points etc.</a:t>
            </a:r>
          </a:p>
          <a:p>
            <a:pPr marL="285750" indent="-285750" algn="l">
              <a:buFont typeface="Arial" panose="020B0604020202020204" pitchFamily="34" charset="0"/>
              <a:buChar char="•"/>
            </a:pPr>
            <a:r>
              <a:rPr lang="en-US" sz="1600" dirty="0"/>
              <a:t>Second point here</a:t>
            </a:r>
          </a:p>
          <a:p>
            <a:pPr marL="285750" indent="-285750" algn="l">
              <a:buFont typeface="Arial" panose="020B0604020202020204" pitchFamily="34" charset="0"/>
              <a:buChar char="•"/>
            </a:pPr>
            <a:r>
              <a:rPr lang="en-US" sz="1600" dirty="0"/>
              <a:t>Third point here</a:t>
            </a:r>
          </a:p>
        </p:txBody>
      </p:sp>
      <p:pic>
        <p:nvPicPr>
          <p:cNvPr id="11" name="Picture 10" descr="A person smiling for the camera&#10;&#10;Description automatically generated with medium confidence">
            <a:extLst>
              <a:ext uri="{FF2B5EF4-FFF2-40B4-BE49-F238E27FC236}">
                <a16:creationId xmlns:a16="http://schemas.microsoft.com/office/drawing/2014/main" id="{F487D833-DB7D-DED7-A073-240EA56E96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290" y="2036594"/>
            <a:ext cx="858942" cy="858942"/>
          </a:xfrm>
          <a:prstGeom prst="rect">
            <a:avLst/>
          </a:prstGeom>
          <a:effectLst>
            <a:outerShdw blurRad="76200" dir="13500000" sy="23000" kx="1200000" algn="br" rotWithShape="0">
              <a:prstClr val="black">
                <a:alpha val="20000"/>
              </a:prstClr>
            </a:outerShdw>
          </a:effectLst>
        </p:spPr>
      </p:pic>
      <p:pic>
        <p:nvPicPr>
          <p:cNvPr id="14" name="Picture 13">
            <a:extLst>
              <a:ext uri="{FF2B5EF4-FFF2-40B4-BE49-F238E27FC236}">
                <a16:creationId xmlns:a16="http://schemas.microsoft.com/office/drawing/2014/main" id="{B0AA65CF-BF47-ED0C-5D69-B93C4FADD12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21505" y="2044105"/>
            <a:ext cx="858942" cy="858942"/>
          </a:xfrm>
          <a:prstGeom prst="rect">
            <a:avLst/>
          </a:prstGeom>
          <a:effectLst>
            <a:outerShdw blurRad="76200" dir="13500000" sy="23000" kx="1200000" algn="br" rotWithShape="0">
              <a:prstClr val="black">
                <a:alpha val="20000"/>
              </a:prstClr>
            </a:outerShdw>
          </a:effectLst>
        </p:spPr>
      </p:pic>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0" y="2285155"/>
            <a:ext cx="11635273" cy="45728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dirty="0">
                <a:solidFill>
                  <a:schemeClr val="bg1"/>
                </a:solidFill>
              </a:rPr>
              <a:t>Your Coaching Staff: LGRMS Health Promotion Services (HPS)</a:t>
            </a:r>
          </a:p>
          <a:p>
            <a:pPr marL="342900" indent="-342900" algn="l">
              <a:buFont typeface="Arial" panose="020B0604020202020204" pitchFamily="34" charset="0"/>
              <a:buChar char="•"/>
            </a:pPr>
            <a:r>
              <a:rPr lang="en-US" sz="2400" dirty="0">
                <a:solidFill>
                  <a:schemeClr val="bg1"/>
                </a:solidFill>
              </a:rPr>
              <a:t>Our </a:t>
            </a:r>
            <a:r>
              <a:rPr lang="en-US" sz="2400" i="1" dirty="0">
                <a:solidFill>
                  <a:schemeClr val="bg1"/>
                </a:solidFill>
              </a:rPr>
              <a:t>Mission</a:t>
            </a:r>
            <a:r>
              <a:rPr lang="en-US" sz="2400" dirty="0">
                <a:solidFill>
                  <a:schemeClr val="bg1"/>
                </a:solidFill>
              </a:rPr>
              <a:t>: </a:t>
            </a:r>
          </a:p>
          <a:p>
            <a:pPr marL="800100" lvl="1" indent="-342900" algn="l">
              <a:buFont typeface="Arial" panose="020B0604020202020204" pitchFamily="34" charset="0"/>
              <a:buChar char="•"/>
            </a:pPr>
            <a:r>
              <a:rPr lang="en-US" sz="2000" dirty="0">
                <a:solidFill>
                  <a:schemeClr val="bg1"/>
                </a:solidFill>
              </a:rPr>
              <a:t>Proactively create opportunities for ACCG and GMA Life and Health Insurance </a:t>
            </a:r>
            <a:r>
              <a:rPr lang="en-US" dirty="0">
                <a:solidFill>
                  <a:schemeClr val="bg1"/>
                </a:solidFill>
              </a:rPr>
              <a:t>Program members to enhance their health and productivity through leadership and the delivery of innovative health promotion services </a:t>
            </a:r>
          </a:p>
          <a:p>
            <a:pPr marL="342900" indent="-342900" algn="l">
              <a:buFont typeface="Arial" panose="020B0604020202020204" pitchFamily="34" charset="0"/>
              <a:buChar char="•"/>
            </a:pPr>
            <a:r>
              <a:rPr lang="en-US" sz="2400" dirty="0">
                <a:solidFill>
                  <a:schemeClr val="bg1"/>
                </a:solidFill>
              </a:rPr>
              <a:t>We are committed to:</a:t>
            </a:r>
          </a:p>
          <a:p>
            <a:pPr marL="800100" lvl="1" indent="-342900" algn="l">
              <a:buFont typeface="Arial" panose="020B0604020202020204" pitchFamily="34" charset="0"/>
              <a:buChar char="•"/>
            </a:pPr>
            <a:r>
              <a:rPr lang="en-US" sz="2000" dirty="0">
                <a:solidFill>
                  <a:schemeClr val="bg1"/>
                </a:solidFill>
              </a:rPr>
              <a:t>Helping you make plays and gain yards</a:t>
            </a:r>
          </a:p>
          <a:p>
            <a:pPr marL="800100" lvl="1" indent="-342900" algn="l">
              <a:buFont typeface="Arial" panose="020B0604020202020204" pitchFamily="34" charset="0"/>
              <a:buChar char="•"/>
            </a:pPr>
            <a:r>
              <a:rPr lang="en-US" sz="2000" dirty="0">
                <a:solidFill>
                  <a:schemeClr val="bg1"/>
                </a:solidFill>
              </a:rPr>
              <a:t>We’re here if you need to move into the pocket, run a Hail Mary, or just check on information in the program’s playbook</a:t>
            </a:r>
          </a:p>
          <a:p>
            <a:pPr marL="457200" indent="-457200" algn="l">
              <a:buFont typeface="Arial" panose="020B0604020202020204" pitchFamily="34" charset="0"/>
              <a:buChar char="•"/>
            </a:pPr>
            <a:r>
              <a:rPr lang="en-US" sz="3200" dirty="0">
                <a:solidFill>
                  <a:schemeClr val="bg1"/>
                </a:solidFill>
                <a:latin typeface="Freestyle Script" panose="030804020302050B0404" pitchFamily="66" charset="0"/>
              </a:rPr>
              <a:t>2022 Health Promotion Champion Training Manual</a:t>
            </a:r>
            <a:r>
              <a:rPr lang="en-US" sz="2400" dirty="0">
                <a:solidFill>
                  <a:schemeClr val="bg1"/>
                </a:solidFill>
              </a:rPr>
              <a:t> </a:t>
            </a:r>
          </a:p>
        </p:txBody>
      </p:sp>
      <p:sp>
        <p:nvSpPr>
          <p:cNvPr id="16" name="Title 1">
            <a:extLst>
              <a:ext uri="{FF2B5EF4-FFF2-40B4-BE49-F238E27FC236}">
                <a16:creationId xmlns:a16="http://schemas.microsoft.com/office/drawing/2014/main" id="{A0244E8A-B3BD-0EAA-15DB-29B979505DE2}"/>
              </a:ext>
            </a:extLst>
          </p:cNvPr>
          <p:cNvSpPr>
            <a:spLocks noGrp="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ON THE SIDELINES: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Your Coaching Staff &amp; Playbook</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pic>
        <p:nvPicPr>
          <p:cNvPr id="18" name="Picture 17">
            <a:extLst>
              <a:ext uri="{FF2B5EF4-FFF2-40B4-BE49-F238E27FC236}">
                <a16:creationId xmlns:a16="http://schemas.microsoft.com/office/drawing/2014/main" id="{22BDA05F-E3D2-9CE8-DB78-9423BF94FCF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78284" y="2036594"/>
            <a:ext cx="858942" cy="858942"/>
          </a:xfrm>
          <a:prstGeom prst="rect">
            <a:avLst/>
          </a:prstGeom>
          <a:effectLst>
            <a:outerShdw blurRad="76200" dir="13500000" sy="23000" kx="1200000" algn="br" rotWithShape="0">
              <a:prstClr val="black">
                <a:alpha val="20000"/>
              </a:prstClr>
            </a:outerShdw>
          </a:effectLst>
        </p:spPr>
      </p:pic>
      <p:pic>
        <p:nvPicPr>
          <p:cNvPr id="22" name="Picture 21">
            <a:extLst>
              <a:ext uri="{FF2B5EF4-FFF2-40B4-BE49-F238E27FC236}">
                <a16:creationId xmlns:a16="http://schemas.microsoft.com/office/drawing/2014/main" id="{09F4E035-D8C1-F638-E045-BCC6FFE7D052}"/>
              </a:ext>
            </a:extLst>
          </p:cNvPr>
          <p:cNvPicPr>
            <a:picLocks noChangeAspect="1"/>
          </p:cNvPicPr>
          <p:nvPr/>
        </p:nvPicPr>
        <p:blipFill>
          <a:blip r:embed="rId7"/>
          <a:stretch>
            <a:fillRect/>
          </a:stretch>
        </p:blipFill>
        <p:spPr>
          <a:xfrm>
            <a:off x="6096000" y="5374431"/>
            <a:ext cx="903949" cy="1178110"/>
          </a:xfrm>
          <a:prstGeom prst="rect">
            <a:avLst/>
          </a:prstGeom>
          <a:effectLst>
            <a:outerShdw blurRad="63500" sx="110000" sy="110000" algn="ctr" rotWithShape="0">
              <a:schemeClr val="bg1">
                <a:alpha val="40000"/>
              </a:schemeClr>
            </a:outerShdw>
          </a:effectLst>
        </p:spPr>
      </p:pic>
    </p:spTree>
    <p:extLst>
      <p:ext uri="{BB962C8B-B14F-4D97-AF65-F5344CB8AC3E}">
        <p14:creationId xmlns:p14="http://schemas.microsoft.com/office/powerpoint/2010/main" val="1807010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BA954D23-8DFC-3F8D-3591-745B3D894DB3}"/>
              </a:ext>
            </a:extLst>
          </p:cNvPr>
          <p:cNvSpPr txBox="1">
            <a:spLocks/>
          </p:cNvSpPr>
          <p:nvPr/>
        </p:nvSpPr>
        <p:spPr>
          <a:xfrm>
            <a:off x="3694922" y="1729529"/>
            <a:ext cx="5430417" cy="16994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Place the contents of your presentation here!</a:t>
            </a:r>
          </a:p>
          <a:p>
            <a:pPr algn="l"/>
            <a:endParaRPr lang="en-US" sz="1600" dirty="0"/>
          </a:p>
          <a:p>
            <a:pPr marL="285750" indent="-285750" algn="l">
              <a:buFont typeface="Arial" panose="020B0604020202020204" pitchFamily="34" charset="0"/>
              <a:buChar char="•"/>
            </a:pPr>
            <a:r>
              <a:rPr lang="en-US" sz="1600" dirty="0"/>
              <a:t>Add bullet points etc.</a:t>
            </a:r>
          </a:p>
          <a:p>
            <a:pPr marL="285750" indent="-285750" algn="l">
              <a:buFont typeface="Arial" panose="020B0604020202020204" pitchFamily="34" charset="0"/>
              <a:buChar char="•"/>
            </a:pPr>
            <a:r>
              <a:rPr lang="en-US" sz="1600" dirty="0"/>
              <a:t>Second point here</a:t>
            </a:r>
          </a:p>
          <a:p>
            <a:pPr marL="285750" indent="-285750" algn="l">
              <a:buFont typeface="Arial" panose="020B0604020202020204" pitchFamily="34" charset="0"/>
              <a:buChar char="•"/>
            </a:pPr>
            <a:r>
              <a:rPr lang="en-US" sz="1600" dirty="0"/>
              <a:t>Third point here</a:t>
            </a:r>
          </a:p>
        </p:txBody>
      </p:sp>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0" y="2285156"/>
            <a:ext cx="12191999"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chemeClr val="bg1"/>
                </a:solidFill>
              </a:rPr>
              <a:t>You are the primary link between your local government and LGRMS HPS</a:t>
            </a:r>
          </a:p>
          <a:p>
            <a:pPr marL="342900" indent="-342900" algn="l">
              <a:buFont typeface="Arial" panose="020B0604020202020204" pitchFamily="34" charset="0"/>
              <a:buChar char="•"/>
            </a:pPr>
            <a:r>
              <a:rPr lang="en-US" dirty="0">
                <a:solidFill>
                  <a:schemeClr val="bg1"/>
                </a:solidFill>
              </a:rPr>
              <a:t>As the Health Promotion Champion, you are responsible for calling and running plays to move your workplace wellbeing program forward</a:t>
            </a:r>
          </a:p>
          <a:p>
            <a:pPr marL="342900" indent="-342900" algn="l">
              <a:buFont typeface="Arial" panose="020B0604020202020204" pitchFamily="34" charset="0"/>
              <a:buChar char="•"/>
            </a:pPr>
            <a:r>
              <a:rPr lang="en-US" dirty="0">
                <a:solidFill>
                  <a:schemeClr val="bg1"/>
                </a:solidFill>
              </a:rPr>
              <a:t>Health Promotion Champion maneuvers on the field:</a:t>
            </a:r>
          </a:p>
          <a:p>
            <a:pPr marL="800100" lvl="1" indent="-342900" algn="l">
              <a:buFont typeface="Arial" panose="020B0604020202020204" pitchFamily="34" charset="0"/>
              <a:buChar char="•"/>
            </a:pPr>
            <a:r>
              <a:rPr lang="en-US" dirty="0">
                <a:solidFill>
                  <a:schemeClr val="bg1"/>
                </a:solidFill>
              </a:rPr>
              <a:t>Leadership that provides for each employee’s diverse interests and needs</a:t>
            </a:r>
          </a:p>
          <a:p>
            <a:pPr marL="800100" lvl="1" indent="-342900" algn="l">
              <a:buFont typeface="Arial" panose="020B0604020202020204" pitchFamily="34" charset="0"/>
              <a:buChar char="•"/>
            </a:pPr>
            <a:r>
              <a:rPr lang="en-US" dirty="0">
                <a:solidFill>
                  <a:schemeClr val="bg1"/>
                </a:solidFill>
              </a:rPr>
              <a:t>A workplace that encourages positive, healthy lifestyle choices</a:t>
            </a:r>
          </a:p>
          <a:p>
            <a:pPr marL="800100" lvl="1" indent="-342900" algn="l">
              <a:buFont typeface="Arial" panose="020B0604020202020204" pitchFamily="34" charset="0"/>
              <a:buChar char="•"/>
            </a:pPr>
            <a:r>
              <a:rPr lang="en-US" dirty="0">
                <a:solidFill>
                  <a:schemeClr val="bg1"/>
                </a:solidFill>
              </a:rPr>
              <a:t>An environment where every employee can perform at their best level</a:t>
            </a:r>
          </a:p>
          <a:p>
            <a:pPr algn="l"/>
            <a:endParaRPr lang="en-US" dirty="0">
              <a:solidFill>
                <a:schemeClr val="bg1"/>
              </a:solidFill>
            </a:endParaRPr>
          </a:p>
        </p:txBody>
      </p:sp>
      <p:sp>
        <p:nvSpPr>
          <p:cNvPr id="16" name="Title 1">
            <a:extLst>
              <a:ext uri="{FF2B5EF4-FFF2-40B4-BE49-F238E27FC236}">
                <a16:creationId xmlns:a16="http://schemas.microsoft.com/office/drawing/2014/main" id="{A0244E8A-B3BD-0EAA-15DB-29B979505DE2}"/>
              </a:ext>
            </a:extLst>
          </p:cNvPr>
          <p:cNvSpPr>
            <a:spLocks noGrp="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ON THE SIDELINES: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Local Government Partnership</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350596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769E61-4A8D-3159-F637-0780D22A07B3}"/>
              </a:ext>
            </a:extLst>
          </p:cNvPr>
          <p:cNvSpPr txBox="1">
            <a:spLocks/>
          </p:cNvSpPr>
          <p:nvPr/>
        </p:nvSpPr>
        <p:spPr>
          <a:xfrm>
            <a:off x="4859866" y="671623"/>
            <a:ext cx="7332133" cy="12743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latin typeface="Century Gothic" panose="020B0502020202020204" pitchFamily="34" charset="0"/>
              </a:rPr>
              <a:t>TIME TO TAKE THE FIELD! </a:t>
            </a:r>
            <a:r>
              <a:rPr lang="en-US" sz="28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Importance of Your Wellbeing Program</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24" name="Content Placeholder 2">
            <a:extLst>
              <a:ext uri="{FF2B5EF4-FFF2-40B4-BE49-F238E27FC236}">
                <a16:creationId xmlns:a16="http://schemas.microsoft.com/office/drawing/2014/main" id="{9A5899CB-B787-1C73-2C02-B120EF32B472}"/>
              </a:ext>
            </a:extLst>
          </p:cNvPr>
          <p:cNvSpPr txBox="1">
            <a:spLocks/>
          </p:cNvSpPr>
          <p:nvPr/>
        </p:nvSpPr>
        <p:spPr>
          <a:xfrm>
            <a:off x="0" y="2285156"/>
            <a:ext cx="12191999"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Why begin or resume your workplace wellbeing program?</a:t>
            </a:r>
          </a:p>
          <a:p>
            <a:pPr marL="800100" lvl="1" indent="-342900" algn="l">
              <a:buFont typeface="Arial" panose="020B0604020202020204" pitchFamily="34" charset="0"/>
              <a:buChar char="•"/>
            </a:pPr>
            <a:r>
              <a:rPr lang="en-US" dirty="0"/>
              <a:t>It’s d</a:t>
            </a:r>
            <a:r>
              <a:rPr lang="en-US" b="0" i="0" u="none" strike="noStrike" baseline="0" dirty="0"/>
              <a:t>esigned to enhance the health of an organization and its most important asset: its employees</a:t>
            </a:r>
          </a:p>
          <a:p>
            <a:pPr marL="800100" lvl="1" indent="-342900" algn="l">
              <a:buFont typeface="Arial" panose="020B0604020202020204" pitchFamily="34" charset="0"/>
              <a:buChar char="•"/>
            </a:pPr>
            <a:r>
              <a:rPr lang="en-US" b="0" i="0" u="none" strike="noStrike" baseline="0" dirty="0"/>
              <a:t>However, COVID-19: </a:t>
            </a:r>
          </a:p>
          <a:p>
            <a:pPr marL="1257300" lvl="2" indent="-342900" algn="l">
              <a:buFont typeface="Arial" panose="020B0604020202020204" pitchFamily="34" charset="0"/>
              <a:buChar char="•"/>
            </a:pPr>
            <a:r>
              <a:rPr lang="en-US" b="0" i="0" u="none" strike="noStrike" baseline="0" dirty="0"/>
              <a:t>Has changed the way organizations across the world function</a:t>
            </a:r>
          </a:p>
          <a:p>
            <a:pPr marL="1257300" lvl="2" indent="-342900" algn="l">
              <a:buFont typeface="Arial" panose="020B0604020202020204" pitchFamily="34" charset="0"/>
              <a:buChar char="•"/>
            </a:pPr>
            <a:r>
              <a:rPr lang="en-US" b="0" i="0" u="none" strike="noStrike" baseline="0" dirty="0"/>
              <a:t>Aftereffects has impacted employees in ways beyond imaginable</a:t>
            </a:r>
          </a:p>
          <a:p>
            <a:pPr marL="342900" indent="-342900" algn="l">
              <a:buFont typeface="Arial" panose="020B0604020202020204" pitchFamily="34" charset="0"/>
              <a:buChar char="•"/>
            </a:pPr>
            <a:r>
              <a:rPr lang="en-US" b="0" i="0" u="none" strike="noStrike" baseline="0" dirty="0"/>
              <a:t>Now, it's time to take the field!</a:t>
            </a:r>
          </a:p>
          <a:p>
            <a:pPr marL="800100" lvl="1" indent="-342900" algn="l">
              <a:buFont typeface="Arial" panose="020B0604020202020204" pitchFamily="34" charset="0"/>
              <a:buChar char="•"/>
            </a:pPr>
            <a:r>
              <a:rPr lang="en-US" dirty="0"/>
              <a:t>Develop your program</a:t>
            </a:r>
          </a:p>
          <a:p>
            <a:pPr marL="800100" lvl="1" indent="-342900" algn="l">
              <a:buFont typeface="Arial" panose="020B0604020202020204" pitchFamily="34" charset="0"/>
              <a:buChar char="•"/>
            </a:pPr>
            <a:r>
              <a:rPr lang="en-US" dirty="0"/>
              <a:t>Address employee concerns</a:t>
            </a:r>
          </a:p>
          <a:p>
            <a:pPr marL="800100" lvl="1" indent="-342900" algn="l">
              <a:buFont typeface="Arial" panose="020B0604020202020204" pitchFamily="34" charset="0"/>
              <a:buChar char="•"/>
            </a:pPr>
            <a:r>
              <a:rPr lang="en-US" dirty="0"/>
              <a:t>Encourage positive change</a:t>
            </a:r>
          </a:p>
        </p:txBody>
      </p:sp>
    </p:spTree>
    <p:extLst>
      <p:ext uri="{BB962C8B-B14F-4D97-AF65-F5344CB8AC3E}">
        <p14:creationId xmlns:p14="http://schemas.microsoft.com/office/powerpoint/2010/main" val="539885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769E61-4A8D-3159-F637-0780D22A07B3}"/>
              </a:ext>
            </a:extLst>
          </p:cNvPr>
          <p:cNvSpPr txBox="1">
            <a:spLocks/>
          </p:cNvSpPr>
          <p:nvPr/>
        </p:nvSpPr>
        <p:spPr>
          <a:xfrm>
            <a:off x="4859866" y="671623"/>
            <a:ext cx="7332133" cy="12743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latin typeface="Century Gothic" panose="020B0502020202020204" pitchFamily="34" charset="0"/>
              </a:rPr>
              <a:t>TIME TO TAKE THE FIELD!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Why Tackle Our Way Into 2023?</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24" name="Content Placeholder 2">
            <a:extLst>
              <a:ext uri="{FF2B5EF4-FFF2-40B4-BE49-F238E27FC236}">
                <a16:creationId xmlns:a16="http://schemas.microsoft.com/office/drawing/2014/main" id="{9A5899CB-B787-1C73-2C02-B120EF32B472}"/>
              </a:ext>
            </a:extLst>
          </p:cNvPr>
          <p:cNvSpPr txBox="1">
            <a:spLocks/>
          </p:cNvSpPr>
          <p:nvPr/>
        </p:nvSpPr>
        <p:spPr>
          <a:xfrm>
            <a:off x="0" y="2285156"/>
            <a:ext cx="12191999"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Tackling an issue head-on stops it in its progress</a:t>
            </a:r>
          </a:p>
          <a:p>
            <a:pPr marL="342900" indent="-342900" algn="l">
              <a:buFont typeface="Arial" panose="020B0604020202020204" pitchFamily="34" charset="0"/>
              <a:buChar char="•"/>
            </a:pPr>
            <a:r>
              <a:rPr lang="en-US" dirty="0"/>
              <a:t>Being resilient allows you to manage both mind and emotion in high stress situations </a:t>
            </a:r>
          </a:p>
          <a:p>
            <a:pPr marL="342900" indent="-342900" algn="l">
              <a:buFont typeface="Arial" panose="020B0604020202020204" pitchFamily="34" charset="0"/>
              <a:buChar char="•"/>
            </a:pPr>
            <a:r>
              <a:rPr lang="en-US" sz="2400" b="0" i="0" u="none" strike="noStrike" baseline="0" dirty="0">
                <a:latin typeface="CenturyGothic"/>
              </a:rPr>
              <a:t>Wellbeing and resilience are vital to developing efficient problem-solving skills</a:t>
            </a:r>
          </a:p>
          <a:p>
            <a:pPr marL="800100" lvl="1" indent="-342900" algn="l">
              <a:buFont typeface="Arial" panose="020B0604020202020204" pitchFamily="34" charset="0"/>
              <a:buChar char="•"/>
            </a:pPr>
            <a:r>
              <a:rPr lang="en-US" dirty="0">
                <a:latin typeface="CenturyGothic"/>
              </a:rPr>
              <a:t>As well as:</a:t>
            </a:r>
          </a:p>
          <a:p>
            <a:pPr marL="1257300" lvl="2" indent="-342900" algn="l">
              <a:buFont typeface="Arial" panose="020B0604020202020204" pitchFamily="34" charset="0"/>
              <a:buChar char="•"/>
            </a:pPr>
            <a:r>
              <a:rPr lang="en-US" b="0" i="0" u="none" strike="noStrike" baseline="0" dirty="0">
                <a:latin typeface="CenturyGothic"/>
              </a:rPr>
              <a:t>Building and maintaining interpersonal relationships</a:t>
            </a:r>
          </a:p>
          <a:p>
            <a:pPr marL="1257300" lvl="2" indent="-342900" algn="l">
              <a:buFont typeface="Arial" panose="020B0604020202020204" pitchFamily="34" charset="0"/>
              <a:buChar char="•"/>
            </a:pPr>
            <a:r>
              <a:rPr lang="en-US" dirty="0">
                <a:latin typeface="CenturyGothic"/>
              </a:rPr>
              <a:t>S</a:t>
            </a:r>
            <a:r>
              <a:rPr lang="en-US" b="0" i="0" u="none" strike="noStrike" baseline="0" dirty="0">
                <a:latin typeface="CenturyGothic"/>
              </a:rPr>
              <a:t>etting realistic goals</a:t>
            </a:r>
            <a:endParaRPr lang="en-US" dirty="0"/>
          </a:p>
          <a:p>
            <a:pPr marL="342900" indent="-342900" algn="l">
              <a:buFont typeface="Arial" panose="020B0604020202020204" pitchFamily="34" charset="0"/>
              <a:buChar char="•"/>
            </a:pPr>
            <a:endParaRPr lang="en-US" dirty="0">
              <a:highlight>
                <a:srgbClr val="FFFF00"/>
              </a:highlight>
            </a:endParaRPr>
          </a:p>
        </p:txBody>
      </p:sp>
    </p:spTree>
    <p:extLst>
      <p:ext uri="{BB962C8B-B14F-4D97-AF65-F5344CB8AC3E}">
        <p14:creationId xmlns:p14="http://schemas.microsoft.com/office/powerpoint/2010/main" val="1971505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BA954D23-8DFC-3F8D-3591-745B3D894DB3}"/>
              </a:ext>
            </a:extLst>
          </p:cNvPr>
          <p:cNvSpPr txBox="1">
            <a:spLocks/>
          </p:cNvSpPr>
          <p:nvPr/>
        </p:nvSpPr>
        <p:spPr>
          <a:xfrm>
            <a:off x="3694922" y="1729529"/>
            <a:ext cx="5430417" cy="16994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Place the contents of your presentation here!</a:t>
            </a:r>
          </a:p>
          <a:p>
            <a:pPr algn="l"/>
            <a:endParaRPr lang="en-US" sz="1600" dirty="0"/>
          </a:p>
          <a:p>
            <a:pPr marL="285750" indent="-285750" algn="l">
              <a:buFont typeface="Arial" panose="020B0604020202020204" pitchFamily="34" charset="0"/>
              <a:buChar char="•"/>
            </a:pPr>
            <a:r>
              <a:rPr lang="en-US" sz="1600" dirty="0"/>
              <a:t>Add bullet points etc.</a:t>
            </a:r>
          </a:p>
          <a:p>
            <a:pPr marL="285750" indent="-285750" algn="l">
              <a:buFont typeface="Arial" panose="020B0604020202020204" pitchFamily="34" charset="0"/>
              <a:buChar char="•"/>
            </a:pPr>
            <a:r>
              <a:rPr lang="en-US" sz="1600" dirty="0"/>
              <a:t>Second point here</a:t>
            </a:r>
          </a:p>
          <a:p>
            <a:pPr marL="285750" indent="-285750" algn="l">
              <a:buFont typeface="Arial" panose="020B0604020202020204" pitchFamily="34" charset="0"/>
              <a:buChar char="•"/>
            </a:pPr>
            <a:r>
              <a:rPr lang="en-US" sz="1600" dirty="0"/>
              <a:t>Third point here</a:t>
            </a:r>
          </a:p>
        </p:txBody>
      </p:sp>
      <p:sp>
        <p:nvSpPr>
          <p:cNvPr id="15" name="Content Placeholder 2">
            <a:extLst>
              <a:ext uri="{FF2B5EF4-FFF2-40B4-BE49-F238E27FC236}">
                <a16:creationId xmlns:a16="http://schemas.microsoft.com/office/drawing/2014/main" id="{93521877-1DC9-0891-A436-3B3A8E4333DC}"/>
              </a:ext>
            </a:extLst>
          </p:cNvPr>
          <p:cNvSpPr txBox="1">
            <a:spLocks/>
          </p:cNvSpPr>
          <p:nvPr/>
        </p:nvSpPr>
        <p:spPr>
          <a:xfrm>
            <a:off x="0" y="2285156"/>
            <a:ext cx="12191999" cy="4572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chemeClr val="bg1"/>
                </a:solidFill>
              </a:rPr>
              <a:t>Successful workplace wellbeing initiatives require supporting employees in fulfilling their needs in seven areas </a:t>
            </a:r>
          </a:p>
          <a:p>
            <a:pPr marL="800100" lvl="1" indent="-342900" algn="l">
              <a:buFont typeface="Arial" panose="020B0604020202020204" pitchFamily="34" charset="0"/>
              <a:buChar char="•"/>
            </a:pPr>
            <a:r>
              <a:rPr lang="en-US" dirty="0">
                <a:solidFill>
                  <a:schemeClr val="bg1"/>
                </a:solidFill>
              </a:rPr>
              <a:t>Play 1. Health</a:t>
            </a:r>
          </a:p>
          <a:p>
            <a:pPr marL="800100" lvl="1" indent="-342900" algn="l">
              <a:buFont typeface="Arial" panose="020B0604020202020204" pitchFamily="34" charset="0"/>
              <a:buChar char="•"/>
            </a:pPr>
            <a:r>
              <a:rPr lang="en-US" dirty="0">
                <a:solidFill>
                  <a:schemeClr val="bg1"/>
                </a:solidFill>
              </a:rPr>
              <a:t>Play 2. Meaning</a:t>
            </a:r>
          </a:p>
          <a:p>
            <a:pPr marL="800100" lvl="1" indent="-342900" algn="l">
              <a:buFont typeface="Arial" panose="020B0604020202020204" pitchFamily="34" charset="0"/>
              <a:buChar char="•"/>
            </a:pPr>
            <a:r>
              <a:rPr lang="en-US" dirty="0">
                <a:solidFill>
                  <a:schemeClr val="bg1"/>
                </a:solidFill>
              </a:rPr>
              <a:t>Play 3. Safety</a:t>
            </a:r>
          </a:p>
          <a:p>
            <a:pPr marL="800100" lvl="1" indent="-342900" algn="l">
              <a:buFont typeface="Arial" panose="020B0604020202020204" pitchFamily="34" charset="0"/>
              <a:buChar char="•"/>
            </a:pPr>
            <a:r>
              <a:rPr lang="en-US" dirty="0">
                <a:solidFill>
                  <a:schemeClr val="bg1"/>
                </a:solidFill>
              </a:rPr>
              <a:t>Play 4. Connection</a:t>
            </a:r>
          </a:p>
          <a:p>
            <a:pPr marL="800100" lvl="1" indent="-342900" algn="l">
              <a:buFont typeface="Arial" panose="020B0604020202020204" pitchFamily="34" charset="0"/>
              <a:buChar char="•"/>
            </a:pPr>
            <a:r>
              <a:rPr lang="en-US" dirty="0">
                <a:solidFill>
                  <a:schemeClr val="bg1"/>
                </a:solidFill>
              </a:rPr>
              <a:t>Play 5. Achievement</a:t>
            </a:r>
          </a:p>
          <a:p>
            <a:pPr marL="800100" lvl="1" indent="-342900" algn="l">
              <a:buFont typeface="Arial" panose="020B0604020202020204" pitchFamily="34" charset="0"/>
              <a:buChar char="•"/>
            </a:pPr>
            <a:r>
              <a:rPr lang="en-US" dirty="0">
                <a:solidFill>
                  <a:schemeClr val="bg1"/>
                </a:solidFill>
              </a:rPr>
              <a:t>Play 6. Growth</a:t>
            </a:r>
          </a:p>
          <a:p>
            <a:pPr marL="800100" lvl="1" indent="-342900" algn="l">
              <a:buFont typeface="Arial" panose="020B0604020202020204" pitchFamily="34" charset="0"/>
              <a:buChar char="•"/>
            </a:pPr>
            <a:r>
              <a:rPr lang="en-US" dirty="0">
                <a:solidFill>
                  <a:schemeClr val="bg1"/>
                </a:solidFill>
              </a:rPr>
              <a:t>Play 7. Resiliency</a:t>
            </a:r>
          </a:p>
        </p:txBody>
      </p:sp>
      <p:sp>
        <p:nvSpPr>
          <p:cNvPr id="16" name="Title 1">
            <a:extLst>
              <a:ext uri="{FF2B5EF4-FFF2-40B4-BE49-F238E27FC236}">
                <a16:creationId xmlns:a16="http://schemas.microsoft.com/office/drawing/2014/main" id="{A0244E8A-B3BD-0EAA-15DB-29B979505DE2}"/>
              </a:ext>
            </a:extLst>
          </p:cNvPr>
          <p:cNvSpPr>
            <a:spLocks noGrp="1"/>
          </p:cNvSpPr>
          <p:nvPr>
            <p:ph type="ctrTitle"/>
          </p:nvPr>
        </p:nvSpPr>
        <p:spPr>
          <a:xfrm>
            <a:off x="4859866" y="671623"/>
            <a:ext cx="7332133" cy="1274320"/>
          </a:xfrm>
        </p:spPr>
        <p:txBody>
          <a:bodyPr anchor="t" anchorCtr="0">
            <a:noAutofit/>
          </a:bodyPr>
          <a:lstStyle/>
          <a:p>
            <a:pPr algn="l"/>
            <a:r>
              <a:rPr lang="en-US" sz="4000" b="1" dirty="0">
                <a:solidFill>
                  <a:schemeClr val="bg1"/>
                </a:solidFill>
                <a:latin typeface="Century Gothic" panose="020B0502020202020204" pitchFamily="34" charset="0"/>
              </a:rPr>
              <a:t>HUDDLE UP: </a:t>
            </a:r>
            <a:r>
              <a:rPr lang="en-US" sz="4000" b="1"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rPr>
              <a:t>Strategize Your Wellbeing Program</a:t>
            </a:r>
            <a:endParaRPr lang="en-US" sz="4000" dirty="0">
              <a:solidFill>
                <a:schemeClr val="accent4">
                  <a:lumMod val="75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071338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4845</TotalTime>
  <Words>4010</Words>
  <Application>Microsoft Office PowerPoint</Application>
  <PresentationFormat>Widescreen</PresentationFormat>
  <Paragraphs>418</Paragraphs>
  <Slides>34</Slides>
  <Notes>32</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-apple-system</vt:lpstr>
      <vt:lpstr>Arial</vt:lpstr>
      <vt:lpstr>Calibri</vt:lpstr>
      <vt:lpstr>Calibri Light</vt:lpstr>
      <vt:lpstr>Century Gothic</vt:lpstr>
      <vt:lpstr>CenturyGothic</vt:lpstr>
      <vt:lpstr>CenturyGothic,Bold</vt:lpstr>
      <vt:lpstr>CenturyGothic-Bold</vt:lpstr>
      <vt:lpstr>Constantia</vt:lpstr>
      <vt:lpstr>Freestyle Script</vt:lpstr>
      <vt:lpstr>Times New Roman</vt:lpstr>
      <vt:lpstr>Trebuchet MS</vt:lpstr>
      <vt:lpstr>Office Theme</vt:lpstr>
      <vt:lpstr> SEPTEMBER 2022</vt:lpstr>
      <vt:lpstr>PowerPoint Presentation</vt:lpstr>
      <vt:lpstr>TACKLING OUR WAY INTO 2023</vt:lpstr>
      <vt:lpstr>PowerPoint Presentation</vt:lpstr>
      <vt:lpstr>ON THE SIDELINES: Your Coaching Staff &amp; Playbook</vt:lpstr>
      <vt:lpstr>ON THE SIDELINES: Local Government Partnership</vt:lpstr>
      <vt:lpstr>PowerPoint Presentation</vt:lpstr>
      <vt:lpstr>PowerPoint Presentation</vt:lpstr>
      <vt:lpstr>HUDDLE UP: Strategize Your Wellbeing Program</vt:lpstr>
      <vt:lpstr>HUDDLE UP: Decide Upcoming Plays</vt:lpstr>
      <vt:lpstr>HUDDLE UP: Decide Upcoming Plays</vt:lpstr>
      <vt:lpstr>HUDDLE UP: Decide Upcoming Plays</vt:lpstr>
      <vt:lpstr>HUDDLE UP: Decide Upcoming Plays </vt:lpstr>
      <vt:lpstr>HUDDLE UP: Decide Upcoming Plays </vt:lpstr>
      <vt:lpstr>HUDDLE UP: Decide Upcoming Plays </vt:lpstr>
      <vt:lpstr>HUDDLE UP: Decide Upcoming Plays  </vt:lpstr>
      <vt:lpstr>HUDDLE UP: Create a Culture of Wellbeing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LINE OF SCRIMMAGE: Gain Yards</vt:lpstr>
      <vt:lpstr>LINE OF SCRIMMAGE: Gain Yards</vt:lpstr>
      <vt:lpstr>LINE OF SCRIMMAGE: Gain Yards</vt:lpstr>
      <vt:lpstr>LINE OF SCRIMMAGE: Gain Yards</vt:lpstr>
      <vt:lpstr>LINE OF SCRIMMAGE: Gain Yards</vt:lpstr>
      <vt:lpstr>PowerPoint Presentation</vt:lpstr>
      <vt:lpstr>PowerPoint Presentation</vt:lpstr>
      <vt:lpstr>TOUCHDOWN!</vt:lpstr>
      <vt:lpstr>ACTIVITY: Action Plan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PRESENTER CANDACE AMOS</dc:title>
  <dc:creator>Tamara Chapman</dc:creator>
  <cp:lastModifiedBy>Candace Y. Amos</cp:lastModifiedBy>
  <cp:revision>5</cp:revision>
  <dcterms:created xsi:type="dcterms:W3CDTF">2022-09-08T19:24:52Z</dcterms:created>
  <dcterms:modified xsi:type="dcterms:W3CDTF">2022-09-12T05:15:09Z</dcterms:modified>
</cp:coreProperties>
</file>